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2" r:id="rId5"/>
    <p:sldId id="264" r:id="rId6"/>
    <p:sldId id="265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Industrial Class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good quality equals( ) method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the == operator to check if the argument is a reference to this object.</a:t>
            </a:r>
          </a:p>
          <a:p>
            <a:r>
              <a:rPr lang="en-US" dirty="0"/>
              <a:t>Use the </a:t>
            </a:r>
            <a:r>
              <a:rPr lang="en-US" dirty="0" err="1"/>
              <a:t>instanceof</a:t>
            </a:r>
            <a:r>
              <a:rPr lang="en-US" dirty="0"/>
              <a:t> operator to check if the argument is of the correct type.( some people argue about this)</a:t>
            </a:r>
          </a:p>
          <a:p>
            <a:r>
              <a:rPr lang="en-US" dirty="0"/>
              <a:t>Cast the argument to the correct type.</a:t>
            </a:r>
          </a:p>
          <a:p>
            <a:r>
              <a:rPr lang="en-US" dirty="0"/>
              <a:t>For each “significant” field in the class, check to see if that field of the argument matches the corresponding field of this object.</a:t>
            </a:r>
          </a:p>
          <a:p>
            <a:r>
              <a:rPr lang="en-US" dirty="0"/>
              <a:t>Always override </a:t>
            </a:r>
            <a:r>
              <a:rPr lang="en-US" dirty="0" err="1"/>
              <a:t>hashCode</a:t>
            </a:r>
            <a:r>
              <a:rPr lang="en-US" dirty="0"/>
              <a:t>( ) when you override equals</a:t>
            </a:r>
          </a:p>
          <a:p>
            <a:pPr lvl="1"/>
            <a:r>
              <a:rPr lang="en-US" dirty="0"/>
              <a:t>Equal objects must have equal hash codes. Used in hash tables!</a:t>
            </a:r>
          </a:p>
          <a:p>
            <a:r>
              <a:rPr lang="en-US" dirty="0"/>
              <a:t>When you are finished writing your equals method, ask yourself three questions: Is it symmetric, is it transitive, and is it consistent?</a:t>
            </a:r>
          </a:p>
        </p:txBody>
      </p:sp>
    </p:spTree>
    <p:extLst>
      <p:ext uri="{BB962C8B-B14F-4D97-AF65-F5344CB8AC3E}">
        <p14:creationId xmlns:p14="http://schemas.microsoft.com/office/powerpoint/2010/main" val="1956498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DONT’S with Equals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Don’t write an equals method that relies on unreliable resources.</a:t>
            </a:r>
          </a:p>
          <a:p>
            <a:pPr lvl="1"/>
            <a:r>
              <a:rPr lang="en-US" dirty="0"/>
              <a:t>( </a:t>
            </a:r>
            <a:r>
              <a:rPr lang="en-US" dirty="0" err="1"/>
              <a:t>f.e</a:t>
            </a:r>
            <a:r>
              <a:rPr lang="en-US" dirty="0"/>
              <a:t>. An email to your grandmother..)</a:t>
            </a:r>
          </a:p>
          <a:p>
            <a:pPr lvl="1"/>
            <a:r>
              <a:rPr lang="en-US" dirty="0"/>
              <a:t>Or, more seriously, the existence of some file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Don’t substitute another type</a:t>
            </a:r>
            <a:br>
              <a:rPr lang="en-US" dirty="0"/>
            </a:br>
            <a:r>
              <a:rPr lang="en-US" dirty="0"/>
              <a:t>for Object in the equals declaration. </a:t>
            </a:r>
          </a:p>
          <a:p>
            <a:pPr lvl="1"/>
            <a:r>
              <a:rPr lang="en-US" dirty="0"/>
              <a:t>This is overloading  not overriding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WANT to override the Object equals()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C85D-1BB2-462D-9713-31C8C1ED7C59}"/>
              </a:ext>
            </a:extLst>
          </p:cNvPr>
          <p:cNvGrpSpPr>
            <a:grpSpLocks/>
          </p:cNvGrpSpPr>
          <p:nvPr/>
        </p:nvGrpSpPr>
        <p:grpSpPr bwMode="auto">
          <a:xfrm>
            <a:off x="1035526" y="4176661"/>
            <a:ext cx="5265119" cy="1184531"/>
            <a:chOff x="1718" y="2331"/>
            <a:chExt cx="1370" cy="1135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E88EEEEF-D47E-4B2C-8887-9ACE4EE3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323" cy="113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F521DD5E-3330-4ADC-AEDD-3091BE476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459"/>
              <a:ext cx="1323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</a:t>
              </a:r>
              <a:r>
                <a:rPr lang="en-US" altLang="en-US" sz="1800" dirty="0" err="1">
                  <a:latin typeface="Courier" pitchFamily="64" charset="0"/>
                </a:rPr>
                <a:t>boolean</a:t>
              </a:r>
              <a:r>
                <a:rPr lang="en-US" altLang="en-US" sz="1800" dirty="0">
                  <a:latin typeface="Courier" pitchFamily="64" charset="0"/>
                </a:rPr>
                <a:t> equals(</a:t>
              </a:r>
              <a:r>
                <a:rPr lang="en-US" altLang="en-US" sz="1800" dirty="0" err="1">
                  <a:latin typeface="Courier" pitchFamily="64" charset="0"/>
                </a:rPr>
                <a:t>MyClass</a:t>
              </a:r>
              <a:r>
                <a:rPr lang="en-US" altLang="en-US" sz="1800" dirty="0">
                  <a:latin typeface="Courier" pitchFamily="64" charset="0"/>
                </a:rPr>
                <a:t> o)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...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  <p:pic>
        <p:nvPicPr>
          <p:cNvPr id="13" name="Picture 4" descr="Picture 14">
            <a:extLst>
              <a:ext uri="{FF2B5EF4-FFF2-40B4-BE49-F238E27FC236}">
                <a16:creationId xmlns:a16="http://schemas.microsoft.com/office/drawing/2014/main" id="{D11813C9-2CF7-4BF8-9431-D3E6B8D90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391" y="1725561"/>
            <a:ext cx="3195638" cy="245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93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toString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986116"/>
            <a:ext cx="10712926" cy="458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providing a good </a:t>
            </a:r>
            <a:r>
              <a:rPr lang="en-US" dirty="0" err="1"/>
              <a:t>toString</a:t>
            </a:r>
            <a:r>
              <a:rPr lang="en-US" dirty="0"/>
              <a:t> implementation makes your class much more pleasant to use.</a:t>
            </a:r>
          </a:p>
          <a:p>
            <a:pPr lvl="1"/>
            <a:r>
              <a:rPr lang="en-US" dirty="0" err="1"/>
              <a:t>f.e</a:t>
            </a:r>
            <a:r>
              <a:rPr lang="en-US" dirty="0"/>
              <a:t>. you can print out objects of this class for debugging reasons using </a:t>
            </a:r>
            <a:r>
              <a:rPr lang="en-US" dirty="0" err="1"/>
              <a:t>println</a:t>
            </a:r>
            <a:r>
              <a:rPr lang="en-US" dirty="0"/>
              <a:t>( 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practical, the </a:t>
            </a:r>
            <a:r>
              <a:rPr lang="en-US" dirty="0" err="1"/>
              <a:t>toString</a:t>
            </a:r>
            <a:r>
              <a:rPr lang="en-US" dirty="0"/>
              <a:t> method should return all of the interesting information contained in the object,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E6BAB5-D2F2-45E9-A964-DD67AF25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6124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F01A3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  <a:cs typeface="+mj-cs"/>
              </a:rPr>
              <a:t> 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public String </a:t>
            </a:r>
            <a:r>
              <a:rPr kumimoji="0" lang="en-US" altLang="en-US" sz="32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toString</a:t>
            </a: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( )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5D413A-DC3A-4BED-BD77-75959F2897A7}"/>
              </a:ext>
            </a:extLst>
          </p:cNvPr>
          <p:cNvGrpSpPr>
            <a:grpSpLocks/>
          </p:cNvGrpSpPr>
          <p:nvPr/>
        </p:nvGrpSpPr>
        <p:grpSpPr bwMode="auto">
          <a:xfrm>
            <a:off x="2842765" y="3429000"/>
            <a:ext cx="6506470" cy="1184531"/>
            <a:chOff x="1718" y="2331"/>
            <a:chExt cx="1370" cy="1135"/>
          </a:xfrm>
        </p:grpSpPr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0CD20073-593E-4780-AB24-7D75F6A9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323" cy="113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5" name="Text Box 9">
              <a:extLst>
                <a:ext uri="{FF2B5EF4-FFF2-40B4-BE49-F238E27FC236}">
                  <a16:creationId xmlns:a16="http://schemas.microsoft.com/office/drawing/2014/main" id="{7E65EC0D-E48E-44F0-BC13-E40277DAD7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5" y="2459"/>
              <a:ext cx="1323" cy="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Sheep joey = new Sheep( “Joey”, 56.7, 20 );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 err="1">
                  <a:latin typeface="Courier" pitchFamily="64" charset="0"/>
                </a:rPr>
                <a:t>System.out.println</a:t>
              </a:r>
              <a:r>
                <a:rPr lang="en-US" altLang="en-US" sz="1800" dirty="0">
                  <a:latin typeface="Courier" pitchFamily="64" charset="0"/>
                </a:rPr>
                <a:t>( joey);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1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986116"/>
            <a:ext cx="10712926" cy="4587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E6BAB5-D2F2-45E9-A964-DD67AF25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61245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protected Object clone()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EDF54F4-2912-4D23-B0D5-33CDE006D126}"/>
              </a:ext>
            </a:extLst>
          </p:cNvPr>
          <p:cNvSpPr txBox="1">
            <a:spLocks noChangeArrowheads="1"/>
          </p:cNvSpPr>
          <p:nvPr/>
        </p:nvSpPr>
        <p:spPr>
          <a:xfrm>
            <a:off x="2130027" y="1986116"/>
            <a:ext cx="8534400" cy="5791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Or:            How to Make a total Copy of an object</a:t>
            </a:r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B06E7D5-1109-4563-87FD-E2134D198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227" y="2748116"/>
            <a:ext cx="409575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 descr="Picture 15">
            <a:extLst>
              <a:ext uri="{FF2B5EF4-FFF2-40B4-BE49-F238E27FC236}">
                <a16:creationId xmlns:a16="http://schemas.microsoft.com/office/drawing/2014/main" id="{E32FFEDA-7594-445B-8F8B-74DC285A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27" y="2595716"/>
            <a:ext cx="26368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359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Making copies of objects  is called cloning. </a:t>
            </a:r>
          </a:p>
          <a:p>
            <a:r>
              <a:rPr lang="en-US" dirty="0"/>
              <a:t>Java provides an automatic and general way of doing it.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class Object has a method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which does this for you. </a:t>
            </a:r>
          </a:p>
          <a:p>
            <a:r>
              <a:rPr lang="en-US" dirty="0"/>
              <a:t>Since every class extends Object, every class has this method.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FAE3D3B-88BB-41C1-B226-816C29D1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406" y="3680618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protected Object clone() </a:t>
            </a:r>
          </a:p>
        </p:txBody>
      </p:sp>
    </p:spTree>
    <p:extLst>
      <p:ext uri="{BB962C8B-B14F-4D97-AF65-F5344CB8AC3E}">
        <p14:creationId xmlns:p14="http://schemas.microsoft.com/office/powerpoint/2010/main" val="172542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good quality equals( ) method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602658"/>
            <a:ext cx="10515600" cy="4971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BUT…..</a:t>
            </a:r>
          </a:p>
          <a:p>
            <a:pPr lvl="1"/>
            <a:r>
              <a:rPr lang="en-US" sz="2800" dirty="0"/>
              <a:t>By default, the clone() method creates a new object of the same class copies the value of the fields of the original object to the new clone returns the new clone object.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Notice that we now have two ways of creating an object: either directly using a constructor as in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Or by calling the objects clone method: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r>
              <a:rPr lang="en-US" dirty="0"/>
              <a:t>on some object.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FAE3D3B-88BB-41C1-B226-816C29D10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065237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2pPr>
            <a:lvl3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3pPr>
            <a:lvl4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4pPr>
            <a:lvl5pPr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  <a:ea typeface="ＭＳ Ｐゴシック" panose="020B0600070205080204" pitchFamily="34" charset="-128"/>
              </a:defRPr>
            </a:lvl5pPr>
            <a:lvl6pPr marL="4572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6pPr>
            <a:lvl7pPr marL="9144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7pPr>
            <a:lvl8pPr marL="13716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8pPr>
            <a:lvl9pPr marL="1828800" algn="ctr" rtl="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3F01A3"/>
                </a:solidFill>
                <a:latin typeface="Tahoma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j-cs"/>
              </a:rPr>
              <a:t>protected Object clone()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46363B-AF37-48C0-95FF-CC6C47C1CD2A}"/>
              </a:ext>
            </a:extLst>
          </p:cNvPr>
          <p:cNvGrpSpPr>
            <a:grpSpLocks/>
          </p:cNvGrpSpPr>
          <p:nvPr/>
        </p:nvGrpSpPr>
        <p:grpSpPr bwMode="auto">
          <a:xfrm>
            <a:off x="3568224" y="3238500"/>
            <a:ext cx="4660900" cy="381000"/>
            <a:chOff x="1718" y="2331"/>
            <a:chExt cx="2936" cy="643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8E3B8702-6F6D-4FD9-A306-B678CD749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A0ADEE00-7A51-4BCF-BDF2-E2724F928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someObject.clone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45AD1A-BCDD-43EB-828C-9BE114CA5336}"/>
              </a:ext>
            </a:extLst>
          </p:cNvPr>
          <p:cNvGrpSpPr>
            <a:grpSpLocks/>
          </p:cNvGrpSpPr>
          <p:nvPr/>
        </p:nvGrpSpPr>
        <p:grpSpPr bwMode="auto">
          <a:xfrm>
            <a:off x="3568224" y="4715668"/>
            <a:ext cx="4660900" cy="381000"/>
            <a:chOff x="1718" y="2331"/>
            <a:chExt cx="2936" cy="643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FA9400A9-7F92-4509-A6C0-22202A7C0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6A27A397-5C1E-416A-8346-8A9DD539E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new </a:t>
              </a:r>
              <a:r>
                <a:rPr lang="en-GB" altLang="en-US" sz="1800" dirty="0" err="1">
                  <a:latin typeface="Courier" pitchFamily="64" charset="0"/>
                </a:rPr>
                <a:t>MyObject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F48B8D-DAA8-40A7-A146-1D33AE3C051F}"/>
              </a:ext>
            </a:extLst>
          </p:cNvPr>
          <p:cNvGrpSpPr>
            <a:grpSpLocks/>
          </p:cNvGrpSpPr>
          <p:nvPr/>
        </p:nvGrpSpPr>
        <p:grpSpPr bwMode="auto">
          <a:xfrm>
            <a:off x="3568224" y="5602263"/>
            <a:ext cx="4660900" cy="381000"/>
            <a:chOff x="1718" y="2331"/>
            <a:chExt cx="2936" cy="643"/>
          </a:xfrm>
        </p:grpSpPr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EF57A825-A530-4D4A-AAAE-967141FA8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5A934CF5-8ED5-42FB-BB85-4E750B469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Object </a:t>
              </a:r>
              <a:r>
                <a:rPr lang="en-GB" altLang="en-US" sz="1800" dirty="0" err="1">
                  <a:latin typeface="Courier" pitchFamily="64" charset="0"/>
                </a:rPr>
                <a:t>ob</a:t>
              </a:r>
              <a:r>
                <a:rPr lang="en-GB" altLang="en-US" sz="1800" dirty="0">
                  <a:latin typeface="Courier" pitchFamily="64" charset="0"/>
                </a:rPr>
                <a:t> = </a:t>
              </a:r>
              <a:r>
                <a:rPr lang="en-GB" altLang="en-US" sz="1800" dirty="0" err="1">
                  <a:latin typeface="Courier" pitchFamily="64" charset="0"/>
                </a:rPr>
                <a:t>someObject.clone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19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Object’s Clone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clone() method will throw a </a:t>
            </a:r>
            <a:r>
              <a:rPr lang="en-US" dirty="0" err="1"/>
              <a:t>CloneNotSupportedException</a:t>
            </a:r>
            <a:r>
              <a:rPr lang="en-US" dirty="0"/>
              <a:t> if it is called on an object of a class which does not implement an interface called Cloneable. </a:t>
            </a:r>
          </a:p>
          <a:p>
            <a:endParaRPr lang="en-US" dirty="0"/>
          </a:p>
          <a:p>
            <a:r>
              <a:rPr lang="en-US" dirty="0"/>
              <a:t>So, to allow ourselves to clone a class Warehouse, we must write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no methods in the Cloneable interface, so that's all that is required.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F53A13-7984-4DBE-84EB-74A7CAF49CCA}"/>
              </a:ext>
            </a:extLst>
          </p:cNvPr>
          <p:cNvGrpSpPr>
            <a:grpSpLocks/>
          </p:cNvGrpSpPr>
          <p:nvPr/>
        </p:nvGrpSpPr>
        <p:grpSpPr bwMode="auto">
          <a:xfrm>
            <a:off x="2476605" y="3871118"/>
            <a:ext cx="6844138" cy="1186991"/>
            <a:chOff x="1718" y="2331"/>
            <a:chExt cx="2936" cy="38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41AFA8D0-F925-403A-90ED-73633AB7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3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08BC9873-D614-4518-9110-B370C329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class Warehouse implements Cloneable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//... rest of class here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334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Object’s Clone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clone() method has protected access, which is annoying sometimes, so it is common to override the method and make it public. </a:t>
            </a:r>
          </a:p>
          <a:p>
            <a:r>
              <a:rPr lang="en-US" dirty="0"/>
              <a:t>However, since in general, clone() may throw an exception, we must declare that it may do so. </a:t>
            </a:r>
          </a:p>
          <a:p>
            <a:r>
              <a:rPr lang="en-US" dirty="0"/>
              <a:t>The code for simply overriding clone() so that it has public access often looks like this. 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F53A13-7984-4DBE-84EB-74A7CAF49CCA}"/>
              </a:ext>
            </a:extLst>
          </p:cNvPr>
          <p:cNvGrpSpPr>
            <a:grpSpLocks/>
          </p:cNvGrpSpPr>
          <p:nvPr/>
        </p:nvGrpSpPr>
        <p:grpSpPr bwMode="auto">
          <a:xfrm>
            <a:off x="1941649" y="4538659"/>
            <a:ext cx="8308701" cy="1186991"/>
            <a:chOff x="1718" y="2331"/>
            <a:chExt cx="2936" cy="38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41AFA8D0-F925-403A-90ED-73633AB7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3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08BC9873-D614-4518-9110-B370C329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Object clone() throws </a:t>
              </a:r>
              <a:r>
                <a:rPr lang="en-US" altLang="en-US" sz="1800" dirty="0" err="1">
                  <a:latin typeface="Courier" pitchFamily="64" charset="0"/>
                </a:rPr>
                <a:t>CloneNotSupportedException</a:t>
              </a:r>
              <a:r>
                <a:rPr lang="en-US" altLang="en-US" sz="1800" dirty="0">
                  <a:latin typeface="Courier" pitchFamily="64" charset="0"/>
                </a:rPr>
                <a:t>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return(</a:t>
              </a:r>
              <a:r>
                <a:rPr lang="en-US" altLang="en-US" sz="1800" dirty="0" err="1">
                  <a:latin typeface="Courier" pitchFamily="64" charset="0"/>
                </a:rPr>
                <a:t>super.clone</a:t>
              </a:r>
              <a:r>
                <a:rPr lang="en-US" altLang="en-US" sz="1800" dirty="0">
                  <a:latin typeface="Courier" pitchFamily="64" charset="0"/>
                </a:rPr>
                <a:t>());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7451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Object’s Clone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Alternatively, we can catch the exception at source. This is a good idea since we know it will never in fact be thrown!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much cleaner. Programs which call our clone() method now do not have to worry about the exception.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9F53A13-7984-4DBE-84EB-74A7CAF49CCA}"/>
              </a:ext>
            </a:extLst>
          </p:cNvPr>
          <p:cNvGrpSpPr>
            <a:grpSpLocks/>
          </p:cNvGrpSpPr>
          <p:nvPr/>
        </p:nvGrpSpPr>
        <p:grpSpPr bwMode="auto">
          <a:xfrm>
            <a:off x="2744866" y="2312208"/>
            <a:ext cx="6307616" cy="2469557"/>
            <a:chOff x="1718" y="2331"/>
            <a:chExt cx="2936" cy="801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41AFA8D0-F925-403A-90ED-73633AB73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801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08BC9873-D614-4518-9110-B370C3295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Object clone()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try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return(</a:t>
              </a:r>
              <a:r>
                <a:rPr lang="en-US" altLang="en-US" sz="1800" dirty="0" err="1">
                  <a:latin typeface="Courier" pitchFamily="64" charset="0"/>
                </a:rPr>
                <a:t>super.clone</a:t>
              </a:r>
              <a:r>
                <a:rPr lang="en-US" altLang="en-US" sz="1800" dirty="0">
                  <a:latin typeface="Courier" pitchFamily="64" charset="0"/>
                </a:rPr>
                <a:t>());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 catch (</a:t>
              </a:r>
              <a:r>
                <a:rPr lang="en-US" altLang="en-US" sz="1800" dirty="0" err="1">
                  <a:latin typeface="Courier" pitchFamily="64" charset="0"/>
                </a:rPr>
                <a:t>CloneNotSupportedException</a:t>
              </a:r>
              <a:r>
                <a:rPr lang="en-US" altLang="en-US" sz="1800" dirty="0">
                  <a:latin typeface="Courier" pitchFamily="64" charset="0"/>
                </a:rPr>
                <a:t> e)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 null; // this never happens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094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clone is shallow!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clone() copies the values of fields of the object it is cloning. If all these fields are basic types, this is just right. </a:t>
            </a:r>
          </a:p>
          <a:p>
            <a:r>
              <a:rPr lang="en-US" dirty="0"/>
              <a:t>If some of them are reference types, more evil aliasing can be introduced by this! </a:t>
            </a:r>
          </a:p>
          <a:p>
            <a:endParaRPr lang="en-US" dirty="0"/>
          </a:p>
        </p:txBody>
      </p:sp>
      <p:pic>
        <p:nvPicPr>
          <p:cNvPr id="14" name="Picture 4" descr="deepclonee">
            <a:extLst>
              <a:ext uri="{FF2B5EF4-FFF2-40B4-BE49-F238E27FC236}">
                <a16:creationId xmlns:a16="http://schemas.microsoft.com/office/drawing/2014/main" id="{B8505DA3-98A0-483F-AA22-E31962F6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0450" y="3028949"/>
            <a:ext cx="7531100" cy="3179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05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equals</a:t>
            </a:r>
          </a:p>
          <a:p>
            <a:r>
              <a:rPr lang="en-CA" dirty="0"/>
              <a:t>clone</a:t>
            </a:r>
          </a:p>
          <a:p>
            <a:r>
              <a:rPr lang="en-CA" dirty="0" err="1"/>
              <a:t>toString</a:t>
            </a:r>
            <a:endParaRPr lang="en-CA" dirty="0"/>
          </a:p>
          <a:p>
            <a:r>
              <a:rPr lang="en-CA" dirty="0" err="1"/>
              <a:t>compareTo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clone is shallow!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Cloning this shop using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must cast it to the desired </a:t>
            </a:r>
            <a:br>
              <a:rPr lang="en-US" dirty="0"/>
            </a:br>
            <a:r>
              <a:rPr lang="en-US" dirty="0"/>
              <a:t>type,  since clone() returns</a:t>
            </a:r>
            <a:br>
              <a:rPr lang="en-US" dirty="0"/>
            </a:br>
            <a:r>
              <a:rPr lang="en-US" dirty="0"/>
              <a:t>type Object.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236DFE-0A32-491A-8876-34D40B04FE9D}"/>
              </a:ext>
            </a:extLst>
          </p:cNvPr>
          <p:cNvGrpSpPr>
            <a:grpSpLocks/>
          </p:cNvGrpSpPr>
          <p:nvPr/>
        </p:nvGrpSpPr>
        <p:grpSpPr bwMode="auto">
          <a:xfrm>
            <a:off x="1178746" y="2003216"/>
            <a:ext cx="2960509" cy="662865"/>
            <a:chOff x="1718" y="2331"/>
            <a:chExt cx="1270" cy="215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F41E02DE-5EC4-4358-8FEC-9E61218E3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270" cy="21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5C57EA9E-6512-4A95-B8E3-9DBA7A85B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0"/>
              <a:ext cx="1203" cy="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t = (Shop)</a:t>
              </a:r>
              <a:r>
                <a:rPr lang="en-US" altLang="en-US" sz="1800" dirty="0" err="1">
                  <a:latin typeface="Courier" pitchFamily="64" charset="0"/>
                </a:rPr>
                <a:t>s.clone</a:t>
              </a:r>
              <a:r>
                <a:rPr lang="en-US" altLang="en-US" sz="1800" dirty="0">
                  <a:latin typeface="Courier" pitchFamily="64" charset="0"/>
                </a:rPr>
                <a:t>();</a:t>
              </a:r>
            </a:p>
          </p:txBody>
        </p:sp>
      </p:grpSp>
      <p:pic>
        <p:nvPicPr>
          <p:cNvPr id="15" name="Picture 4" descr="shallowcloned">
            <a:extLst>
              <a:ext uri="{FF2B5EF4-FFF2-40B4-BE49-F238E27FC236}">
                <a16:creationId xmlns:a16="http://schemas.microsoft.com/office/drawing/2014/main" id="{8CDAE122-99BD-418B-8D61-E84B940A5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9348" y="1697806"/>
            <a:ext cx="5187950" cy="4243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1487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clone is shallow!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one level better than plain old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may not be what we wanted. </a:t>
            </a:r>
          </a:p>
          <a:p>
            <a:r>
              <a:rPr lang="en-US" dirty="0"/>
              <a:t>clone() gives us what is called shallow cloning: it does not chase chains of pointers cloning all the way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4" descr="shallow-copy">
            <a:extLst>
              <a:ext uri="{FF2B5EF4-FFF2-40B4-BE49-F238E27FC236}">
                <a16:creationId xmlns:a16="http://schemas.microsoft.com/office/drawing/2014/main" id="{2C31F147-330D-4B58-8141-C72E0EB42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45756" y="2020093"/>
            <a:ext cx="3900487" cy="1851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782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Cloning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you want deeper cloning for a class, you should implement it yourself by overriding the original clone() method. For example: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77D8E1-C79C-46C4-BB7E-951F7E2FEA57}"/>
              </a:ext>
            </a:extLst>
          </p:cNvPr>
          <p:cNvGrpSpPr>
            <a:grpSpLocks/>
          </p:cNvGrpSpPr>
          <p:nvPr/>
        </p:nvGrpSpPr>
        <p:grpSpPr bwMode="auto">
          <a:xfrm>
            <a:off x="1545430" y="2211871"/>
            <a:ext cx="8806260" cy="3477728"/>
            <a:chOff x="1718" y="2331"/>
            <a:chExt cx="2936" cy="1128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A3241998-60A6-4E75-8233-8830629FD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1128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21FAC1D4-E2E6-4421-A2E6-EC06F4212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93"/>
              <a:ext cx="280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public Object clone()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try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Shop </a:t>
              </a:r>
              <a:r>
                <a:rPr lang="en-US" altLang="en-US" sz="1800" dirty="0" err="1">
                  <a:latin typeface="Courier" pitchFamily="64" charset="0"/>
                </a:rPr>
                <a:t>cloneShop</a:t>
              </a:r>
              <a:r>
                <a:rPr lang="en-US" altLang="en-US" sz="1800" dirty="0">
                  <a:latin typeface="Courier" pitchFamily="64" charset="0"/>
                </a:rPr>
                <a:t> = (Shop)</a:t>
              </a:r>
              <a:r>
                <a:rPr lang="en-US" altLang="en-US" sz="1800" dirty="0" err="1">
                  <a:latin typeface="Courier" pitchFamily="64" charset="0"/>
                </a:rPr>
                <a:t>super.clone</a:t>
              </a:r>
              <a:r>
                <a:rPr lang="en-US" altLang="en-US" sz="1800" dirty="0">
                  <a:latin typeface="Courier" pitchFamily="64" charset="0"/>
                </a:rPr>
                <a:t>();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Warehouse </a:t>
              </a:r>
              <a:r>
                <a:rPr lang="en-US" altLang="en-US" sz="1800" dirty="0" err="1">
                  <a:latin typeface="Courier" pitchFamily="64" charset="0"/>
                </a:rPr>
                <a:t>cloneWarehouse</a:t>
              </a:r>
              <a:r>
                <a:rPr lang="en-US" altLang="en-US" sz="1800" dirty="0">
                  <a:latin typeface="Courier" pitchFamily="64" charset="0"/>
                </a:rPr>
                <a:t> = (Warehouse)</a:t>
              </a:r>
              <a:r>
                <a:rPr lang="en-US" altLang="en-US" sz="1800" dirty="0" err="1">
                  <a:latin typeface="Courier" pitchFamily="64" charset="0"/>
                </a:rPr>
                <a:t>w.clone</a:t>
              </a:r>
              <a:r>
                <a:rPr lang="en-US" altLang="en-US" sz="1800" dirty="0">
                  <a:latin typeface="Courier" pitchFamily="64" charset="0"/>
                </a:rPr>
                <a:t>();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</a:t>
              </a:r>
              <a:r>
                <a:rPr lang="en-US" altLang="en-US" sz="1800" dirty="0" err="1">
                  <a:latin typeface="Courier" pitchFamily="64" charset="0"/>
                </a:rPr>
                <a:t>cloneShop.w</a:t>
              </a:r>
              <a:r>
                <a:rPr lang="en-US" altLang="en-US" sz="1800" dirty="0">
                  <a:latin typeface="Courier" pitchFamily="64" charset="0"/>
                </a:rPr>
                <a:t> = </a:t>
              </a:r>
              <a:r>
                <a:rPr lang="en-US" altLang="en-US" sz="1800" dirty="0" err="1">
                  <a:latin typeface="Courier" pitchFamily="64" charset="0"/>
                </a:rPr>
                <a:t>cloneWarehouse</a:t>
              </a:r>
              <a:r>
                <a:rPr lang="en-US" altLang="en-US" sz="1800" dirty="0">
                  <a:latin typeface="Courier" pitchFamily="64" charset="0"/>
                </a:rPr>
                <a:t>;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 </a:t>
              </a:r>
              <a:r>
                <a:rPr lang="en-US" altLang="en-US" sz="1800" dirty="0" err="1">
                  <a:latin typeface="Courier" pitchFamily="64" charset="0"/>
                </a:rPr>
                <a:t>cloneShop</a:t>
              </a:r>
              <a:endParaRPr lang="en-US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 catch (</a:t>
              </a:r>
              <a:r>
                <a:rPr lang="en-US" altLang="en-US" sz="1800" dirty="0" err="1">
                  <a:latin typeface="Courier" pitchFamily="64" charset="0"/>
                </a:rPr>
                <a:t>CloneNotSupportedException</a:t>
              </a:r>
              <a:r>
                <a:rPr lang="en-US" altLang="en-US" sz="1800" dirty="0">
                  <a:latin typeface="Courier" pitchFamily="64" charset="0"/>
                </a:rPr>
                <a:t> e)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return null; // this shouldn't happen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759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Cloning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3" name="Picture 4" descr="deeplycloned">
            <a:extLst>
              <a:ext uri="{FF2B5EF4-FFF2-40B4-BE49-F238E27FC236}">
                <a16:creationId xmlns:a16="http://schemas.microsoft.com/office/drawing/2014/main" id="{9ED35EAB-465B-490C-8681-636E7FE80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40305" y="1076427"/>
            <a:ext cx="5773737" cy="5399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979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fine approach to object copying is to provide a copy constructor.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provide a static factory in place of a constructor: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798406-107D-4BA0-99EA-4E7035D4982C}"/>
              </a:ext>
            </a:extLst>
          </p:cNvPr>
          <p:cNvGrpSpPr>
            <a:grpSpLocks/>
          </p:cNvGrpSpPr>
          <p:nvPr/>
        </p:nvGrpSpPr>
        <p:grpSpPr bwMode="auto">
          <a:xfrm>
            <a:off x="3519011" y="1939827"/>
            <a:ext cx="4759325" cy="780278"/>
            <a:chOff x="1718" y="2331"/>
            <a:chExt cx="2998" cy="643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130B2781-99CD-4E72-BD58-719C515D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4DF5912A-EAEF-4880-BA3D-53771CC6E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479"/>
              <a:ext cx="280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public Matrix( Matrix m);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6E27A-6F99-4130-B46A-6DF270D49E79}"/>
              </a:ext>
            </a:extLst>
          </p:cNvPr>
          <p:cNvGrpSpPr>
            <a:grpSpLocks/>
          </p:cNvGrpSpPr>
          <p:nvPr/>
        </p:nvGrpSpPr>
        <p:grpSpPr bwMode="auto">
          <a:xfrm>
            <a:off x="2138047" y="4451598"/>
            <a:ext cx="7915905" cy="780278"/>
            <a:chOff x="1718" y="2331"/>
            <a:chExt cx="2998" cy="643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B5788A73-F4AA-4A48-AD3F-BF50F0B96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65A6C5EB-BFEB-4B9E-ADBC-FD601D5B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479"/>
              <a:ext cx="2802" cy="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public static Matrix </a:t>
              </a:r>
              <a:r>
                <a:rPr lang="en-GB" altLang="en-US" sz="1800" dirty="0" err="1">
                  <a:latin typeface="Courier" pitchFamily="64" charset="0"/>
                </a:rPr>
                <a:t>makeAnInstance</a:t>
              </a:r>
              <a:r>
                <a:rPr lang="en-GB" altLang="en-US" sz="1800" dirty="0">
                  <a:latin typeface="Courier" pitchFamily="64" charset="0"/>
                </a:rPr>
                <a:t>( Matrix m 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405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compareTo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84884F-889F-4B7B-93C4-15E73CAD6A46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405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implementing Comparable</a:t>
            </a:r>
          </a:p>
          <a:p>
            <a:pPr lvl="1"/>
            <a:r>
              <a:rPr lang="en-US" dirty="0"/>
              <a:t>By implementing Comparable, a class indicates that its instances have a natural ordering. Sorting an array of objects that implement Comparable is as simple as this: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86E27A-6F99-4130-B46A-6DF270D49E79}"/>
              </a:ext>
            </a:extLst>
          </p:cNvPr>
          <p:cNvGrpSpPr>
            <a:grpSpLocks/>
          </p:cNvGrpSpPr>
          <p:nvPr/>
        </p:nvGrpSpPr>
        <p:grpSpPr bwMode="auto">
          <a:xfrm>
            <a:off x="4922588" y="3245270"/>
            <a:ext cx="2168482" cy="680841"/>
            <a:chOff x="1718" y="2331"/>
            <a:chExt cx="2998" cy="643"/>
          </a:xfrm>
        </p:grpSpPr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B5788A73-F4AA-4A48-AD3F-BF50F0B96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65A6C5EB-BFEB-4B9E-ADBC-FD601D5B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479"/>
              <a:ext cx="2802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Arrays.sort</a:t>
              </a:r>
              <a:r>
                <a:rPr lang="en-GB" altLang="en-US" sz="1800" dirty="0">
                  <a:latin typeface="Courier" pitchFamily="6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535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common to all objects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/>
          </a:bodyPr>
          <a:lstStyle/>
          <a:p>
            <a:r>
              <a:rPr lang="en-US" dirty="0"/>
              <a:t>The class Object provides a number of methods designed to be </a:t>
            </a:r>
            <a:r>
              <a:rPr lang="en-US" dirty="0" err="1"/>
              <a:t>overriden</a:t>
            </a:r>
            <a:r>
              <a:rPr lang="en-US" dirty="0"/>
              <a:t>.  </a:t>
            </a:r>
          </a:p>
          <a:p>
            <a:endParaRPr lang="en-US" dirty="0"/>
          </a:p>
          <a:p>
            <a:pPr lvl="1"/>
            <a:r>
              <a:rPr lang="en-US" sz="2800" dirty="0"/>
              <a:t> equals()</a:t>
            </a:r>
          </a:p>
          <a:p>
            <a:pPr lvl="1"/>
            <a:r>
              <a:rPr lang="en-US" sz="2800" dirty="0"/>
              <a:t> </a:t>
            </a:r>
            <a:r>
              <a:rPr lang="en-US" sz="2800" dirty="0" err="1"/>
              <a:t>toString</a:t>
            </a:r>
            <a:r>
              <a:rPr lang="en-US" sz="2800" dirty="0"/>
              <a:t>( )</a:t>
            </a:r>
          </a:p>
          <a:p>
            <a:pPr lvl="1"/>
            <a:r>
              <a:rPr lang="en-US" sz="2800" dirty="0"/>
              <a:t> clone( )</a:t>
            </a:r>
          </a:p>
          <a:p>
            <a:pPr lvl="1"/>
            <a:r>
              <a:rPr lang="en-US" sz="2800" dirty="0"/>
              <a:t> finalize(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default </a:t>
            </a:r>
            <a:r>
              <a:rPr lang="en-US" dirty="0" err="1"/>
              <a:t>behaviour</a:t>
            </a:r>
            <a:r>
              <a:rPr lang="en-US" dirty="0"/>
              <a:t> is implemented but that might not be what you want.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7DA94B-CB55-4566-A94A-484935B88761}"/>
              </a:ext>
            </a:extLst>
          </p:cNvPr>
          <p:cNvSpPr txBox="1">
            <a:spLocks noChangeArrowheads="1"/>
          </p:cNvSpPr>
          <p:nvPr/>
        </p:nvSpPr>
        <p:spPr>
          <a:xfrm>
            <a:off x="1907457" y="1006077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2057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default the equals() method compares the reference.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Would display “no” </a:t>
            </a:r>
          </a:p>
          <a:p>
            <a:r>
              <a:rPr lang="en-US" dirty="0"/>
              <a:t>If we want to compare our objects for equality we have to OVERRIDE equals() so that it implements our notion of logical equality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7DA94B-CB55-4566-A94A-484935B88761}"/>
              </a:ext>
            </a:extLst>
          </p:cNvPr>
          <p:cNvSpPr txBox="1">
            <a:spLocks noChangeArrowheads="1"/>
          </p:cNvSpPr>
          <p:nvPr/>
        </p:nvSpPr>
        <p:spPr>
          <a:xfrm>
            <a:off x="1769805" y="66368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84354CF3-7B8C-4D4E-B5A5-696AE45E1CA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835125"/>
            <a:ext cx="4660900" cy="2084793"/>
            <a:chOff x="1718" y="2331"/>
            <a:chExt cx="2936" cy="755"/>
          </a:xfrm>
        </p:grpSpPr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D721CB7E-35D9-4106-A688-2CAA7B21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75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A4181A5E-8A0D-455B-B6F2-D9EADB14A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Point p1 = new Point( 2,6 );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Point p2 = new Point( 2,6 );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if ( P1.equals(p2) ) </a:t>
              </a:r>
              <a:r>
                <a:rPr lang="en-US" altLang="en-US" sz="1800" dirty="0" err="1">
                  <a:latin typeface="Courier" pitchFamily="64" charset="0"/>
                </a:rPr>
                <a:t>System.out.print</a:t>
              </a:r>
              <a:r>
                <a:rPr lang="en-US" altLang="en-US" sz="1800" dirty="0">
                  <a:latin typeface="Courier" pitchFamily="64" charset="0"/>
                </a:rPr>
                <a:t>( “yes”);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else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</a:t>
              </a:r>
              <a:r>
                <a:rPr lang="en-US" altLang="en-US" sz="1800" dirty="0" err="1">
                  <a:latin typeface="Courier" pitchFamily="64" charset="0"/>
                </a:rPr>
                <a:t>System.out.print</a:t>
              </a:r>
              <a:r>
                <a:rPr lang="en-US" altLang="en-US" sz="1800" dirty="0">
                  <a:latin typeface="Courier" pitchFamily="64" charset="0"/>
                </a:rPr>
                <a:t>( “no”);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06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If we really want each instance to be equal only to itself then DO NOT override. This would be when:</a:t>
            </a:r>
            <a:endParaRPr lang="en-US" dirty="0"/>
          </a:p>
          <a:p>
            <a:pPr lvl="1"/>
            <a:r>
              <a:rPr lang="en-US" dirty="0"/>
              <a:t>Each instance of the class is inherently unique. </a:t>
            </a:r>
          </a:p>
          <a:p>
            <a:pPr lvl="2"/>
            <a:r>
              <a:rPr lang="en-US" dirty="0"/>
              <a:t>classic example:  a  Thread  or a </a:t>
            </a:r>
            <a:r>
              <a:rPr lang="en-US" dirty="0" err="1"/>
              <a:t>RandomNumber</a:t>
            </a:r>
            <a:r>
              <a:rPr lang="en-US" dirty="0"/>
              <a:t> Generator ( an active entity)</a:t>
            </a:r>
          </a:p>
          <a:p>
            <a:pPr lvl="1"/>
            <a:r>
              <a:rPr lang="en-US" dirty="0"/>
              <a:t>You don’t care whether the class provides a “logical equality” test. It may simply not make sense to ask if a random number generator is “equal” to another one</a:t>
            </a:r>
          </a:p>
          <a:p>
            <a:pPr lvl="1"/>
            <a:r>
              <a:rPr lang="en-US" dirty="0"/>
              <a:t>A superclass has already overridden equals(), and the behavior inherited from the superclass is appropriate for this class.</a:t>
            </a:r>
          </a:p>
          <a:p>
            <a:pPr lvl="1"/>
            <a:r>
              <a:rPr lang="en-US" dirty="0"/>
              <a:t>You are certain that its equals() method will never be invoked.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7DA94B-CB55-4566-A94A-484935B88761}"/>
              </a:ext>
            </a:extLst>
          </p:cNvPr>
          <p:cNvSpPr txBox="1">
            <a:spLocks noChangeArrowheads="1"/>
          </p:cNvSpPr>
          <p:nvPr/>
        </p:nvSpPr>
        <p:spPr>
          <a:xfrm>
            <a:off x="1769805" y="66368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9421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137"/>
            <a:ext cx="10515600" cy="4399753"/>
          </a:xfrm>
        </p:spPr>
        <p:txBody>
          <a:bodyPr>
            <a:normAutofit/>
          </a:bodyPr>
          <a:lstStyle/>
          <a:p>
            <a:r>
              <a:rPr lang="en-US" b="1" dirty="0"/>
              <a:t>override when there is a notion of logical equality that is different from object identity and a parent class has not already </a:t>
            </a:r>
            <a:r>
              <a:rPr lang="en-US" b="1" dirty="0" err="1"/>
              <a:t>overriden</a:t>
            </a:r>
            <a:r>
              <a:rPr lang="en-US" b="1" dirty="0"/>
              <a:t> with the desired </a:t>
            </a:r>
            <a:r>
              <a:rPr lang="en-US" b="1" dirty="0" err="1"/>
              <a:t>behaviour</a:t>
            </a:r>
            <a:r>
              <a:rPr lang="en-US" b="1" dirty="0"/>
              <a:t>  ( </a:t>
            </a:r>
            <a:r>
              <a:rPr lang="en-US" b="1" dirty="0" err="1"/>
              <a:t>f.e</a:t>
            </a:r>
            <a:r>
              <a:rPr lang="en-US" b="1" dirty="0"/>
              <a:t>. Strings, Complex numbers, etc.  Usually classes designed to encapsulate values)</a:t>
            </a:r>
          </a:p>
          <a:p>
            <a:endParaRPr lang="en-US" dirty="0"/>
          </a:p>
          <a:p>
            <a:r>
              <a:rPr lang="en-US" dirty="0"/>
              <a:t>Obey the general contract ( see documentation of class Object ) when overriding equals</a:t>
            </a:r>
          </a:p>
          <a:p>
            <a:pPr lvl="1"/>
            <a:r>
              <a:rPr lang="en-US" dirty="0"/>
              <a:t>This means making sure that equals( ) is reflexive, symmetric, transitive, consistent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024DA65-373F-40BF-A741-F13167A1C119}"/>
              </a:ext>
            </a:extLst>
          </p:cNvPr>
          <p:cNvSpPr txBox="1">
            <a:spLocks noChangeArrowheads="1"/>
          </p:cNvSpPr>
          <p:nvPr/>
        </p:nvSpPr>
        <p:spPr>
          <a:xfrm>
            <a:off x="1769805" y="66368"/>
            <a:ext cx="9144000" cy="236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en-US" dirty="0"/>
            </a:b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public</a:t>
            </a:r>
            <a:r>
              <a:rPr lang="en-US" altLang="en-US" sz="3200" dirty="0">
                <a:latin typeface="Courier New" panose="02070309020205020404" pitchFamily="49" charset="0"/>
              </a:rPr>
              <a:t>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equals(Object </a:t>
            </a:r>
            <a:r>
              <a:rPr lang="en-US" altLang="en-US" sz="32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ob</a:t>
            </a:r>
            <a:r>
              <a:rPr lang="en-US" altLang="en-US" sz="3200" dirty="0">
                <a:solidFill>
                  <a:srgbClr val="FF0000"/>
                </a:solidFill>
                <a:latin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671114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Equals General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68401"/>
            <a:ext cx="7155426" cy="43964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reflexive:</a:t>
            </a:r>
          </a:p>
          <a:p>
            <a:pPr lvl="1"/>
            <a:r>
              <a:rPr lang="en-US" dirty="0"/>
              <a:t>For any reference value x,  </a:t>
            </a:r>
            <a:r>
              <a:rPr lang="en-US" dirty="0" err="1"/>
              <a:t>x.equals</a:t>
            </a:r>
            <a:r>
              <a:rPr lang="en-US" dirty="0"/>
              <a:t>(x) must return true.</a:t>
            </a:r>
          </a:p>
          <a:p>
            <a:r>
              <a:rPr lang="en-US" dirty="0"/>
              <a:t>It is symmetric:</a:t>
            </a:r>
          </a:p>
          <a:p>
            <a:pPr lvl="1"/>
            <a:r>
              <a:rPr lang="en-US" dirty="0"/>
              <a:t>For any reference values x and y, </a:t>
            </a:r>
            <a:r>
              <a:rPr lang="en-US" dirty="0" err="1"/>
              <a:t>x.equals</a:t>
            </a:r>
            <a:r>
              <a:rPr lang="en-US" dirty="0"/>
              <a:t>(y) must return true if and only if </a:t>
            </a:r>
            <a:r>
              <a:rPr lang="en-US" dirty="0" err="1"/>
              <a:t>y.equals</a:t>
            </a:r>
            <a:r>
              <a:rPr lang="en-US" dirty="0"/>
              <a:t>(x) returns true.</a:t>
            </a:r>
          </a:p>
          <a:p>
            <a:r>
              <a:rPr lang="en-US" dirty="0"/>
              <a:t>It is transitive:</a:t>
            </a:r>
          </a:p>
          <a:p>
            <a:pPr lvl="1"/>
            <a:r>
              <a:rPr lang="en-US" dirty="0"/>
              <a:t>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r>
              <a:rPr lang="en-US" dirty="0"/>
              <a:t>It is consistent:</a:t>
            </a:r>
          </a:p>
          <a:p>
            <a:pPr lvl="1"/>
            <a:r>
              <a:rPr lang="en-US" dirty="0"/>
              <a:t>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false.</a:t>
            </a:r>
          </a:p>
          <a:p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must return false.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77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Equals General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68401"/>
            <a:ext cx="7155426" cy="439647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 is reflexive:</a:t>
            </a:r>
          </a:p>
          <a:p>
            <a:pPr lvl="1"/>
            <a:r>
              <a:rPr lang="en-US" dirty="0"/>
              <a:t>For any reference value x,  </a:t>
            </a:r>
            <a:r>
              <a:rPr lang="en-US" dirty="0" err="1"/>
              <a:t>x.equals</a:t>
            </a:r>
            <a:r>
              <a:rPr lang="en-US" dirty="0"/>
              <a:t>(x) must return true.</a:t>
            </a:r>
          </a:p>
          <a:p>
            <a:r>
              <a:rPr lang="en-US" dirty="0"/>
              <a:t>It is symmetric:</a:t>
            </a:r>
          </a:p>
          <a:p>
            <a:pPr lvl="1"/>
            <a:r>
              <a:rPr lang="en-US" dirty="0"/>
              <a:t>For any reference values x and y, </a:t>
            </a:r>
            <a:r>
              <a:rPr lang="en-US" dirty="0" err="1"/>
              <a:t>x.equals</a:t>
            </a:r>
            <a:r>
              <a:rPr lang="en-US" dirty="0"/>
              <a:t>(y) must return true if and only if </a:t>
            </a:r>
            <a:r>
              <a:rPr lang="en-US" dirty="0" err="1"/>
              <a:t>y.equals</a:t>
            </a:r>
            <a:r>
              <a:rPr lang="en-US" dirty="0"/>
              <a:t>(x) returns true.</a:t>
            </a:r>
          </a:p>
          <a:p>
            <a:r>
              <a:rPr lang="en-US" dirty="0"/>
              <a:t>It is transitive:</a:t>
            </a:r>
          </a:p>
          <a:p>
            <a:pPr lvl="1"/>
            <a:r>
              <a:rPr lang="en-US" dirty="0"/>
              <a:t>For any reference values x, y, and z, if </a:t>
            </a:r>
            <a:r>
              <a:rPr lang="en-US" dirty="0" err="1"/>
              <a:t>x.equals</a:t>
            </a:r>
            <a:r>
              <a:rPr lang="en-US" dirty="0"/>
              <a:t>(y) returns true and </a:t>
            </a:r>
            <a:r>
              <a:rPr lang="en-US" dirty="0" err="1"/>
              <a:t>y.equals</a:t>
            </a:r>
            <a:r>
              <a:rPr lang="en-US" dirty="0"/>
              <a:t>(z) returns true, then </a:t>
            </a:r>
            <a:r>
              <a:rPr lang="en-US" dirty="0" err="1"/>
              <a:t>x.equals</a:t>
            </a:r>
            <a:r>
              <a:rPr lang="en-US" dirty="0"/>
              <a:t>(z) must return true.</a:t>
            </a:r>
          </a:p>
          <a:p>
            <a:r>
              <a:rPr lang="en-US" dirty="0"/>
              <a:t>It is consistent:</a:t>
            </a:r>
          </a:p>
          <a:p>
            <a:pPr lvl="1"/>
            <a:r>
              <a:rPr lang="en-US" dirty="0"/>
              <a:t>For any reference values x and y, multiple invocations of </a:t>
            </a:r>
            <a:r>
              <a:rPr lang="en-US" dirty="0" err="1"/>
              <a:t>x.equals</a:t>
            </a:r>
            <a:r>
              <a:rPr lang="en-US" dirty="0"/>
              <a:t>(y) consistently return true or consistently return false.</a:t>
            </a:r>
          </a:p>
          <a:p>
            <a:r>
              <a:rPr lang="en-US" dirty="0"/>
              <a:t>For any non-null reference value x, </a:t>
            </a:r>
            <a:r>
              <a:rPr lang="en-US" dirty="0" err="1"/>
              <a:t>x.equals</a:t>
            </a:r>
            <a:r>
              <a:rPr lang="en-US" dirty="0"/>
              <a:t>(null) must return false.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2833668-C8EC-4F61-8CD6-C308DBD1884D}"/>
              </a:ext>
            </a:extLst>
          </p:cNvPr>
          <p:cNvGrpSpPr>
            <a:grpSpLocks/>
          </p:cNvGrpSpPr>
          <p:nvPr/>
        </p:nvGrpSpPr>
        <p:grpSpPr bwMode="auto">
          <a:xfrm>
            <a:off x="7349667" y="1116663"/>
            <a:ext cx="4842333" cy="2925585"/>
            <a:chOff x="1718" y="2331"/>
            <a:chExt cx="1352" cy="1861"/>
          </a:xfrm>
        </p:grpSpPr>
        <p:sp>
          <p:nvSpPr>
            <p:cNvPr id="9" name="AutoShape 8">
              <a:extLst>
                <a:ext uri="{FF2B5EF4-FFF2-40B4-BE49-F238E27FC236}">
                  <a16:creationId xmlns:a16="http://schemas.microsoft.com/office/drawing/2014/main" id="{38FA19DA-683A-4A25-AA2A-EF902D94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1323" cy="1860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F20C3BEA-BEB4-4732-ABEF-3744B087D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2410"/>
              <a:ext cx="1352" cy="17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public </a:t>
              </a:r>
              <a:r>
                <a:rPr lang="en-US" altLang="en-US" sz="1800" dirty="0" err="1">
                  <a:latin typeface="Courier" pitchFamily="64" charset="0"/>
                </a:rPr>
                <a:t>boolean</a:t>
              </a:r>
              <a:r>
                <a:rPr lang="en-US" altLang="en-US" sz="1800" dirty="0">
                  <a:latin typeface="Courier" pitchFamily="64" charset="0"/>
                </a:rPr>
                <a:t> equals(Object o)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Complex x = (Complex) o;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</a:t>
              </a:r>
              <a:r>
                <a:rPr lang="en-US" altLang="en-US" sz="1800" dirty="0" err="1">
                  <a:latin typeface="Courier" pitchFamily="64" charset="0"/>
                </a:rPr>
                <a:t>boolean</a:t>
              </a:r>
              <a:r>
                <a:rPr lang="en-US" altLang="en-US" sz="1800" dirty="0">
                  <a:latin typeface="Courier" pitchFamily="64" charset="0"/>
                </a:rPr>
                <a:t> result =  (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	( </a:t>
              </a:r>
              <a:r>
                <a:rPr lang="en-US" altLang="en-US" sz="1800" dirty="0" err="1">
                  <a:latin typeface="Courier" pitchFamily="64" charset="0"/>
                </a:rPr>
                <a:t>this.real</a:t>
              </a:r>
              <a:r>
                <a:rPr lang="en-US" altLang="en-US" sz="1800" dirty="0">
                  <a:latin typeface="Courier" pitchFamily="64" charset="0"/>
                </a:rPr>
                <a:t> == </a:t>
              </a:r>
              <a:r>
                <a:rPr lang="en-US" altLang="en-US" sz="1800" dirty="0" err="1">
                  <a:latin typeface="Courier" pitchFamily="64" charset="0"/>
                </a:rPr>
                <a:t>o.real</a:t>
              </a:r>
              <a:r>
                <a:rPr lang="en-US" altLang="en-US" sz="1800" dirty="0">
                  <a:latin typeface="Courier" pitchFamily="64" charset="0"/>
                </a:rPr>
                <a:t>) &amp;&amp;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	(</a:t>
              </a:r>
              <a:r>
                <a:rPr lang="en-US" altLang="en-US" sz="1800" dirty="0" err="1">
                  <a:latin typeface="Courier" pitchFamily="64" charset="0"/>
                </a:rPr>
                <a:t>this.imag</a:t>
              </a:r>
              <a:r>
                <a:rPr lang="en-US" altLang="en-US" sz="1800" dirty="0">
                  <a:latin typeface="Courier" pitchFamily="64" charset="0"/>
                </a:rPr>
                <a:t> == </a:t>
              </a:r>
              <a:r>
                <a:rPr lang="en-US" altLang="en-US" sz="1800" dirty="0" err="1">
                  <a:latin typeface="Courier" pitchFamily="64" charset="0"/>
                </a:rPr>
                <a:t>o.imag</a:t>
              </a:r>
              <a:r>
                <a:rPr lang="en-US" altLang="en-US" sz="1800" dirty="0">
                  <a:latin typeface="Courier" pitchFamily="64" charset="0"/>
                </a:rPr>
                <a:t>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		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0.real += 10.0;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     return result;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US" altLang="en-US" sz="1800" dirty="0">
                  <a:latin typeface="Courier" pitchFamily="6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1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22356</TotalTime>
  <Words>1928</Words>
  <Application>Microsoft Office PowerPoint</Application>
  <PresentationFormat>Widescreen</PresentationFormat>
  <Paragraphs>313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Courier New</vt:lpstr>
      <vt:lpstr>Tahoma</vt:lpstr>
      <vt:lpstr>Times New Roman</vt:lpstr>
      <vt:lpstr>Office Theme</vt:lpstr>
      <vt:lpstr>Industrial Class Design</vt:lpstr>
      <vt:lpstr>Overview</vt:lpstr>
      <vt:lpstr>Methods common to all objects</vt:lpstr>
      <vt:lpstr>Equals</vt:lpstr>
      <vt:lpstr>Equals</vt:lpstr>
      <vt:lpstr>Equals</vt:lpstr>
      <vt:lpstr>Equals</vt:lpstr>
      <vt:lpstr>Equals General Contract</vt:lpstr>
      <vt:lpstr>Equals General Contract</vt:lpstr>
      <vt:lpstr>Recipe for good quality equals( ) method</vt:lpstr>
      <vt:lpstr>DONT’S with Equals</vt:lpstr>
      <vt:lpstr>toString()</vt:lpstr>
      <vt:lpstr>Clone</vt:lpstr>
      <vt:lpstr>Clone</vt:lpstr>
      <vt:lpstr>Recipe for good quality equals( ) method</vt:lpstr>
      <vt:lpstr>Problems with Object’s Clone</vt:lpstr>
      <vt:lpstr>Problems with Object’s Clone</vt:lpstr>
      <vt:lpstr>Problems with Object’s Clone</vt:lpstr>
      <vt:lpstr>Java clone is shallow!</vt:lpstr>
      <vt:lpstr>Java clone is shallow!</vt:lpstr>
      <vt:lpstr>Java clone is shallow!</vt:lpstr>
      <vt:lpstr>Deep Cloning</vt:lpstr>
      <vt:lpstr>Deep Cloning</vt:lpstr>
      <vt:lpstr>Clone</vt:lpstr>
      <vt:lpstr>compareTo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208</cp:revision>
  <dcterms:created xsi:type="dcterms:W3CDTF">2016-10-21T00:49:29Z</dcterms:created>
  <dcterms:modified xsi:type="dcterms:W3CDTF">2022-01-28T17:05:51Z</dcterms:modified>
</cp:coreProperties>
</file>