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56" r:id="rId2"/>
    <p:sldId id="258" r:id="rId3"/>
    <p:sldId id="260" r:id="rId4"/>
    <p:sldId id="261" r:id="rId5"/>
    <p:sldId id="262" r:id="rId6"/>
    <p:sldId id="259"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8" r:id="rId32"/>
    <p:sldId id="289" r:id="rId33"/>
    <p:sldId id="287" r:id="rId34"/>
    <p:sldId id="290" r:id="rId35"/>
    <p:sldId id="291" r:id="rId36"/>
    <p:sldId id="292"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gory" initials="G" lastIdx="1" clrIdx="0">
    <p:extLst>
      <p:ext uri="{19B8F6BF-5375-455C-9EA6-DF929625EA0E}">
        <p15:presenceInfo xmlns:p15="http://schemas.microsoft.com/office/powerpoint/2012/main" userId="Grego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30A0"/>
    <a:srgbClr val="664A97"/>
    <a:srgbClr val="6A42AE"/>
    <a:srgbClr val="6B34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5312" autoAdjust="0"/>
  </p:normalViewPr>
  <p:slideViewPr>
    <p:cSldViewPr snapToGrid="0">
      <p:cViewPr varScale="1">
        <p:scale>
          <a:sx n="97" d="100"/>
          <a:sy n="97" d="100"/>
        </p:scale>
        <p:origin x="1110"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83E9D-07AB-4C6D-BFD0-47E805C6B3D4}" type="datetimeFigureOut">
              <a:rPr lang="en-CA" smtClean="0"/>
              <a:t>2022-01-31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0841C-25C9-4C0C-A7FA-C4A363D14F5A}" type="slidenum">
              <a:rPr lang="en-CA" smtClean="0"/>
              <a:t>‹#›</a:t>
            </a:fld>
            <a:endParaRPr lang="en-CA"/>
          </a:p>
        </p:txBody>
      </p:sp>
    </p:spTree>
    <p:extLst>
      <p:ext uri="{BB962C8B-B14F-4D97-AF65-F5344CB8AC3E}">
        <p14:creationId xmlns:p14="http://schemas.microsoft.com/office/powerpoint/2010/main" val="423752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Multi-instrument</a:t>
            </a:r>
            <a:r>
              <a:rPr lang="en-CA" baseline="0" dirty="0"/>
              <a:t> / Multi-instrument Inter-process (minus the)-with Eye Trackers-</a:t>
            </a:r>
            <a:endParaRPr lang="en-CA" dirty="0"/>
          </a:p>
        </p:txBody>
      </p:sp>
      <p:sp>
        <p:nvSpPr>
          <p:cNvPr id="4" name="Slide Number Placeholder 3"/>
          <p:cNvSpPr>
            <a:spLocks noGrp="1"/>
          </p:cNvSpPr>
          <p:nvPr>
            <p:ph type="sldNum" sz="quarter" idx="10"/>
          </p:nvPr>
        </p:nvSpPr>
        <p:spPr/>
        <p:txBody>
          <a:bodyPr/>
          <a:lstStyle/>
          <a:p>
            <a:fld id="{8F20841C-25C9-4C0C-A7FA-C4A363D14F5A}" type="slidenum">
              <a:rPr lang="en-CA" smtClean="0"/>
              <a:t>1</a:t>
            </a:fld>
            <a:endParaRPr lang="en-CA"/>
          </a:p>
        </p:txBody>
      </p:sp>
    </p:spTree>
    <p:extLst>
      <p:ext uri="{BB962C8B-B14F-4D97-AF65-F5344CB8AC3E}">
        <p14:creationId xmlns:p14="http://schemas.microsoft.com/office/powerpoint/2010/main" val="2340334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F20841C-25C9-4C0C-A7FA-C4A363D14F5A}" type="slidenum">
              <a:rPr lang="en-CA" smtClean="0"/>
              <a:t>14</a:t>
            </a:fld>
            <a:endParaRPr lang="en-CA"/>
          </a:p>
        </p:txBody>
      </p:sp>
    </p:spTree>
    <p:extLst>
      <p:ext uri="{BB962C8B-B14F-4D97-AF65-F5344CB8AC3E}">
        <p14:creationId xmlns:p14="http://schemas.microsoft.com/office/powerpoint/2010/main" val="605109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190056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372295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7162"/>
            <a:ext cx="10515600" cy="1325563"/>
          </a:xfrm>
        </p:spPr>
        <p:txBody>
          <a:bodyPr/>
          <a:lstStyle/>
          <a:p>
            <a:r>
              <a:rPr lang="en-US" dirty="0"/>
              <a:t>Click to edit Master title style</a:t>
            </a:r>
            <a:endParaRPr lang="en-CA" dirty="0"/>
          </a:p>
        </p:txBody>
      </p:sp>
      <p:sp>
        <p:nvSpPr>
          <p:cNvPr id="3" name="Content Placeholder 2"/>
          <p:cNvSpPr>
            <a:spLocks noGrp="1"/>
          </p:cNvSpPr>
          <p:nvPr>
            <p:ph idx="1"/>
          </p:nvPr>
        </p:nvSpPr>
        <p:spPr>
          <a:xfrm>
            <a:off x="640874" y="1168401"/>
            <a:ext cx="10515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0" name="Date Placeholder 3"/>
          <p:cNvSpPr>
            <a:spLocks noGrp="1"/>
          </p:cNvSpPr>
          <p:nvPr>
            <p:ph type="dt" sz="half" idx="2"/>
          </p:nvPr>
        </p:nvSpPr>
        <p:spPr>
          <a:xfrm>
            <a:off x="9755979" y="6575422"/>
            <a:ext cx="1597821" cy="365125"/>
          </a:xfrm>
          <a:prstGeom prst="rect">
            <a:avLst/>
          </a:prstGeom>
        </p:spPr>
        <p:txBody>
          <a:bodyPr vert="horz" lIns="91440" tIns="45720" rIns="91440" bIns="45720" rtlCol="0" anchor="ctr"/>
          <a:lstStyle>
            <a:lvl1pPr algn="l">
              <a:defRPr sz="1200">
                <a:solidFill>
                  <a:schemeClr val="bg1"/>
                </a:solidFill>
              </a:defRPr>
            </a:lvl1pPr>
          </a:lstStyle>
          <a:p>
            <a:r>
              <a:rPr lang="en-US"/>
              <a:t>Fall 2016</a:t>
            </a:r>
            <a:endParaRPr lang="en-CA"/>
          </a:p>
        </p:txBody>
      </p:sp>
      <p:sp>
        <p:nvSpPr>
          <p:cNvPr id="11" name="Footer Placeholder 4"/>
          <p:cNvSpPr>
            <a:spLocks noGrp="1"/>
          </p:cNvSpPr>
          <p:nvPr>
            <p:ph type="ftr" sz="quarter" idx="3"/>
          </p:nvPr>
        </p:nvSpPr>
        <p:spPr>
          <a:xfrm>
            <a:off x="52387" y="6573836"/>
            <a:ext cx="2986087" cy="365125"/>
          </a:xfrm>
          <a:prstGeom prst="rect">
            <a:avLst/>
          </a:prstGeom>
        </p:spPr>
        <p:txBody>
          <a:bodyPr vert="horz" lIns="91440" tIns="45720" rIns="91440" bIns="45720" rtlCol="0" anchor="ctr"/>
          <a:lstStyle>
            <a:lvl1pPr algn="l">
              <a:defRPr sz="1200">
                <a:solidFill>
                  <a:schemeClr val="bg1"/>
                </a:solidFill>
              </a:defRPr>
            </a:lvl1pPr>
          </a:lstStyle>
          <a:p>
            <a:r>
              <a:rPr lang="en-CA"/>
              <a:t>CS 499: Honors Dissertation</a:t>
            </a:r>
            <a:endParaRPr lang="en-CA" dirty="0"/>
          </a:p>
        </p:txBody>
      </p:sp>
      <p:sp>
        <p:nvSpPr>
          <p:cNvPr id="12" name="Slide Number Placeholder 5"/>
          <p:cNvSpPr>
            <a:spLocks noGrp="1"/>
          </p:cNvSpPr>
          <p:nvPr>
            <p:ph type="sldNum" sz="quarter" idx="4"/>
          </p:nvPr>
        </p:nvSpPr>
        <p:spPr>
          <a:xfrm>
            <a:off x="11353800" y="6573836"/>
            <a:ext cx="798512" cy="365125"/>
          </a:xfrm>
          <a:prstGeom prst="rect">
            <a:avLst/>
          </a:prstGeom>
        </p:spPr>
        <p:txBody>
          <a:bodyPr vert="horz" lIns="91440" tIns="45720" rIns="91440" bIns="45720" rtlCol="0" anchor="ctr"/>
          <a:lstStyle>
            <a:lvl1pPr algn="r">
              <a:defRPr sz="1200">
                <a:solidFill>
                  <a:schemeClr val="bg1"/>
                </a:solidFill>
              </a:defRPr>
            </a:lvl1pPr>
          </a:lstStyle>
          <a:p>
            <a:fld id="{5174927E-2439-42C0-9720-7BBCA09BF46F}" type="slidenum">
              <a:rPr lang="en-CA" smtClean="0"/>
              <a:pPr/>
              <a:t>‹#›</a:t>
            </a:fld>
            <a:r>
              <a:rPr lang="en-CA" dirty="0"/>
              <a:t> / 32</a:t>
            </a:r>
          </a:p>
        </p:txBody>
      </p:sp>
    </p:spTree>
    <p:extLst>
      <p:ext uri="{BB962C8B-B14F-4D97-AF65-F5344CB8AC3E}">
        <p14:creationId xmlns:p14="http://schemas.microsoft.com/office/powerpoint/2010/main" val="1822376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3411672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109300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57162"/>
            <a:ext cx="10515600" cy="1325563"/>
          </a:xfrm>
        </p:spPr>
        <p:txBody>
          <a:bodyPr/>
          <a:lstStyle/>
          <a:p>
            <a:r>
              <a:rPr lang="en-US" dirty="0"/>
              <a:t>Click to edit Master title style</a:t>
            </a:r>
            <a:endParaRPr lang="en-CA"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r>
              <a:rPr lang="en-US"/>
              <a:t>Fall 2016</a:t>
            </a:r>
            <a:endParaRPr lang="en-CA"/>
          </a:p>
        </p:txBody>
      </p:sp>
      <p:sp>
        <p:nvSpPr>
          <p:cNvPr id="8" name="Footer Placeholder 7"/>
          <p:cNvSpPr>
            <a:spLocks noGrp="1"/>
          </p:cNvSpPr>
          <p:nvPr>
            <p:ph type="ftr" sz="quarter" idx="11"/>
          </p:nvPr>
        </p:nvSpPr>
        <p:spPr/>
        <p:txBody>
          <a:bodyPr/>
          <a:lstStyle/>
          <a:p>
            <a:r>
              <a:rPr lang="en-CA"/>
              <a:t>CS 499: Honors Dissertation</a:t>
            </a:r>
          </a:p>
        </p:txBody>
      </p:sp>
      <p:sp>
        <p:nvSpPr>
          <p:cNvPr id="9" name="Slide Number Placeholder 8"/>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108792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r>
              <a:rPr lang="en-US"/>
              <a:t>Fall 2016</a:t>
            </a:r>
            <a:endParaRPr lang="en-CA"/>
          </a:p>
        </p:txBody>
      </p:sp>
      <p:sp>
        <p:nvSpPr>
          <p:cNvPr id="4" name="Footer Placeholder 3"/>
          <p:cNvSpPr>
            <a:spLocks noGrp="1"/>
          </p:cNvSpPr>
          <p:nvPr>
            <p:ph type="ftr" sz="quarter" idx="11"/>
          </p:nvPr>
        </p:nvSpPr>
        <p:spPr/>
        <p:txBody>
          <a:bodyPr/>
          <a:lstStyle/>
          <a:p>
            <a:r>
              <a:rPr lang="en-CA"/>
              <a:t>CS 499: Honors Dissertation</a:t>
            </a:r>
          </a:p>
        </p:txBody>
      </p:sp>
      <p:sp>
        <p:nvSpPr>
          <p:cNvPr id="5" name="Slide Number Placeholder 4"/>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380238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Fall 2016</a:t>
            </a:r>
            <a:endParaRPr lang="en-CA"/>
          </a:p>
        </p:txBody>
      </p:sp>
      <p:sp>
        <p:nvSpPr>
          <p:cNvPr id="3" name="Footer Placeholder 2"/>
          <p:cNvSpPr>
            <a:spLocks noGrp="1"/>
          </p:cNvSpPr>
          <p:nvPr>
            <p:ph type="ftr" sz="quarter" idx="11"/>
          </p:nvPr>
        </p:nvSpPr>
        <p:spPr/>
        <p:txBody>
          <a:bodyPr/>
          <a:lstStyle/>
          <a:p>
            <a:r>
              <a:rPr lang="en-CA"/>
              <a:t>CS 499: Honors Dissertation</a:t>
            </a:r>
          </a:p>
        </p:txBody>
      </p:sp>
      <p:sp>
        <p:nvSpPr>
          <p:cNvPr id="4" name="Slide Number Placeholder 3"/>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4234091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4189422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325297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5557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642938" y="1169988"/>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2"/>
          </p:nvPr>
        </p:nvSpPr>
        <p:spPr>
          <a:xfrm>
            <a:off x="9755979" y="6575422"/>
            <a:ext cx="1597821" cy="365125"/>
          </a:xfrm>
          <a:prstGeom prst="rect">
            <a:avLst/>
          </a:prstGeom>
        </p:spPr>
        <p:txBody>
          <a:bodyPr vert="horz" lIns="91440" tIns="45720" rIns="91440" bIns="45720" rtlCol="0" anchor="ctr"/>
          <a:lstStyle>
            <a:lvl1pPr algn="l">
              <a:defRPr sz="1200">
                <a:solidFill>
                  <a:schemeClr val="bg1"/>
                </a:solidFill>
              </a:defRPr>
            </a:lvl1pPr>
          </a:lstStyle>
          <a:p>
            <a:r>
              <a:rPr lang="en-US"/>
              <a:t>Fall 2016</a:t>
            </a:r>
            <a:endParaRPr lang="en-CA"/>
          </a:p>
        </p:txBody>
      </p:sp>
      <p:sp>
        <p:nvSpPr>
          <p:cNvPr id="5" name="Footer Placeholder 4"/>
          <p:cNvSpPr>
            <a:spLocks noGrp="1"/>
          </p:cNvSpPr>
          <p:nvPr>
            <p:ph type="ftr" sz="quarter" idx="3"/>
          </p:nvPr>
        </p:nvSpPr>
        <p:spPr>
          <a:xfrm>
            <a:off x="52387" y="6573836"/>
            <a:ext cx="2986087" cy="365125"/>
          </a:xfrm>
          <a:prstGeom prst="rect">
            <a:avLst/>
          </a:prstGeom>
        </p:spPr>
        <p:txBody>
          <a:bodyPr vert="horz" lIns="91440" tIns="45720" rIns="91440" bIns="45720" rtlCol="0" anchor="ctr"/>
          <a:lstStyle>
            <a:lvl1pPr algn="l">
              <a:defRPr sz="1200">
                <a:solidFill>
                  <a:schemeClr val="bg1"/>
                </a:solidFill>
              </a:defRPr>
            </a:lvl1pPr>
          </a:lstStyle>
          <a:p>
            <a:r>
              <a:rPr lang="en-CA"/>
              <a:t>CS 499: Honors Dissertation</a:t>
            </a:r>
            <a:endParaRPr lang="en-CA" dirty="0"/>
          </a:p>
        </p:txBody>
      </p:sp>
      <p:sp>
        <p:nvSpPr>
          <p:cNvPr id="6" name="Slide Number Placeholder 5"/>
          <p:cNvSpPr>
            <a:spLocks noGrp="1"/>
          </p:cNvSpPr>
          <p:nvPr>
            <p:ph type="sldNum" sz="quarter" idx="4"/>
          </p:nvPr>
        </p:nvSpPr>
        <p:spPr>
          <a:xfrm>
            <a:off x="11353800" y="6573836"/>
            <a:ext cx="798512" cy="365125"/>
          </a:xfrm>
          <a:prstGeom prst="rect">
            <a:avLst/>
          </a:prstGeom>
        </p:spPr>
        <p:txBody>
          <a:bodyPr vert="horz" lIns="91440" tIns="45720" rIns="91440" bIns="45720" rtlCol="0" anchor="ctr"/>
          <a:lstStyle>
            <a:lvl1pPr algn="r">
              <a:defRPr sz="1200">
                <a:solidFill>
                  <a:schemeClr val="bg1"/>
                </a:solidFill>
              </a:defRPr>
            </a:lvl1pPr>
          </a:lstStyle>
          <a:p>
            <a:fld id="{5174927E-2439-42C0-9720-7BBCA09BF46F}" type="slidenum">
              <a:rPr lang="en-CA" smtClean="0"/>
              <a:pPr/>
              <a:t>‹#›</a:t>
            </a:fld>
            <a:r>
              <a:rPr lang="en-CA" dirty="0"/>
              <a:t> / 32</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158538" y="0"/>
            <a:ext cx="838200" cy="886768"/>
          </a:xfrm>
          <a:prstGeom prst="rect">
            <a:avLst/>
          </a:prstGeom>
        </p:spPr>
      </p:pic>
    </p:spTree>
    <p:extLst>
      <p:ext uri="{BB962C8B-B14F-4D97-AF65-F5344CB8AC3E}">
        <p14:creationId xmlns:p14="http://schemas.microsoft.com/office/powerpoint/2010/main" val="423006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92100" y="-254000"/>
            <a:ext cx="12601542" cy="2578949"/>
          </a:xfrm>
          <a:prstGeom prst="rect">
            <a:avLst/>
          </a:prstGeom>
          <a:solidFill>
            <a:srgbClr val="664A97"/>
          </a:solidFill>
          <a:ln w="114300">
            <a:solidFill>
              <a:srgbClr val="64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ctrTitle"/>
          </p:nvPr>
        </p:nvSpPr>
        <p:spPr>
          <a:xfrm>
            <a:off x="1522412" y="10747"/>
            <a:ext cx="9144000" cy="1916376"/>
          </a:xfrm>
        </p:spPr>
        <p:txBody>
          <a:bodyPr>
            <a:normAutofit/>
          </a:bodyPr>
          <a:lstStyle/>
          <a:p>
            <a:r>
              <a:rPr lang="en-CA" dirty="0"/>
              <a:t>Inheritance &amp; Polymorphism</a:t>
            </a:r>
          </a:p>
        </p:txBody>
      </p:sp>
      <p:sp>
        <p:nvSpPr>
          <p:cNvPr id="3" name="Subtitle 2"/>
          <p:cNvSpPr>
            <a:spLocks noGrp="1"/>
          </p:cNvSpPr>
          <p:nvPr>
            <p:ph type="subTitle" idx="1"/>
          </p:nvPr>
        </p:nvSpPr>
        <p:spPr>
          <a:xfrm>
            <a:off x="1306512" y="1172305"/>
            <a:ext cx="9575800" cy="5659285"/>
          </a:xfrm>
        </p:spPr>
        <p:txBody>
          <a:bodyPr>
            <a:normAutofit/>
          </a:bodyPr>
          <a:lstStyle/>
          <a:p>
            <a:endParaRPr lang="en-CA" dirty="0"/>
          </a:p>
          <a:p>
            <a:endParaRPr lang="en-CA" dirty="0"/>
          </a:p>
          <a:p>
            <a:endParaRPr lang="en-CA" dirty="0"/>
          </a:p>
          <a:p>
            <a:endParaRPr lang="en-CA" dirty="0"/>
          </a:p>
          <a:p>
            <a:r>
              <a:rPr lang="en-CA" dirty="0"/>
              <a:t>CS321: Advanced Programming Techniques</a:t>
            </a:r>
          </a:p>
          <a:p>
            <a:r>
              <a:rPr lang="en-CA" dirty="0"/>
              <a:t>Prof: Gregory Mierzwinski</a:t>
            </a:r>
            <a:endParaRPr lang="en-CA" baseline="30000" dirty="0"/>
          </a:p>
          <a:p>
            <a:r>
              <a:rPr lang="en-CA" dirty="0"/>
              <a:t>Date: January 31, 2022</a:t>
            </a:r>
          </a:p>
          <a:p>
            <a:endParaRPr lang="en-CA" dirty="0"/>
          </a:p>
        </p:txBody>
      </p:sp>
      <p:pic>
        <p:nvPicPr>
          <p:cNvPr id="13" name="Picture 8" descr="http://osiris.ubishops.ca/~alussier/images/transparentlogo_bu.png">
            <a:extLst>
              <a:ext uri="{FF2B5EF4-FFF2-40B4-BE49-F238E27FC236}">
                <a16:creationId xmlns:a16="http://schemas.microsoft.com/office/drawing/2014/main" id="{CCB9A035-2F1C-4B96-A5DB-70B72D6E4A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0514" y="4847458"/>
            <a:ext cx="4770403" cy="1676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07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Constructors - Example</a:t>
            </a:r>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10</a:t>
            </a:fld>
            <a:r>
              <a:rPr lang="en-CA" dirty="0"/>
              <a:t> </a:t>
            </a:r>
          </a:p>
        </p:txBody>
      </p:sp>
      <p:grpSp>
        <p:nvGrpSpPr>
          <p:cNvPr id="8" name="Group 3">
            <a:extLst>
              <a:ext uri="{FF2B5EF4-FFF2-40B4-BE49-F238E27FC236}">
                <a16:creationId xmlns:a16="http://schemas.microsoft.com/office/drawing/2014/main" id="{F66084D1-3BE9-486A-BA4A-8E0AF75106C5}"/>
              </a:ext>
            </a:extLst>
          </p:cNvPr>
          <p:cNvGrpSpPr>
            <a:grpSpLocks/>
          </p:cNvGrpSpPr>
          <p:nvPr/>
        </p:nvGrpSpPr>
        <p:grpSpPr bwMode="auto">
          <a:xfrm>
            <a:off x="1923256" y="915629"/>
            <a:ext cx="8345487" cy="5738813"/>
            <a:chOff x="609" y="744"/>
            <a:chExt cx="5257" cy="3483"/>
          </a:xfrm>
        </p:grpSpPr>
        <p:sp>
          <p:nvSpPr>
            <p:cNvPr id="9" name="AutoShape 4">
              <a:extLst>
                <a:ext uri="{FF2B5EF4-FFF2-40B4-BE49-F238E27FC236}">
                  <a16:creationId xmlns:a16="http://schemas.microsoft.com/office/drawing/2014/main" id="{3C82847E-7E0D-49D3-9B87-91EB44D70E2D}"/>
                </a:ext>
              </a:extLst>
            </p:cNvPr>
            <p:cNvSpPr>
              <a:spLocks noChangeArrowheads="1"/>
            </p:cNvSpPr>
            <p:nvPr/>
          </p:nvSpPr>
          <p:spPr bwMode="auto">
            <a:xfrm>
              <a:off x="609" y="744"/>
              <a:ext cx="5257" cy="3483"/>
            </a:xfrm>
            <a:prstGeom prst="roundRect">
              <a:avLst>
                <a:gd name="adj" fmla="val 2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 name="Text Box 5">
              <a:extLst>
                <a:ext uri="{FF2B5EF4-FFF2-40B4-BE49-F238E27FC236}">
                  <a16:creationId xmlns:a16="http://schemas.microsoft.com/office/drawing/2014/main" id="{3024CD90-EDAD-4319-B0FB-68801EA4DA6B}"/>
                </a:ext>
              </a:extLst>
            </p:cNvPr>
            <p:cNvSpPr txBox="1">
              <a:spLocks noChangeArrowheads="1"/>
            </p:cNvSpPr>
            <p:nvPr/>
          </p:nvSpPr>
          <p:spPr bwMode="auto">
            <a:xfrm>
              <a:off x="777" y="833"/>
              <a:ext cx="4858" cy="3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public class </a:t>
              </a:r>
              <a:r>
                <a:rPr lang="en-GB" altLang="en-US" sz="1200" dirty="0" err="1">
                  <a:latin typeface="Courier" pitchFamily="-64" charset="0"/>
                </a:rPr>
                <a:t>BankAccount</a:t>
              </a: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String </a:t>
              </a:r>
              <a:r>
                <a:rPr lang="en-GB" altLang="en-US" sz="1200" dirty="0" err="1">
                  <a:latin typeface="Courier" pitchFamily="-64" charset="0"/>
                </a:rPr>
                <a:t>ownersName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int </a:t>
              </a:r>
              <a:r>
                <a:rPr lang="en-GB" altLang="en-US" sz="1200" dirty="0" err="1">
                  <a:latin typeface="Courier" pitchFamily="-64" charset="0"/>
                </a:rPr>
                <a:t>accountNumber</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float balance;</a:t>
              </a:r>
            </a:p>
            <a:p>
              <a:pPr>
                <a:spcBef>
                  <a:spcPts val="275"/>
                </a:spcBef>
                <a:buClr>
                  <a:srgbClr val="000000"/>
                </a:buClr>
                <a:buSzPct val="174000"/>
                <a:buFont typeface="Times New Roman" panose="02020603050405020304" pitchFamily="18" charset="0"/>
                <a:buNone/>
              </a:pP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public </a:t>
              </a:r>
              <a:r>
                <a:rPr lang="en-GB" altLang="en-US" sz="1200" dirty="0" err="1">
                  <a:latin typeface="Courier" pitchFamily="-64" charset="0"/>
                </a:rPr>
                <a:t>BankAccount</a:t>
              </a:r>
              <a:r>
                <a:rPr lang="en-GB" altLang="en-US" sz="1200" dirty="0">
                  <a:latin typeface="Courier" pitchFamily="-64" charset="0"/>
                </a:rPr>
                <a:t>(int </a:t>
              </a:r>
              <a:r>
                <a:rPr lang="en-GB" altLang="en-US" sz="1200" dirty="0" err="1">
                  <a:latin typeface="Courier" pitchFamily="-64" charset="0"/>
                </a:rPr>
                <a:t>anAccountNumber</a:t>
              </a:r>
              <a:r>
                <a:rPr lang="en-GB" altLang="en-US" sz="1200" dirty="0">
                  <a:latin typeface="Courier" pitchFamily="-64" charset="0"/>
                </a:rPr>
                <a:t>, String </a:t>
              </a:r>
              <a:r>
                <a:rPr lang="en-GB" altLang="en-US" sz="1200" dirty="0" err="1">
                  <a:latin typeface="Courier" pitchFamily="-64" charset="0"/>
                </a:rPr>
                <a:t>aName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r>
                <a:rPr lang="en-GB" altLang="en-US" sz="1200" dirty="0" err="1">
                  <a:latin typeface="Courier" pitchFamily="-64" charset="0"/>
                </a:rPr>
                <a:t>accountNumber</a:t>
              </a:r>
              <a:r>
                <a:rPr lang="en-GB" altLang="en-US" sz="1200" dirty="0">
                  <a:latin typeface="Courier" pitchFamily="-64" charset="0"/>
                </a:rPr>
                <a:t> = </a:t>
              </a:r>
              <a:r>
                <a:rPr lang="en-GB" altLang="en-US" sz="1200" dirty="0" err="1">
                  <a:latin typeface="Courier" pitchFamily="-64" charset="0"/>
                </a:rPr>
                <a:t>anAccountNumber</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r>
                <a:rPr lang="en-GB" altLang="en-US" sz="1200" dirty="0" err="1">
                  <a:latin typeface="Courier" pitchFamily="-64" charset="0"/>
                </a:rPr>
                <a:t>ownersName</a:t>
              </a:r>
              <a:r>
                <a:rPr lang="en-GB" altLang="en-US" sz="1200" dirty="0">
                  <a:latin typeface="Courier" pitchFamily="-64" charset="0"/>
                </a:rPr>
                <a:t> = </a:t>
              </a:r>
              <a:r>
                <a:rPr lang="en-GB" altLang="en-US" sz="1200" dirty="0" err="1">
                  <a:latin typeface="Courier" pitchFamily="-64" charset="0"/>
                </a:rPr>
                <a:t>aName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public class </a:t>
              </a:r>
              <a:r>
                <a:rPr lang="en-GB" altLang="en-US" sz="1200" dirty="0" err="1">
                  <a:latin typeface="Courier" pitchFamily="-64" charset="0"/>
                </a:rPr>
                <a:t>OverdraftAccount</a:t>
              </a:r>
              <a:r>
                <a:rPr lang="en-GB" altLang="en-US" sz="1200" dirty="0">
                  <a:latin typeface="Courier" pitchFamily="-64" charset="0"/>
                </a:rPr>
                <a:t> extends </a:t>
              </a:r>
              <a:r>
                <a:rPr lang="en-GB" altLang="en-US" sz="1200" dirty="0" err="1">
                  <a:latin typeface="Courier" pitchFamily="-64" charset="0"/>
                </a:rPr>
                <a:t>BankAccount</a:t>
              </a: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float </a:t>
              </a:r>
              <a:r>
                <a:rPr lang="en-GB" altLang="en-US" sz="1200" dirty="0" err="1">
                  <a:latin typeface="Courier" pitchFamily="-64" charset="0"/>
                </a:rPr>
                <a:t>overdraftLimit</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public </a:t>
              </a:r>
              <a:r>
                <a:rPr lang="en-GB" altLang="en-US" sz="1200" dirty="0" err="1">
                  <a:latin typeface="Courier" pitchFamily="-64" charset="0"/>
                </a:rPr>
                <a:t>OverdraftAccount</a:t>
              </a:r>
              <a:r>
                <a:rPr lang="en-GB" altLang="en-US" sz="1200" dirty="0">
                  <a:latin typeface="Courier" pitchFamily="-64" charset="0"/>
                </a:rPr>
                <a:t>(int </a:t>
              </a:r>
              <a:r>
                <a:rPr lang="en-GB" altLang="en-US" sz="1200" dirty="0" err="1">
                  <a:latin typeface="Courier" pitchFamily="-64" charset="0"/>
                </a:rPr>
                <a:t>anAccountNumber</a:t>
              </a:r>
              <a:r>
                <a:rPr lang="en-GB" altLang="en-US" sz="1200" dirty="0">
                  <a:latin typeface="Courier" pitchFamily="-64" charset="0"/>
                </a:rPr>
                <a:t>, String </a:t>
              </a:r>
              <a:r>
                <a:rPr lang="en-GB" altLang="en-US" sz="1200" dirty="0" err="1">
                  <a:latin typeface="Courier" pitchFamily="-64" charset="0"/>
                </a:rPr>
                <a:t>aName</a:t>
              </a:r>
              <a:r>
                <a:rPr lang="en-GB" altLang="en-US" sz="1200" dirty="0">
                  <a:latin typeface="Courier" pitchFamily="-64" charset="0"/>
                </a:rPr>
                <a:t>, float </a:t>
              </a:r>
              <a:r>
                <a:rPr lang="en-GB" altLang="en-US" sz="1200" dirty="0" err="1">
                  <a:latin typeface="Courier" pitchFamily="-64" charset="0"/>
                </a:rPr>
                <a:t>aLimit</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super(</a:t>
              </a:r>
              <a:r>
                <a:rPr lang="en-GB" altLang="en-US" sz="1200" dirty="0" err="1">
                  <a:latin typeface="Courier" pitchFamily="-64" charset="0"/>
                </a:rPr>
                <a:t>anAccountNumber</a:t>
              </a:r>
              <a:r>
                <a:rPr lang="en-GB" altLang="en-US" sz="1200" dirty="0">
                  <a:latin typeface="Courier" pitchFamily="-64" charset="0"/>
                </a:rPr>
                <a:t>, </a:t>
              </a:r>
              <a:r>
                <a:rPr lang="en-GB" altLang="en-US" sz="1200" dirty="0" err="1">
                  <a:latin typeface="Courier" pitchFamily="-64" charset="0"/>
                </a:rPr>
                <a:t>aName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r>
                <a:rPr lang="en-GB" altLang="en-US" sz="1200" dirty="0" err="1">
                  <a:latin typeface="Courier" pitchFamily="-64" charset="0"/>
                </a:rPr>
                <a:t>overdraftLimit</a:t>
              </a:r>
              <a:r>
                <a:rPr lang="en-GB" altLang="en-US" sz="1200" dirty="0">
                  <a:latin typeface="Courier" pitchFamily="-64" charset="0"/>
                </a:rPr>
                <a:t> = </a:t>
              </a:r>
              <a:r>
                <a:rPr lang="en-GB" altLang="en-US" sz="1200" dirty="0" err="1">
                  <a:latin typeface="Courier" pitchFamily="-64" charset="0"/>
                </a:rPr>
                <a:t>aLimit</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p:txBody>
        </p:sp>
      </p:grpSp>
    </p:spTree>
    <p:extLst>
      <p:ext uri="{BB962C8B-B14F-4D97-AF65-F5344CB8AC3E}">
        <p14:creationId xmlns:p14="http://schemas.microsoft.com/office/powerpoint/2010/main" val="3324926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Method Overriding</a:t>
            </a:r>
          </a:p>
        </p:txBody>
      </p:sp>
      <p:sp>
        <p:nvSpPr>
          <p:cNvPr id="3" name="Content Placeholder 2"/>
          <p:cNvSpPr>
            <a:spLocks noGrp="1"/>
          </p:cNvSpPr>
          <p:nvPr>
            <p:ph idx="1"/>
          </p:nvPr>
        </p:nvSpPr>
        <p:spPr/>
        <p:txBody>
          <a:bodyPr>
            <a:normAutofit/>
          </a:bodyPr>
          <a:lstStyle/>
          <a:p>
            <a:r>
              <a:rPr lang="en-US" dirty="0"/>
              <a:t>Subclasses inherit all methods from their superclass</a:t>
            </a:r>
          </a:p>
          <a:p>
            <a:pPr lvl="1"/>
            <a:r>
              <a:rPr lang="en-US" dirty="0"/>
              <a:t>Sometimes, the implementation of the method in the superclass does not provide the functionality required by the subclass.</a:t>
            </a:r>
          </a:p>
          <a:p>
            <a:pPr lvl="1"/>
            <a:r>
              <a:rPr lang="en-US" dirty="0"/>
              <a:t>In these cases, the method must be overridden.</a:t>
            </a:r>
          </a:p>
          <a:p>
            <a:endParaRPr lang="en-US" dirty="0"/>
          </a:p>
          <a:p>
            <a:r>
              <a:rPr lang="en-US" dirty="0"/>
              <a:t>To override a method, provide an implementation in the subclass.</a:t>
            </a:r>
          </a:p>
          <a:p>
            <a:pPr lvl="1"/>
            <a:r>
              <a:rPr lang="en-US" dirty="0"/>
              <a:t>The method in the subclass MUST have the exact same signature as the method it is overriding.</a:t>
            </a:r>
          </a:p>
          <a:p>
            <a:endParaRPr lang="en-US" dirty="0"/>
          </a:p>
          <a:p>
            <a:endParaRPr lang="en-US"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11</a:t>
            </a:fld>
            <a:r>
              <a:rPr lang="en-CA" dirty="0"/>
              <a:t> </a:t>
            </a:r>
          </a:p>
        </p:txBody>
      </p:sp>
    </p:spTree>
    <p:extLst>
      <p:ext uri="{BB962C8B-B14F-4D97-AF65-F5344CB8AC3E}">
        <p14:creationId xmlns:p14="http://schemas.microsoft.com/office/powerpoint/2010/main" val="2164119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Method overriding - Example</a:t>
            </a:r>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12</a:t>
            </a:fld>
            <a:r>
              <a:rPr lang="en-CA" dirty="0"/>
              <a:t> </a:t>
            </a:r>
          </a:p>
        </p:txBody>
      </p:sp>
      <p:grpSp>
        <p:nvGrpSpPr>
          <p:cNvPr id="7" name="Group 3">
            <a:extLst>
              <a:ext uri="{FF2B5EF4-FFF2-40B4-BE49-F238E27FC236}">
                <a16:creationId xmlns:a16="http://schemas.microsoft.com/office/drawing/2014/main" id="{137B6D70-BBF3-4C5D-B5F1-78D5A727899F}"/>
              </a:ext>
            </a:extLst>
          </p:cNvPr>
          <p:cNvGrpSpPr>
            <a:grpSpLocks/>
          </p:cNvGrpSpPr>
          <p:nvPr/>
        </p:nvGrpSpPr>
        <p:grpSpPr bwMode="auto">
          <a:xfrm>
            <a:off x="2661444" y="911768"/>
            <a:ext cx="6869112" cy="5734458"/>
            <a:chOff x="1023" y="773"/>
            <a:chExt cx="4327" cy="3291"/>
          </a:xfrm>
        </p:grpSpPr>
        <p:sp>
          <p:nvSpPr>
            <p:cNvPr id="8" name="AutoShape 4">
              <a:extLst>
                <a:ext uri="{FF2B5EF4-FFF2-40B4-BE49-F238E27FC236}">
                  <a16:creationId xmlns:a16="http://schemas.microsoft.com/office/drawing/2014/main" id="{8185E2CD-E0E0-49A0-AA5C-8A67F7A70ECE}"/>
                </a:ext>
              </a:extLst>
            </p:cNvPr>
            <p:cNvSpPr>
              <a:spLocks noChangeArrowheads="1"/>
            </p:cNvSpPr>
            <p:nvPr/>
          </p:nvSpPr>
          <p:spPr bwMode="auto">
            <a:xfrm>
              <a:off x="1023" y="773"/>
              <a:ext cx="4327" cy="3291"/>
            </a:xfrm>
            <a:prstGeom prst="roundRect">
              <a:avLst>
                <a:gd name="adj" fmla="val 2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 name="Text Box 5">
              <a:extLst>
                <a:ext uri="{FF2B5EF4-FFF2-40B4-BE49-F238E27FC236}">
                  <a16:creationId xmlns:a16="http://schemas.microsoft.com/office/drawing/2014/main" id="{B503E8F1-4E1C-4587-A157-A82B653E4CA5}"/>
                </a:ext>
              </a:extLst>
            </p:cNvPr>
            <p:cNvSpPr txBox="1">
              <a:spLocks noChangeArrowheads="1"/>
            </p:cNvSpPr>
            <p:nvPr/>
          </p:nvSpPr>
          <p:spPr bwMode="auto">
            <a:xfrm>
              <a:off x="1187" y="773"/>
              <a:ext cx="3999" cy="3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public class </a:t>
              </a:r>
              <a:r>
                <a:rPr lang="en-GB" altLang="en-US" sz="1400" dirty="0" err="1">
                  <a:latin typeface="Courier" pitchFamily="-64" charset="0"/>
                </a:rPr>
                <a:t>BankAccount</a:t>
              </a: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private String </a:t>
              </a:r>
              <a:r>
                <a:rPr lang="en-GB" altLang="en-US" sz="1400" dirty="0" err="1">
                  <a:latin typeface="Courier" pitchFamily="-64" charset="0"/>
                </a:rPr>
                <a:t>ownersName</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private int </a:t>
              </a:r>
              <a:r>
                <a:rPr lang="en-GB" altLang="en-US" sz="1400" dirty="0" err="1">
                  <a:latin typeface="Courier" pitchFamily="-64" charset="0"/>
                </a:rPr>
                <a:t>accountNumber</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protected float balance;</a:t>
              </a:r>
            </a:p>
            <a:p>
              <a:pPr>
                <a:spcBef>
                  <a:spcPts val="275"/>
                </a:spcBef>
                <a:buClr>
                  <a:srgbClr val="000000"/>
                </a:buClr>
                <a:buSzPct val="174000"/>
                <a:buFont typeface="Times New Roman" panose="02020603050405020304" pitchFamily="18" charset="0"/>
                <a:buNone/>
              </a:pP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public void deposit(float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if (</a:t>
              </a:r>
              <a:r>
                <a:rPr lang="en-GB" altLang="en-US" sz="1400" dirty="0" err="1">
                  <a:latin typeface="Courier" pitchFamily="-64" charset="0"/>
                </a:rPr>
                <a:t>anAmount</a:t>
              </a:r>
              <a:r>
                <a:rPr lang="en-GB" altLang="en-US" sz="1400" dirty="0">
                  <a:latin typeface="Courier" pitchFamily="-64" charset="0"/>
                </a:rPr>
                <a:t>&gt;0.0)</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balance = balance +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public void withdraw(float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if ((</a:t>
              </a:r>
              <a:r>
                <a:rPr lang="en-GB" altLang="en-US" sz="1400" dirty="0" err="1">
                  <a:latin typeface="Courier" pitchFamily="-64" charset="0"/>
                </a:rPr>
                <a:t>anAmount</a:t>
              </a:r>
              <a:r>
                <a:rPr lang="en-GB" altLang="en-US" sz="1400" dirty="0">
                  <a:latin typeface="Courier" pitchFamily="-64" charset="0"/>
                </a:rPr>
                <a:t>&gt;0.0) &amp;&amp; (balance&gt;</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balance = balance -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public float </a:t>
              </a:r>
              <a:r>
                <a:rPr lang="en-GB" altLang="en-US" sz="1400" dirty="0" err="1">
                  <a:latin typeface="Courier" pitchFamily="-64" charset="0"/>
                </a:rPr>
                <a:t>getBalance</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return balance;</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p:txBody>
        </p:sp>
      </p:grpSp>
    </p:spTree>
    <p:extLst>
      <p:ext uri="{BB962C8B-B14F-4D97-AF65-F5344CB8AC3E}">
        <p14:creationId xmlns:p14="http://schemas.microsoft.com/office/powerpoint/2010/main" val="4042133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Method overriding - Example</a:t>
            </a:r>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13</a:t>
            </a:fld>
            <a:r>
              <a:rPr lang="en-CA" dirty="0"/>
              <a:t> </a:t>
            </a:r>
          </a:p>
        </p:txBody>
      </p:sp>
      <p:sp>
        <p:nvSpPr>
          <p:cNvPr id="11" name="AutoShape 3">
            <a:extLst>
              <a:ext uri="{FF2B5EF4-FFF2-40B4-BE49-F238E27FC236}">
                <a16:creationId xmlns:a16="http://schemas.microsoft.com/office/drawing/2014/main" id="{BBBE85D5-38A5-4422-A965-63ED0908CBA7}"/>
              </a:ext>
            </a:extLst>
          </p:cNvPr>
          <p:cNvSpPr>
            <a:spLocks noChangeArrowheads="1"/>
          </p:cNvSpPr>
          <p:nvPr/>
        </p:nvSpPr>
        <p:spPr bwMode="auto">
          <a:xfrm>
            <a:off x="2376487" y="1740719"/>
            <a:ext cx="7439025" cy="2990850"/>
          </a:xfrm>
          <a:prstGeom prst="roundRect">
            <a:avLst>
              <a:gd name="adj" fmla="val 51"/>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 name="Text Box 4">
            <a:extLst>
              <a:ext uri="{FF2B5EF4-FFF2-40B4-BE49-F238E27FC236}">
                <a16:creationId xmlns:a16="http://schemas.microsoft.com/office/drawing/2014/main" id="{B39FF972-E8C3-48C2-B87A-529AB1CEB94B}"/>
              </a:ext>
            </a:extLst>
          </p:cNvPr>
          <p:cNvSpPr txBox="1">
            <a:spLocks noChangeArrowheads="1"/>
          </p:cNvSpPr>
          <p:nvPr/>
        </p:nvSpPr>
        <p:spPr bwMode="auto">
          <a:xfrm>
            <a:off x="2692400" y="1878832"/>
            <a:ext cx="6861175"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public class OverdraftAccount extends BankAccount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float limit;</a:t>
            </a:r>
          </a:p>
          <a:p>
            <a:pPr>
              <a:spcBef>
                <a:spcPts val="275"/>
              </a:spcBef>
              <a:buClr>
                <a:srgbClr val="000000"/>
              </a:buClr>
              <a:buSzPct val="174000"/>
              <a:buFont typeface="Times New Roman" panose="02020603050405020304" pitchFamily="18" charset="0"/>
              <a:buNone/>
            </a:pPr>
            <a:endParaRPr lang="en-GB" altLang="en-US" sz="140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public void withdraw(float anAmount)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if ((anAmount&gt;0.0) &amp;&amp; (getBalance()+limit&gt;anAmount))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balance = balance - anAmount;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a:p>
            <a:pPr>
              <a:spcBef>
                <a:spcPts val="275"/>
              </a:spcBef>
              <a:buClr>
                <a:srgbClr val="000000"/>
              </a:buClr>
              <a:buSzPct val="174000"/>
              <a:buFont typeface="Times New Roman" panose="02020603050405020304" pitchFamily="18" charset="0"/>
              <a:buNone/>
            </a:pPr>
            <a:endParaRPr lang="en-GB" altLang="en-US" sz="140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p:txBody>
      </p:sp>
    </p:spTree>
    <p:extLst>
      <p:ext uri="{BB962C8B-B14F-4D97-AF65-F5344CB8AC3E}">
        <p14:creationId xmlns:p14="http://schemas.microsoft.com/office/powerpoint/2010/main" val="1470913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Object References and Inheritance</a:t>
            </a:r>
          </a:p>
        </p:txBody>
      </p:sp>
      <p:sp>
        <p:nvSpPr>
          <p:cNvPr id="3" name="Content Placeholder 2"/>
          <p:cNvSpPr>
            <a:spLocks noGrp="1"/>
          </p:cNvSpPr>
          <p:nvPr>
            <p:ph idx="1"/>
          </p:nvPr>
        </p:nvSpPr>
        <p:spPr/>
        <p:txBody>
          <a:bodyPr>
            <a:normAutofit/>
          </a:bodyPr>
          <a:lstStyle/>
          <a:p>
            <a:r>
              <a:rPr lang="en-US" dirty="0"/>
              <a:t>Inheritance defines "a kind of" relationship.</a:t>
            </a:r>
          </a:p>
          <a:p>
            <a:pPr lvl="1"/>
            <a:r>
              <a:rPr lang="en-US" dirty="0"/>
              <a:t>In the previous example, </a:t>
            </a:r>
            <a:r>
              <a:rPr lang="en-US" dirty="0" err="1"/>
              <a:t>OverdraftAccount</a:t>
            </a:r>
            <a:r>
              <a:rPr lang="en-US" dirty="0"/>
              <a:t> "is a kind of" </a:t>
            </a:r>
            <a:r>
              <a:rPr lang="en-US" dirty="0" err="1"/>
              <a:t>BankAccount</a:t>
            </a:r>
            <a:endParaRPr lang="en-US" dirty="0"/>
          </a:p>
          <a:p>
            <a:r>
              <a:rPr lang="en-US" dirty="0"/>
              <a:t>Because of this relationship, programmers can "substitute" object references.</a:t>
            </a:r>
          </a:p>
          <a:p>
            <a:pPr lvl="1"/>
            <a:r>
              <a:rPr lang="en-US" dirty="0"/>
              <a:t>A superclass reference can refer to an instance of the superclass OR an instance of ANY class which inherits from the superclass.</a:t>
            </a:r>
          </a:p>
          <a:p>
            <a:endParaRPr lang="en-US" dirty="0"/>
          </a:p>
          <a:p>
            <a:endParaRPr lang="en-US"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14</a:t>
            </a:fld>
            <a:r>
              <a:rPr lang="en-CA" dirty="0"/>
              <a:t> </a:t>
            </a:r>
          </a:p>
        </p:txBody>
      </p:sp>
      <p:sp>
        <p:nvSpPr>
          <p:cNvPr id="7" name="AutoShape 4">
            <a:extLst>
              <a:ext uri="{FF2B5EF4-FFF2-40B4-BE49-F238E27FC236}">
                <a16:creationId xmlns:a16="http://schemas.microsoft.com/office/drawing/2014/main" id="{9ED416FE-38EF-4EE4-A8D3-B40B66689BED}"/>
              </a:ext>
            </a:extLst>
          </p:cNvPr>
          <p:cNvSpPr>
            <a:spLocks noChangeArrowheads="1"/>
          </p:cNvSpPr>
          <p:nvPr/>
        </p:nvSpPr>
        <p:spPr bwMode="auto">
          <a:xfrm>
            <a:off x="1128713" y="3790950"/>
            <a:ext cx="7439025" cy="977900"/>
          </a:xfrm>
          <a:prstGeom prst="roundRect">
            <a:avLst>
              <a:gd name="adj" fmla="val 162"/>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 name="Text Box 5">
            <a:extLst>
              <a:ext uri="{FF2B5EF4-FFF2-40B4-BE49-F238E27FC236}">
                <a16:creationId xmlns:a16="http://schemas.microsoft.com/office/drawing/2014/main" id="{D520E0D0-C46C-426F-87C6-8867A8D83E30}"/>
              </a:ext>
            </a:extLst>
          </p:cNvPr>
          <p:cNvSpPr txBox="1">
            <a:spLocks noChangeArrowheads="1"/>
          </p:cNvSpPr>
          <p:nvPr/>
        </p:nvSpPr>
        <p:spPr bwMode="auto">
          <a:xfrm>
            <a:off x="1343025" y="3962400"/>
            <a:ext cx="7045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BankAccount anAccount = new BankAccount(123456, "Craig");</a:t>
            </a:r>
          </a:p>
          <a:p>
            <a:pPr>
              <a:spcBef>
                <a:spcPts val="275"/>
              </a:spcBef>
              <a:buClr>
                <a:srgbClr val="000000"/>
              </a:buClr>
              <a:buSzPct val="174000"/>
              <a:buFont typeface="Times New Roman" panose="02020603050405020304" pitchFamily="18" charset="0"/>
              <a:buNone/>
            </a:pPr>
            <a:endParaRPr lang="en-GB" altLang="en-US" sz="140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BankAccount account1 = new OverdraftAccount(3323, "John", 1000.0);</a:t>
            </a:r>
          </a:p>
        </p:txBody>
      </p:sp>
      <p:sp>
        <p:nvSpPr>
          <p:cNvPr id="9" name="Text Box 6">
            <a:extLst>
              <a:ext uri="{FF2B5EF4-FFF2-40B4-BE49-F238E27FC236}">
                <a16:creationId xmlns:a16="http://schemas.microsoft.com/office/drawing/2014/main" id="{2921C274-2657-4B5A-85A1-4E7328B13C75}"/>
              </a:ext>
            </a:extLst>
          </p:cNvPr>
          <p:cNvSpPr txBox="1">
            <a:spLocks noChangeArrowheads="1"/>
          </p:cNvSpPr>
          <p:nvPr/>
        </p:nvSpPr>
        <p:spPr bwMode="auto">
          <a:xfrm>
            <a:off x="923925" y="5253038"/>
            <a:ext cx="879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anAccount</a:t>
            </a:r>
          </a:p>
        </p:txBody>
      </p:sp>
      <p:sp>
        <p:nvSpPr>
          <p:cNvPr id="11" name="Text Box 7">
            <a:extLst>
              <a:ext uri="{FF2B5EF4-FFF2-40B4-BE49-F238E27FC236}">
                <a16:creationId xmlns:a16="http://schemas.microsoft.com/office/drawing/2014/main" id="{69A140C2-A5DF-425E-B95B-C433C7B0AA85}"/>
              </a:ext>
            </a:extLst>
          </p:cNvPr>
          <p:cNvSpPr txBox="1">
            <a:spLocks noChangeArrowheads="1"/>
          </p:cNvSpPr>
          <p:nvPr/>
        </p:nvSpPr>
        <p:spPr bwMode="auto">
          <a:xfrm>
            <a:off x="5692775" y="5976939"/>
            <a:ext cx="733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account1</a:t>
            </a:r>
          </a:p>
        </p:txBody>
      </p:sp>
      <p:sp>
        <p:nvSpPr>
          <p:cNvPr id="13" name="Oval 8">
            <a:extLst>
              <a:ext uri="{FF2B5EF4-FFF2-40B4-BE49-F238E27FC236}">
                <a16:creationId xmlns:a16="http://schemas.microsoft.com/office/drawing/2014/main" id="{A46A460B-A338-4E5A-9295-6EADBCE3D906}"/>
              </a:ext>
            </a:extLst>
          </p:cNvPr>
          <p:cNvSpPr>
            <a:spLocks noChangeArrowheads="1"/>
          </p:cNvSpPr>
          <p:nvPr/>
        </p:nvSpPr>
        <p:spPr bwMode="auto">
          <a:xfrm>
            <a:off x="2471738" y="4948238"/>
            <a:ext cx="3471862" cy="1047750"/>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BankAccount</a:t>
            </a:r>
          </a:p>
          <a:p>
            <a:pPr>
              <a:buClr>
                <a:srgbClr val="000000"/>
              </a:buClr>
              <a:buSzPct val="67000"/>
              <a:buFont typeface="StarBats" charset="0"/>
              <a:buNone/>
            </a:pPr>
            <a:r>
              <a:rPr lang="en-GB" altLang="en-US" sz="1600">
                <a:latin typeface="Times" panose="02020603050405020304" pitchFamily="18" charset="0"/>
              </a:rPr>
              <a:t>name = "Craig"</a:t>
            </a:r>
          </a:p>
          <a:p>
            <a:pPr>
              <a:buClr>
                <a:srgbClr val="000000"/>
              </a:buClr>
              <a:buSzPct val="67000"/>
              <a:buFont typeface="StarBats" charset="0"/>
              <a:buNone/>
            </a:pPr>
            <a:r>
              <a:rPr lang="en-GB" altLang="en-US" sz="1600">
                <a:latin typeface="Times" panose="02020603050405020304" pitchFamily="18" charset="0"/>
              </a:rPr>
              <a:t>accountNumber = 123456</a:t>
            </a:r>
          </a:p>
        </p:txBody>
      </p:sp>
      <p:sp>
        <p:nvSpPr>
          <p:cNvPr id="14" name="Oval 9">
            <a:extLst>
              <a:ext uri="{FF2B5EF4-FFF2-40B4-BE49-F238E27FC236}">
                <a16:creationId xmlns:a16="http://schemas.microsoft.com/office/drawing/2014/main" id="{AFF21FFC-FB0A-49C2-B173-CDCEE89E3473}"/>
              </a:ext>
            </a:extLst>
          </p:cNvPr>
          <p:cNvSpPr>
            <a:spLocks noChangeArrowheads="1"/>
          </p:cNvSpPr>
          <p:nvPr/>
        </p:nvSpPr>
        <p:spPr bwMode="auto">
          <a:xfrm>
            <a:off x="7550150" y="4872039"/>
            <a:ext cx="2813050" cy="1393825"/>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OverdraftAccount</a:t>
            </a:r>
          </a:p>
          <a:p>
            <a:pPr>
              <a:buClr>
                <a:srgbClr val="000000"/>
              </a:buClr>
              <a:buSzPct val="67000"/>
              <a:buFont typeface="StarBats" charset="0"/>
              <a:buNone/>
            </a:pPr>
            <a:r>
              <a:rPr lang="en-GB" altLang="en-US" sz="1600">
                <a:latin typeface="Times" panose="02020603050405020304" pitchFamily="18" charset="0"/>
              </a:rPr>
              <a:t>name = "John"</a:t>
            </a:r>
          </a:p>
          <a:p>
            <a:pPr>
              <a:buClr>
                <a:srgbClr val="000000"/>
              </a:buClr>
              <a:buSzPct val="67000"/>
              <a:buFont typeface="StarBats" charset="0"/>
              <a:buNone/>
            </a:pPr>
            <a:r>
              <a:rPr lang="en-GB" altLang="en-US" sz="1600">
                <a:latin typeface="Times" panose="02020603050405020304" pitchFamily="18" charset="0"/>
              </a:rPr>
              <a:t>accountNumber = 3323</a:t>
            </a:r>
          </a:p>
          <a:p>
            <a:pPr>
              <a:buClr>
                <a:srgbClr val="000000"/>
              </a:buClr>
              <a:buSzPct val="67000"/>
              <a:buFont typeface="StarBats" charset="0"/>
              <a:buNone/>
            </a:pPr>
            <a:r>
              <a:rPr lang="en-GB" altLang="en-US" sz="1600">
                <a:latin typeface="Times" panose="02020603050405020304" pitchFamily="18" charset="0"/>
              </a:rPr>
              <a:t>limit = 1000.0</a:t>
            </a:r>
          </a:p>
        </p:txBody>
      </p:sp>
      <p:sp>
        <p:nvSpPr>
          <p:cNvPr id="15" name="Line 13">
            <a:extLst>
              <a:ext uri="{FF2B5EF4-FFF2-40B4-BE49-F238E27FC236}">
                <a16:creationId xmlns:a16="http://schemas.microsoft.com/office/drawing/2014/main" id="{B01B189D-7EE9-4635-95A0-F0AC47FC7685}"/>
              </a:ext>
            </a:extLst>
          </p:cNvPr>
          <p:cNvSpPr>
            <a:spLocks noChangeShapeType="1"/>
          </p:cNvSpPr>
          <p:nvPr/>
        </p:nvSpPr>
        <p:spPr bwMode="auto">
          <a:xfrm>
            <a:off x="1828800" y="54102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
        <p:nvSpPr>
          <p:cNvPr id="16" name="Line 14">
            <a:extLst>
              <a:ext uri="{FF2B5EF4-FFF2-40B4-BE49-F238E27FC236}">
                <a16:creationId xmlns:a16="http://schemas.microsoft.com/office/drawing/2014/main" id="{AAEDF2F3-CB49-4E45-B684-901B0A3782E0}"/>
              </a:ext>
            </a:extLst>
          </p:cNvPr>
          <p:cNvSpPr>
            <a:spLocks noChangeShapeType="1"/>
          </p:cNvSpPr>
          <p:nvPr/>
        </p:nvSpPr>
        <p:spPr bwMode="auto">
          <a:xfrm flipV="1">
            <a:off x="6429375" y="5957889"/>
            <a:ext cx="1371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Tree>
    <p:extLst>
      <p:ext uri="{BB962C8B-B14F-4D97-AF65-F5344CB8AC3E}">
        <p14:creationId xmlns:p14="http://schemas.microsoft.com/office/powerpoint/2010/main" val="701769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Polymorphism</a:t>
            </a:r>
          </a:p>
        </p:txBody>
      </p:sp>
      <p:sp>
        <p:nvSpPr>
          <p:cNvPr id="3" name="Content Placeholder 2"/>
          <p:cNvSpPr>
            <a:spLocks noGrp="1"/>
          </p:cNvSpPr>
          <p:nvPr>
            <p:ph idx="1"/>
          </p:nvPr>
        </p:nvSpPr>
        <p:spPr/>
        <p:txBody>
          <a:bodyPr>
            <a:normAutofit/>
          </a:bodyPr>
          <a:lstStyle/>
          <a:p>
            <a:r>
              <a:rPr lang="en-US" dirty="0"/>
              <a:t>The typing rules allow a reference variable to be assigned an object of it’s static type ( the type that it has been declared with) or any type that inherits from that type </a:t>
            </a:r>
          </a:p>
          <a:p>
            <a:endParaRPr lang="en-US"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15</a:t>
            </a:fld>
            <a:r>
              <a:rPr lang="en-CA" dirty="0"/>
              <a:t> </a:t>
            </a:r>
          </a:p>
        </p:txBody>
      </p:sp>
      <p:sp>
        <p:nvSpPr>
          <p:cNvPr id="7" name="Text Box 6">
            <a:extLst>
              <a:ext uri="{FF2B5EF4-FFF2-40B4-BE49-F238E27FC236}">
                <a16:creationId xmlns:a16="http://schemas.microsoft.com/office/drawing/2014/main" id="{D4F146D4-B34A-4FA5-B9EC-188D8034732E}"/>
              </a:ext>
            </a:extLst>
          </p:cNvPr>
          <p:cNvSpPr txBox="1">
            <a:spLocks noChangeArrowheads="1"/>
          </p:cNvSpPr>
          <p:nvPr/>
        </p:nvSpPr>
        <p:spPr bwMode="auto">
          <a:xfrm>
            <a:off x="1283109" y="2570164"/>
            <a:ext cx="4724400" cy="32258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en-US" sz="1000" dirty="0">
                <a:latin typeface="Courier" charset="0"/>
              </a:rPr>
              <a:t>class A {</a:t>
            </a:r>
          </a:p>
          <a:p>
            <a:pPr>
              <a:spcBef>
                <a:spcPct val="50000"/>
              </a:spcBef>
              <a:defRPr/>
            </a:pPr>
            <a:r>
              <a:rPr lang="en-US" altLang="en-US" sz="1000" dirty="0">
                <a:latin typeface="Courier" charset="0"/>
              </a:rPr>
              <a:t> public void speak () { </a:t>
            </a:r>
            <a:r>
              <a:rPr lang="en-US" altLang="en-US" sz="1000" dirty="0" err="1">
                <a:latin typeface="Courier" charset="0"/>
              </a:rPr>
              <a:t>System.out.println</a:t>
            </a:r>
            <a:r>
              <a:rPr lang="en-US" altLang="en-US" sz="1000" dirty="0">
                <a:latin typeface="Courier" charset="0"/>
              </a:rPr>
              <a:t>(“I’m A”); }</a:t>
            </a:r>
          </a:p>
          <a:p>
            <a:pPr>
              <a:spcBef>
                <a:spcPct val="50000"/>
              </a:spcBef>
              <a:defRPr/>
            </a:pPr>
            <a:r>
              <a:rPr lang="en-US" altLang="en-US" sz="1000" dirty="0">
                <a:latin typeface="Courier" charset="0"/>
              </a:rPr>
              <a:t>}</a:t>
            </a:r>
          </a:p>
          <a:p>
            <a:pPr>
              <a:spcBef>
                <a:spcPct val="50000"/>
              </a:spcBef>
              <a:defRPr/>
            </a:pPr>
            <a:r>
              <a:rPr lang="en-US" altLang="en-US" sz="1000" dirty="0">
                <a:latin typeface="Courier" charset="0"/>
              </a:rPr>
              <a:t>class B extends A {</a:t>
            </a:r>
          </a:p>
          <a:p>
            <a:pPr>
              <a:spcBef>
                <a:spcPct val="50000"/>
              </a:spcBef>
              <a:defRPr/>
            </a:pPr>
            <a:r>
              <a:rPr lang="en-US" altLang="en-US" sz="1000" dirty="0">
                <a:latin typeface="Courier" charset="0"/>
              </a:rPr>
              <a:t>public void speak () { </a:t>
            </a:r>
            <a:r>
              <a:rPr lang="en-US" altLang="en-US" sz="1000" dirty="0" err="1">
                <a:latin typeface="Courier" charset="0"/>
              </a:rPr>
              <a:t>System.out.println</a:t>
            </a:r>
            <a:r>
              <a:rPr lang="en-US" altLang="en-US" sz="1000" dirty="0">
                <a:latin typeface="Courier" charset="0"/>
              </a:rPr>
              <a:t>(“I’m B”); }</a:t>
            </a:r>
          </a:p>
          <a:p>
            <a:pPr>
              <a:spcBef>
                <a:spcPct val="50000"/>
              </a:spcBef>
              <a:defRPr/>
            </a:pPr>
            <a:r>
              <a:rPr lang="en-US" altLang="en-US" sz="1000" dirty="0">
                <a:latin typeface="Courier" charset="0"/>
              </a:rPr>
              <a:t>}</a:t>
            </a:r>
          </a:p>
          <a:p>
            <a:pPr>
              <a:spcBef>
                <a:spcPct val="50000"/>
              </a:spcBef>
              <a:defRPr/>
            </a:pPr>
            <a:r>
              <a:rPr lang="en-US" altLang="en-US" sz="1000" dirty="0">
                <a:latin typeface="Courier" charset="0"/>
              </a:rPr>
              <a:t>class C extends B {</a:t>
            </a:r>
          </a:p>
          <a:p>
            <a:pPr>
              <a:spcBef>
                <a:spcPct val="50000"/>
              </a:spcBef>
              <a:defRPr/>
            </a:pPr>
            <a:r>
              <a:rPr lang="en-US" altLang="en-US" sz="1000" dirty="0">
                <a:latin typeface="Courier" charset="0"/>
              </a:rPr>
              <a:t>public void speak () { </a:t>
            </a:r>
            <a:r>
              <a:rPr lang="en-US" altLang="en-US" sz="1000" dirty="0" err="1">
                <a:latin typeface="Courier" charset="0"/>
              </a:rPr>
              <a:t>System.out.println</a:t>
            </a:r>
            <a:r>
              <a:rPr lang="en-US" altLang="en-US" sz="1000" dirty="0">
                <a:latin typeface="Courier" charset="0"/>
              </a:rPr>
              <a:t>(“I’m a C”); }</a:t>
            </a:r>
          </a:p>
          <a:p>
            <a:pPr>
              <a:spcBef>
                <a:spcPct val="50000"/>
              </a:spcBef>
              <a:defRPr/>
            </a:pPr>
            <a:r>
              <a:rPr lang="en-US" altLang="en-US" sz="1000" dirty="0">
                <a:latin typeface="Courier" charset="0"/>
              </a:rPr>
              <a:t>public void shout () { </a:t>
            </a:r>
            <a:r>
              <a:rPr lang="en-US" altLang="en-US" sz="1000" dirty="0" err="1">
                <a:latin typeface="Courier" charset="0"/>
              </a:rPr>
              <a:t>System.out.println</a:t>
            </a:r>
            <a:r>
              <a:rPr lang="en-US" altLang="en-US" sz="1000" dirty="0">
                <a:latin typeface="Courier" charset="0"/>
              </a:rPr>
              <a:t>(“I’m </a:t>
            </a:r>
            <a:r>
              <a:rPr lang="en-US" altLang="en-US" sz="1000" dirty="0" err="1">
                <a:latin typeface="Courier" charset="0"/>
              </a:rPr>
              <a:t>shoutin</a:t>
            </a:r>
            <a:r>
              <a:rPr lang="en-US" altLang="en-US" sz="1000" dirty="0">
                <a:latin typeface="Courier" charset="0"/>
              </a:rPr>
              <a:t>”); }</a:t>
            </a:r>
          </a:p>
          <a:p>
            <a:pPr>
              <a:spcBef>
                <a:spcPct val="50000"/>
              </a:spcBef>
              <a:defRPr/>
            </a:pPr>
            <a:r>
              <a:rPr lang="en-US" altLang="en-US" sz="1000" dirty="0">
                <a:latin typeface="Courier" charset="0"/>
              </a:rPr>
              <a:t>}</a:t>
            </a:r>
          </a:p>
          <a:p>
            <a:pPr>
              <a:spcBef>
                <a:spcPct val="50000"/>
              </a:spcBef>
              <a:defRPr/>
            </a:pPr>
            <a:r>
              <a:rPr lang="en-US" altLang="en-US" sz="1000" dirty="0">
                <a:latin typeface="Courier" charset="0"/>
              </a:rPr>
              <a:t>class D extends A {</a:t>
            </a:r>
          </a:p>
          <a:p>
            <a:pPr>
              <a:spcBef>
                <a:spcPct val="50000"/>
              </a:spcBef>
              <a:defRPr/>
            </a:pPr>
            <a:r>
              <a:rPr lang="en-US" altLang="en-US" sz="1000" dirty="0">
                <a:latin typeface="Courier" charset="0"/>
              </a:rPr>
              <a:t>public void speak () { </a:t>
            </a:r>
            <a:r>
              <a:rPr lang="en-US" altLang="en-US" sz="1000" dirty="0" err="1">
                <a:latin typeface="Courier" charset="0"/>
              </a:rPr>
              <a:t>System.out.println</a:t>
            </a:r>
            <a:r>
              <a:rPr lang="en-US" altLang="en-US" sz="1000" dirty="0">
                <a:latin typeface="Courier" charset="0"/>
              </a:rPr>
              <a:t>(“I’m a D”); }</a:t>
            </a:r>
          </a:p>
          <a:p>
            <a:pPr>
              <a:spcBef>
                <a:spcPct val="50000"/>
              </a:spcBef>
              <a:defRPr/>
            </a:pPr>
            <a:r>
              <a:rPr lang="en-US" altLang="en-US" sz="1000" dirty="0">
                <a:latin typeface="Courier" charset="0"/>
              </a:rPr>
              <a:t>}</a:t>
            </a:r>
          </a:p>
          <a:p>
            <a:pPr>
              <a:spcBef>
                <a:spcPct val="50000"/>
              </a:spcBef>
              <a:defRPr/>
            </a:pPr>
            <a:endParaRPr lang="en-US" altLang="en-US" sz="1000" dirty="0">
              <a:latin typeface="Courier" charset="0"/>
            </a:endParaRPr>
          </a:p>
        </p:txBody>
      </p:sp>
      <p:sp>
        <p:nvSpPr>
          <p:cNvPr id="8" name="Text Box 7">
            <a:extLst>
              <a:ext uri="{FF2B5EF4-FFF2-40B4-BE49-F238E27FC236}">
                <a16:creationId xmlns:a16="http://schemas.microsoft.com/office/drawing/2014/main" id="{7A8A6252-199B-4DAC-8701-0D84FC6428E6}"/>
              </a:ext>
            </a:extLst>
          </p:cNvPr>
          <p:cNvSpPr txBox="1">
            <a:spLocks noChangeArrowheads="1"/>
          </p:cNvSpPr>
          <p:nvPr/>
        </p:nvSpPr>
        <p:spPr bwMode="auto">
          <a:xfrm>
            <a:off x="6312309" y="2493964"/>
            <a:ext cx="3787775" cy="3683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en-US" sz="1000" dirty="0">
                <a:latin typeface="Courier" charset="0"/>
              </a:rPr>
              <a:t>A </a:t>
            </a:r>
            <a:r>
              <a:rPr lang="en-US" altLang="en-US" sz="1000" dirty="0" err="1">
                <a:latin typeface="Courier" charset="0"/>
              </a:rPr>
              <a:t>myA</a:t>
            </a:r>
            <a:r>
              <a:rPr lang="en-US" altLang="en-US" sz="1000" dirty="0">
                <a:latin typeface="Courier" charset="0"/>
              </a:rPr>
              <a:t> ;</a:t>
            </a:r>
          </a:p>
          <a:p>
            <a:pPr>
              <a:spcBef>
                <a:spcPct val="50000"/>
              </a:spcBef>
              <a:defRPr/>
            </a:pPr>
            <a:r>
              <a:rPr lang="en-US" altLang="en-US" sz="1000" dirty="0">
                <a:latin typeface="Courier" charset="0"/>
              </a:rPr>
              <a:t>B </a:t>
            </a:r>
            <a:r>
              <a:rPr lang="en-US" altLang="en-US" sz="1000" dirty="0" err="1">
                <a:latin typeface="Courier" charset="0"/>
              </a:rPr>
              <a:t>myB</a:t>
            </a:r>
            <a:r>
              <a:rPr lang="en-US" altLang="en-US" sz="1000" dirty="0">
                <a:latin typeface="Courier" charset="0"/>
              </a:rPr>
              <a:t> ;</a:t>
            </a:r>
          </a:p>
          <a:p>
            <a:pPr>
              <a:spcBef>
                <a:spcPct val="50000"/>
              </a:spcBef>
              <a:defRPr/>
            </a:pPr>
            <a:r>
              <a:rPr lang="en-US" altLang="en-US" sz="1000" dirty="0">
                <a:latin typeface="Courier" charset="0"/>
              </a:rPr>
              <a:t>C </a:t>
            </a:r>
            <a:r>
              <a:rPr lang="en-US" altLang="en-US" sz="1000" dirty="0" err="1">
                <a:latin typeface="Courier" charset="0"/>
              </a:rPr>
              <a:t>myC</a:t>
            </a:r>
            <a:r>
              <a:rPr lang="en-US" altLang="en-US" sz="1000" dirty="0">
                <a:latin typeface="Courier" charset="0"/>
              </a:rPr>
              <a:t> ;</a:t>
            </a:r>
          </a:p>
          <a:p>
            <a:pPr>
              <a:spcBef>
                <a:spcPct val="50000"/>
              </a:spcBef>
              <a:defRPr/>
            </a:pPr>
            <a:r>
              <a:rPr lang="en-US" altLang="en-US" sz="1000" dirty="0">
                <a:latin typeface="Courier" charset="0"/>
              </a:rPr>
              <a:t>D </a:t>
            </a:r>
            <a:r>
              <a:rPr lang="en-US" altLang="en-US" sz="1000" dirty="0" err="1">
                <a:latin typeface="Courier" charset="0"/>
              </a:rPr>
              <a:t>myD</a:t>
            </a:r>
            <a:r>
              <a:rPr lang="en-US" altLang="en-US" sz="1000" dirty="0">
                <a:latin typeface="Courier" charset="0"/>
              </a:rPr>
              <a:t> ;</a:t>
            </a:r>
          </a:p>
          <a:p>
            <a:pPr>
              <a:spcBef>
                <a:spcPct val="50000"/>
              </a:spcBef>
              <a:defRPr/>
            </a:pPr>
            <a:r>
              <a:rPr lang="en-US" altLang="en-US" sz="1000" dirty="0" err="1">
                <a:latin typeface="Courier" charset="0"/>
              </a:rPr>
              <a:t>myA</a:t>
            </a:r>
            <a:r>
              <a:rPr lang="en-US" altLang="en-US" sz="1000" dirty="0">
                <a:latin typeface="Courier" charset="0"/>
              </a:rPr>
              <a:t> = new A();  // OK</a:t>
            </a:r>
          </a:p>
          <a:p>
            <a:pPr>
              <a:spcBef>
                <a:spcPct val="50000"/>
              </a:spcBef>
              <a:defRPr/>
            </a:pPr>
            <a:r>
              <a:rPr lang="en-US" altLang="en-US" sz="1000" dirty="0" err="1">
                <a:latin typeface="Courier" charset="0"/>
              </a:rPr>
              <a:t>myA</a:t>
            </a:r>
            <a:r>
              <a:rPr lang="en-US" altLang="en-US" sz="1000" dirty="0">
                <a:latin typeface="Courier" charset="0"/>
              </a:rPr>
              <a:t> = new B();  // OK</a:t>
            </a:r>
          </a:p>
          <a:p>
            <a:pPr>
              <a:spcBef>
                <a:spcPct val="50000"/>
              </a:spcBef>
              <a:defRPr/>
            </a:pPr>
            <a:r>
              <a:rPr lang="en-US" altLang="en-US" sz="1000" dirty="0" err="1">
                <a:latin typeface="Courier" charset="0"/>
              </a:rPr>
              <a:t>myB</a:t>
            </a:r>
            <a:r>
              <a:rPr lang="en-US" altLang="en-US" sz="1000" dirty="0">
                <a:latin typeface="Courier" charset="0"/>
              </a:rPr>
              <a:t> = new C();  // OK</a:t>
            </a:r>
          </a:p>
          <a:p>
            <a:pPr>
              <a:spcBef>
                <a:spcPct val="50000"/>
              </a:spcBef>
              <a:defRPr/>
            </a:pPr>
            <a:r>
              <a:rPr lang="en-US" altLang="en-US" sz="1000" dirty="0" err="1">
                <a:latin typeface="Courier" charset="0"/>
              </a:rPr>
              <a:t>myB</a:t>
            </a:r>
            <a:r>
              <a:rPr lang="en-US" altLang="en-US" sz="1000" dirty="0">
                <a:latin typeface="Courier" charset="0"/>
              </a:rPr>
              <a:t> = new D();  // NOT OK</a:t>
            </a:r>
          </a:p>
          <a:p>
            <a:pPr>
              <a:spcBef>
                <a:spcPct val="50000"/>
              </a:spcBef>
              <a:defRPr/>
            </a:pPr>
            <a:r>
              <a:rPr lang="en-US" altLang="en-US" sz="1000" dirty="0" err="1">
                <a:latin typeface="Courier" charset="0"/>
              </a:rPr>
              <a:t>myC</a:t>
            </a:r>
            <a:r>
              <a:rPr lang="en-US" altLang="en-US" sz="1000" dirty="0">
                <a:latin typeface="Courier" charset="0"/>
              </a:rPr>
              <a:t> = new A();  // NOT OK</a:t>
            </a:r>
          </a:p>
          <a:p>
            <a:pPr>
              <a:spcBef>
                <a:spcPct val="50000"/>
              </a:spcBef>
              <a:defRPr/>
            </a:pPr>
            <a:r>
              <a:rPr lang="en-US" altLang="en-US" sz="1000" dirty="0" err="1">
                <a:latin typeface="Courier" charset="0"/>
              </a:rPr>
              <a:t>myD</a:t>
            </a:r>
            <a:r>
              <a:rPr lang="en-US" altLang="en-US" sz="1000" dirty="0">
                <a:latin typeface="Courier" charset="0"/>
              </a:rPr>
              <a:t> = new A();  // NOT OK</a:t>
            </a:r>
          </a:p>
          <a:p>
            <a:pPr>
              <a:spcBef>
                <a:spcPct val="50000"/>
              </a:spcBef>
              <a:defRPr/>
            </a:pPr>
            <a:r>
              <a:rPr lang="en-US" altLang="en-US" sz="1000" dirty="0" err="1">
                <a:latin typeface="Courier" charset="0"/>
              </a:rPr>
              <a:t>myC</a:t>
            </a:r>
            <a:r>
              <a:rPr lang="en-US" altLang="en-US" sz="1000" dirty="0">
                <a:latin typeface="Courier" charset="0"/>
              </a:rPr>
              <a:t> = new D();  // NOT OK</a:t>
            </a:r>
          </a:p>
          <a:p>
            <a:pPr>
              <a:spcBef>
                <a:spcPct val="50000"/>
              </a:spcBef>
              <a:defRPr/>
            </a:pPr>
            <a:r>
              <a:rPr lang="en-US" altLang="en-US" sz="1000" dirty="0" err="1">
                <a:latin typeface="Courier" charset="0"/>
              </a:rPr>
              <a:t>myA</a:t>
            </a:r>
            <a:r>
              <a:rPr lang="en-US" altLang="en-US" sz="1000" dirty="0">
                <a:latin typeface="Courier" charset="0"/>
              </a:rPr>
              <a:t> = new C();  //  OK</a:t>
            </a:r>
          </a:p>
          <a:p>
            <a:pPr>
              <a:spcBef>
                <a:spcPct val="50000"/>
              </a:spcBef>
              <a:defRPr/>
            </a:pPr>
            <a:r>
              <a:rPr lang="en-US" altLang="en-US" sz="1000" dirty="0" err="1">
                <a:latin typeface="Courier" charset="0"/>
              </a:rPr>
              <a:t>myA.speak</a:t>
            </a:r>
            <a:r>
              <a:rPr lang="en-US" altLang="en-US" sz="1000" dirty="0">
                <a:latin typeface="Courier" charset="0"/>
              </a:rPr>
              <a:t>();    // what would be called ??</a:t>
            </a:r>
          </a:p>
          <a:p>
            <a:pPr>
              <a:spcBef>
                <a:spcPct val="50000"/>
              </a:spcBef>
              <a:defRPr/>
            </a:pPr>
            <a:r>
              <a:rPr lang="en-US" altLang="en-US" sz="1000" dirty="0" err="1">
                <a:latin typeface="Courier" charset="0"/>
              </a:rPr>
              <a:t>myB.speak</a:t>
            </a:r>
            <a:r>
              <a:rPr lang="en-US" altLang="en-US" sz="1000" dirty="0">
                <a:latin typeface="Courier" charset="0"/>
              </a:rPr>
              <a:t>();   //  what ??</a:t>
            </a:r>
          </a:p>
          <a:p>
            <a:pPr>
              <a:spcBef>
                <a:spcPct val="50000"/>
              </a:spcBef>
              <a:defRPr/>
            </a:pPr>
            <a:r>
              <a:rPr lang="en-US" altLang="en-US" sz="1000" dirty="0" err="1">
                <a:latin typeface="Courier" charset="0"/>
              </a:rPr>
              <a:t>myA.shout</a:t>
            </a:r>
            <a:r>
              <a:rPr lang="en-US" altLang="en-US" sz="1000" dirty="0">
                <a:latin typeface="Courier" charset="0"/>
              </a:rPr>
              <a:t>();   // ??</a:t>
            </a:r>
          </a:p>
          <a:p>
            <a:pPr>
              <a:spcBef>
                <a:spcPct val="50000"/>
              </a:spcBef>
              <a:defRPr/>
            </a:pPr>
            <a:r>
              <a:rPr lang="en-US" altLang="en-US" sz="1000" dirty="0">
                <a:latin typeface="Courier" charset="0"/>
              </a:rPr>
              <a:t>(( C ) </a:t>
            </a:r>
            <a:r>
              <a:rPr lang="en-US" altLang="en-US" sz="1000" dirty="0" err="1">
                <a:latin typeface="Courier" charset="0"/>
              </a:rPr>
              <a:t>myA</a:t>
            </a:r>
            <a:r>
              <a:rPr lang="en-US" altLang="en-US" sz="1000" dirty="0">
                <a:latin typeface="Courier" charset="0"/>
              </a:rPr>
              <a:t> ).shout();  // casting</a:t>
            </a:r>
          </a:p>
        </p:txBody>
      </p:sp>
    </p:spTree>
    <p:extLst>
      <p:ext uri="{BB962C8B-B14F-4D97-AF65-F5344CB8AC3E}">
        <p14:creationId xmlns:p14="http://schemas.microsoft.com/office/powerpoint/2010/main" val="2650176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Polymorphism</a:t>
            </a:r>
          </a:p>
        </p:txBody>
      </p:sp>
      <p:sp>
        <p:nvSpPr>
          <p:cNvPr id="3" name="Content Placeholder 2"/>
          <p:cNvSpPr>
            <a:spLocks noGrp="1"/>
          </p:cNvSpPr>
          <p:nvPr>
            <p:ph idx="1"/>
          </p:nvPr>
        </p:nvSpPr>
        <p:spPr/>
        <p:txBody>
          <a:bodyPr>
            <a:normAutofit fontScale="92500" lnSpcReduction="20000"/>
          </a:bodyPr>
          <a:lstStyle/>
          <a:p>
            <a:r>
              <a:rPr lang="en-US" dirty="0"/>
              <a:t>In the previous slide, the two variables are defined to have the same type at compile time: </a:t>
            </a:r>
            <a:r>
              <a:rPr lang="en-US" dirty="0" err="1"/>
              <a:t>BankAccount</a:t>
            </a:r>
            <a:endParaRPr lang="en-US" dirty="0"/>
          </a:p>
          <a:p>
            <a:pPr lvl="1"/>
            <a:r>
              <a:rPr lang="en-US" dirty="0"/>
              <a:t>However, the types of objects they are referring to at runtime are different</a:t>
            </a:r>
          </a:p>
          <a:p>
            <a:endParaRPr lang="en-US" dirty="0"/>
          </a:p>
          <a:p>
            <a:r>
              <a:rPr lang="en-US" dirty="0"/>
              <a:t>What happens when the withdraw method is invoked on each object?</a:t>
            </a:r>
          </a:p>
          <a:p>
            <a:pPr lvl="1"/>
            <a:r>
              <a:rPr lang="en-US" dirty="0" err="1"/>
              <a:t>anAccount</a:t>
            </a:r>
            <a:r>
              <a:rPr lang="en-US" dirty="0"/>
              <a:t> refers to an instance of </a:t>
            </a:r>
            <a:r>
              <a:rPr lang="en-US" dirty="0" err="1"/>
              <a:t>BankAccount</a:t>
            </a:r>
            <a:r>
              <a:rPr lang="en-US" dirty="0"/>
              <a:t>.  Therefore, the withdraw method defined in </a:t>
            </a:r>
            <a:r>
              <a:rPr lang="en-US" dirty="0" err="1"/>
              <a:t>BankAccount</a:t>
            </a:r>
            <a:r>
              <a:rPr lang="en-US" dirty="0"/>
              <a:t> is invoked.</a:t>
            </a:r>
          </a:p>
          <a:p>
            <a:pPr lvl="1"/>
            <a:r>
              <a:rPr lang="en-US" dirty="0"/>
              <a:t>account1 refers to an instance of </a:t>
            </a:r>
            <a:r>
              <a:rPr lang="en-US" dirty="0" err="1"/>
              <a:t>OverdraftAccount</a:t>
            </a:r>
            <a:r>
              <a:rPr lang="en-US" dirty="0"/>
              <a:t>.  Therefore, the withdraw method defined in </a:t>
            </a:r>
            <a:r>
              <a:rPr lang="en-US" dirty="0" err="1"/>
              <a:t>OverdraftAccount</a:t>
            </a:r>
            <a:r>
              <a:rPr lang="en-US" dirty="0"/>
              <a:t> is invoked.</a:t>
            </a:r>
          </a:p>
          <a:p>
            <a:endParaRPr lang="en-US" dirty="0"/>
          </a:p>
          <a:p>
            <a:r>
              <a:rPr lang="en-US" dirty="0"/>
              <a:t>Polymorphism is: The method being invoked on an object is determined AT RUNTIME and is based on the type of the object receiving the message.</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16</a:t>
            </a:fld>
            <a:r>
              <a:rPr lang="en-CA" dirty="0"/>
              <a:t> </a:t>
            </a:r>
          </a:p>
        </p:txBody>
      </p:sp>
    </p:spTree>
    <p:extLst>
      <p:ext uri="{BB962C8B-B14F-4D97-AF65-F5344CB8AC3E}">
        <p14:creationId xmlns:p14="http://schemas.microsoft.com/office/powerpoint/2010/main" val="3814198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Methods and Final Classes</a:t>
            </a:r>
          </a:p>
        </p:txBody>
      </p:sp>
      <p:sp>
        <p:nvSpPr>
          <p:cNvPr id="3" name="Content Placeholder 2"/>
          <p:cNvSpPr>
            <a:spLocks noGrp="1"/>
          </p:cNvSpPr>
          <p:nvPr>
            <p:ph idx="1"/>
          </p:nvPr>
        </p:nvSpPr>
        <p:spPr/>
        <p:txBody>
          <a:bodyPr>
            <a:normAutofit/>
          </a:bodyPr>
          <a:lstStyle/>
          <a:p>
            <a:r>
              <a:rPr lang="en-US" dirty="0"/>
              <a:t>Methods can be qualified with the final modifier</a:t>
            </a:r>
          </a:p>
          <a:p>
            <a:pPr lvl="1"/>
            <a:r>
              <a:rPr lang="en-US" dirty="0"/>
              <a:t>Final methods cannot be overridden.</a:t>
            </a:r>
          </a:p>
          <a:p>
            <a:pPr lvl="1"/>
            <a:r>
              <a:rPr lang="en-US" dirty="0"/>
              <a:t>This can be useful for security purposes.</a:t>
            </a:r>
          </a:p>
          <a:p>
            <a:pPr lvl="1"/>
            <a:endParaRPr lang="en-US" dirty="0"/>
          </a:p>
          <a:p>
            <a:pPr lvl="1"/>
            <a:endParaRPr lang="en-US" dirty="0"/>
          </a:p>
          <a:p>
            <a:pPr marL="457200" lvl="1" indent="0">
              <a:buNone/>
            </a:pPr>
            <a:endParaRPr lang="en-US" dirty="0"/>
          </a:p>
          <a:p>
            <a:r>
              <a:rPr lang="en-US" dirty="0"/>
              <a:t>Classes can be qualified with the final modifier</a:t>
            </a:r>
          </a:p>
          <a:p>
            <a:pPr lvl="1"/>
            <a:r>
              <a:rPr lang="en-US" dirty="0"/>
              <a:t>The class cannot be extended</a:t>
            </a:r>
          </a:p>
          <a:p>
            <a:pPr lvl="1"/>
            <a:r>
              <a:rPr lang="en-US" dirty="0"/>
              <a:t>This can be used to improve performance.  Because there can be no subclasses, there will be no polymorphic overhead at runtime.</a:t>
            </a:r>
          </a:p>
          <a:p>
            <a:endParaRPr lang="en-US"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17</a:t>
            </a:fld>
            <a:r>
              <a:rPr lang="en-CA" dirty="0"/>
              <a:t> </a:t>
            </a:r>
          </a:p>
        </p:txBody>
      </p:sp>
      <p:sp>
        <p:nvSpPr>
          <p:cNvPr id="7" name="AutoShape 8">
            <a:extLst>
              <a:ext uri="{FF2B5EF4-FFF2-40B4-BE49-F238E27FC236}">
                <a16:creationId xmlns:a16="http://schemas.microsoft.com/office/drawing/2014/main" id="{C3886160-B49F-4C00-933E-34CBE181C72E}"/>
              </a:ext>
            </a:extLst>
          </p:cNvPr>
          <p:cNvSpPr>
            <a:spLocks noChangeArrowheads="1"/>
          </p:cNvSpPr>
          <p:nvPr/>
        </p:nvSpPr>
        <p:spPr bwMode="auto">
          <a:xfrm>
            <a:off x="4129446" y="5284788"/>
            <a:ext cx="3502025" cy="977900"/>
          </a:xfrm>
          <a:prstGeom prst="roundRect">
            <a:avLst>
              <a:gd name="adj" fmla="val 162"/>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 name="Text Box 9">
            <a:extLst>
              <a:ext uri="{FF2B5EF4-FFF2-40B4-BE49-F238E27FC236}">
                <a16:creationId xmlns:a16="http://schemas.microsoft.com/office/drawing/2014/main" id="{88652A10-FC89-40AE-A217-35F7E7B59523}"/>
              </a:ext>
            </a:extLst>
          </p:cNvPr>
          <p:cNvSpPr txBox="1">
            <a:spLocks noChangeArrowheads="1"/>
          </p:cNvSpPr>
          <p:nvPr/>
        </p:nvSpPr>
        <p:spPr bwMode="auto">
          <a:xfrm>
            <a:off x="4346934" y="5440363"/>
            <a:ext cx="29114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public final class </a:t>
            </a:r>
            <a:r>
              <a:rPr lang="en-GB" altLang="en-US" sz="1400" dirty="0" err="1">
                <a:latin typeface="Courier" pitchFamily="-64" charset="0"/>
              </a:rPr>
              <a:t>Color</a:t>
            </a: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p:txBody>
      </p:sp>
      <p:sp>
        <p:nvSpPr>
          <p:cNvPr id="9" name="AutoShape 5">
            <a:extLst>
              <a:ext uri="{FF2B5EF4-FFF2-40B4-BE49-F238E27FC236}">
                <a16:creationId xmlns:a16="http://schemas.microsoft.com/office/drawing/2014/main" id="{493B7B25-8D86-4D7F-BFC0-98B50F100589}"/>
              </a:ext>
            </a:extLst>
          </p:cNvPr>
          <p:cNvSpPr>
            <a:spLocks noChangeArrowheads="1"/>
          </p:cNvSpPr>
          <p:nvPr/>
        </p:nvSpPr>
        <p:spPr bwMode="auto">
          <a:xfrm>
            <a:off x="1969217" y="2587011"/>
            <a:ext cx="7893050" cy="977900"/>
          </a:xfrm>
          <a:prstGeom prst="roundRect">
            <a:avLst>
              <a:gd name="adj" fmla="val 162"/>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 name="Text Box 6">
            <a:extLst>
              <a:ext uri="{FF2B5EF4-FFF2-40B4-BE49-F238E27FC236}">
                <a16:creationId xmlns:a16="http://schemas.microsoft.com/office/drawing/2014/main" id="{790AA718-0D3E-4215-B18C-ADF04450A08B}"/>
              </a:ext>
            </a:extLst>
          </p:cNvPr>
          <p:cNvSpPr txBox="1">
            <a:spLocks noChangeArrowheads="1"/>
          </p:cNvSpPr>
          <p:nvPr/>
        </p:nvSpPr>
        <p:spPr bwMode="auto">
          <a:xfrm>
            <a:off x="2132730" y="2767986"/>
            <a:ext cx="7739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public final </a:t>
            </a:r>
            <a:r>
              <a:rPr lang="en-GB" altLang="en-US" sz="1400" dirty="0" err="1">
                <a:latin typeface="Courier" pitchFamily="-64" charset="0"/>
              </a:rPr>
              <a:t>boolean</a:t>
            </a:r>
            <a:r>
              <a:rPr lang="en-GB" altLang="en-US" sz="1400" dirty="0">
                <a:latin typeface="Courier" pitchFamily="-64" charset="0"/>
              </a:rPr>
              <a:t> </a:t>
            </a:r>
            <a:r>
              <a:rPr lang="en-GB" altLang="en-US" sz="1400" dirty="0" err="1">
                <a:latin typeface="Courier" pitchFamily="-64" charset="0"/>
              </a:rPr>
              <a:t>validatePassword</a:t>
            </a:r>
            <a:r>
              <a:rPr lang="en-GB" altLang="en-US" sz="1400" dirty="0">
                <a:latin typeface="Courier" pitchFamily="-64" charset="0"/>
              </a:rPr>
              <a:t>(String username, String Password)</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p:txBody>
      </p:sp>
    </p:spTree>
    <p:extLst>
      <p:ext uri="{BB962C8B-B14F-4D97-AF65-F5344CB8AC3E}">
        <p14:creationId xmlns:p14="http://schemas.microsoft.com/office/powerpoint/2010/main" val="1160171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Motivation for Inheritance</a:t>
            </a:r>
          </a:p>
        </p:txBody>
      </p:sp>
      <p:sp>
        <p:nvSpPr>
          <p:cNvPr id="3" name="Content Placeholder 2"/>
          <p:cNvSpPr>
            <a:spLocks noGrp="1"/>
          </p:cNvSpPr>
          <p:nvPr>
            <p:ph idx="1"/>
          </p:nvPr>
        </p:nvSpPr>
        <p:spPr/>
        <p:txBody>
          <a:bodyPr>
            <a:normAutofit/>
          </a:bodyPr>
          <a:lstStyle/>
          <a:p>
            <a:r>
              <a:rPr lang="en-US" dirty="0"/>
              <a:t>The basic reason for wanting to make use of inheritance is to leverage the creation of new software structures from existing software units.</a:t>
            </a:r>
          </a:p>
          <a:p>
            <a:pPr marL="0" indent="0">
              <a:buNone/>
            </a:pPr>
            <a:endParaRPr lang="en-US" dirty="0"/>
          </a:p>
          <a:p>
            <a:r>
              <a:rPr lang="en-US" dirty="0"/>
              <a:t>Productivity</a:t>
            </a:r>
          </a:p>
          <a:p>
            <a:pPr lvl="1"/>
            <a:r>
              <a:rPr lang="en-US" sz="2600" dirty="0"/>
              <a:t>why create a “Scrollable Window” from scratch when you can simply modify a “Window” class from a library</a:t>
            </a:r>
          </a:p>
          <a:p>
            <a:pPr lvl="1"/>
            <a:r>
              <a:rPr lang="en-US" sz="2600" dirty="0"/>
              <a:t>for a simulation program you want an “aircraft” class to run as an independent thread. It can inherit thread functionality from a class “Thread”</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18</a:t>
            </a:fld>
            <a:r>
              <a:rPr lang="en-CA" dirty="0"/>
              <a:t> </a:t>
            </a:r>
          </a:p>
        </p:txBody>
      </p:sp>
    </p:spTree>
    <p:extLst>
      <p:ext uri="{BB962C8B-B14F-4D97-AF65-F5344CB8AC3E}">
        <p14:creationId xmlns:p14="http://schemas.microsoft.com/office/powerpoint/2010/main" val="221184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Motivation for Inheritance</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r>
              <a:rPr lang="en-US" dirty="0"/>
              <a:t>Quality</a:t>
            </a:r>
          </a:p>
          <a:p>
            <a:pPr lvl="1"/>
            <a:r>
              <a:rPr lang="en-US" sz="2600" dirty="0"/>
              <a:t>The “Window” and “Thread” classes have been created, tested, debugged by the makers of the Operating System. Chances are that they will be of higher quality than if they were developed from scratch by a user</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19</a:t>
            </a:fld>
            <a:r>
              <a:rPr lang="en-CA" dirty="0"/>
              <a:t> </a:t>
            </a:r>
          </a:p>
        </p:txBody>
      </p:sp>
    </p:spTree>
    <p:extLst>
      <p:ext uri="{BB962C8B-B14F-4D97-AF65-F5344CB8AC3E}">
        <p14:creationId xmlns:p14="http://schemas.microsoft.com/office/powerpoint/2010/main" val="206691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a:t>
            </a:r>
          </a:p>
        </p:txBody>
      </p:sp>
      <p:sp>
        <p:nvSpPr>
          <p:cNvPr id="3" name="Content Placeholder 2"/>
          <p:cNvSpPr>
            <a:spLocks noGrp="1"/>
          </p:cNvSpPr>
          <p:nvPr>
            <p:ph idx="1"/>
          </p:nvPr>
        </p:nvSpPr>
        <p:spPr/>
        <p:txBody>
          <a:bodyPr>
            <a:normAutofit/>
          </a:bodyPr>
          <a:lstStyle/>
          <a:p>
            <a:r>
              <a:rPr lang="en-CA" dirty="0"/>
              <a:t>Inheritance</a:t>
            </a:r>
          </a:p>
          <a:p>
            <a:r>
              <a:rPr lang="en-CA" dirty="0"/>
              <a:t>Polymorphism</a:t>
            </a:r>
          </a:p>
          <a:p>
            <a:r>
              <a:rPr lang="en-CA" dirty="0"/>
              <a:t>Modes of Inheritance</a:t>
            </a:r>
          </a:p>
          <a:p>
            <a:endParaRPr lang="en-CA"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a:t>
            </a:fld>
            <a:r>
              <a:rPr lang="en-CA" dirty="0"/>
              <a:t> </a:t>
            </a:r>
          </a:p>
        </p:txBody>
      </p:sp>
    </p:spTree>
    <p:extLst>
      <p:ext uri="{BB962C8B-B14F-4D97-AF65-F5344CB8AC3E}">
        <p14:creationId xmlns:p14="http://schemas.microsoft.com/office/powerpoint/2010/main" val="5545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Tension between Generality and Specialization</a:t>
            </a:r>
            <a:endParaRPr lang="en-CA" dirty="0"/>
          </a:p>
        </p:txBody>
      </p:sp>
      <p:sp>
        <p:nvSpPr>
          <p:cNvPr id="3" name="Content Placeholder 2"/>
          <p:cNvSpPr>
            <a:spLocks noGrp="1"/>
          </p:cNvSpPr>
          <p:nvPr>
            <p:ph idx="1"/>
          </p:nvPr>
        </p:nvSpPr>
        <p:spPr/>
        <p:txBody>
          <a:bodyPr>
            <a:normAutofit fontScale="92500" lnSpcReduction="20000"/>
          </a:bodyPr>
          <a:lstStyle/>
          <a:p>
            <a:endParaRPr lang="en-US" dirty="0"/>
          </a:p>
          <a:p>
            <a:r>
              <a:rPr lang="en-US" dirty="0"/>
              <a:t>A software system designed for a specific project must usually be very specialized.</a:t>
            </a:r>
          </a:p>
          <a:p>
            <a:pPr lvl="1"/>
            <a:r>
              <a:rPr lang="en-US" dirty="0"/>
              <a:t>A banking system developed by and for CIBC will provide the specific account types that CIBC offers</a:t>
            </a:r>
          </a:p>
          <a:p>
            <a:endParaRPr lang="en-US" dirty="0"/>
          </a:p>
          <a:p>
            <a:r>
              <a:rPr lang="en-US" dirty="0"/>
              <a:t>A software system designed as a reusable tool must usually be very general.</a:t>
            </a:r>
          </a:p>
          <a:p>
            <a:pPr lvl="1"/>
            <a:r>
              <a:rPr lang="en-US" dirty="0"/>
              <a:t>A software company that develops banking applications would create very general account types</a:t>
            </a:r>
          </a:p>
          <a:p>
            <a:endParaRPr lang="en-US" dirty="0"/>
          </a:p>
          <a:p>
            <a:r>
              <a:rPr lang="en-US" dirty="0"/>
              <a:t>Inheritance allows one to take a very general software component and specialize it for use in a specific project.</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20</a:t>
            </a:fld>
            <a:r>
              <a:rPr lang="en-CA" dirty="0"/>
              <a:t> </a:t>
            </a:r>
          </a:p>
        </p:txBody>
      </p:sp>
    </p:spTree>
    <p:extLst>
      <p:ext uri="{BB962C8B-B14F-4D97-AF65-F5344CB8AC3E}">
        <p14:creationId xmlns:p14="http://schemas.microsoft.com/office/powerpoint/2010/main" val="2256651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Abstract idea of Inheritance</a:t>
            </a:r>
            <a:endParaRPr lang="en-CA" dirty="0"/>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21</a:t>
            </a:fld>
            <a:r>
              <a:rPr lang="en-CA" dirty="0"/>
              <a:t> </a:t>
            </a:r>
          </a:p>
        </p:txBody>
      </p:sp>
      <p:pic>
        <p:nvPicPr>
          <p:cNvPr id="7" name="Picture 3">
            <a:extLst>
              <a:ext uri="{FF2B5EF4-FFF2-40B4-BE49-F238E27FC236}">
                <a16:creationId xmlns:a16="http://schemas.microsoft.com/office/drawing/2014/main" id="{0475313F-9E07-47E0-98CC-FCCF6FC19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445" y="1168401"/>
            <a:ext cx="7162800" cy="5132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198785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Practical Meaning of Inheritance</a:t>
            </a:r>
            <a:endParaRPr lang="en-CA" dirty="0"/>
          </a:p>
        </p:txBody>
      </p:sp>
      <p:sp>
        <p:nvSpPr>
          <p:cNvPr id="3" name="Content Placeholder 2"/>
          <p:cNvSpPr>
            <a:spLocks noGrp="1"/>
          </p:cNvSpPr>
          <p:nvPr>
            <p:ph idx="1"/>
          </p:nvPr>
        </p:nvSpPr>
        <p:spPr/>
        <p:txBody>
          <a:bodyPr>
            <a:normAutofit/>
          </a:bodyPr>
          <a:lstStyle/>
          <a:p>
            <a:r>
              <a:rPr lang="en-US" dirty="0"/>
              <a:t>Data areas and behavior defined in a parent class are accessible from within a child class.</a:t>
            </a:r>
          </a:p>
          <a:p>
            <a:endParaRPr lang="en-US" dirty="0"/>
          </a:p>
          <a:p>
            <a:r>
              <a:rPr lang="en-US" dirty="0"/>
              <a:t>Data areas and behavior of a child class are an extension (strictly larger) than the data areas and behavior of parent classes.</a:t>
            </a:r>
          </a:p>
          <a:p>
            <a:endParaRPr lang="en-US" dirty="0"/>
          </a:p>
          <a:p>
            <a:r>
              <a:rPr lang="en-US" dirty="0"/>
              <a:t>A child class is in a certain sense both an extension and a restriction of the parent class.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22</a:t>
            </a:fld>
            <a:r>
              <a:rPr lang="en-CA" dirty="0"/>
              <a:t> </a:t>
            </a:r>
          </a:p>
        </p:txBody>
      </p:sp>
    </p:spTree>
    <p:extLst>
      <p:ext uri="{BB962C8B-B14F-4D97-AF65-F5344CB8AC3E}">
        <p14:creationId xmlns:p14="http://schemas.microsoft.com/office/powerpoint/2010/main" val="677137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Practical Meaning of Inheritance</a:t>
            </a:r>
            <a:endParaRPr lang="en-CA" dirty="0"/>
          </a:p>
        </p:txBody>
      </p:sp>
      <p:sp>
        <p:nvSpPr>
          <p:cNvPr id="3" name="Content Placeholder 2"/>
          <p:cNvSpPr>
            <a:spLocks noGrp="1"/>
          </p:cNvSpPr>
          <p:nvPr>
            <p:ph idx="1"/>
          </p:nvPr>
        </p:nvSpPr>
        <p:spPr/>
        <p:txBody>
          <a:bodyPr>
            <a:normAutofit/>
          </a:bodyPr>
          <a:lstStyle/>
          <a:p>
            <a:r>
              <a:rPr lang="en-US" dirty="0"/>
              <a:t>Data areas and behavior defined in a parent class are accessible from within a child class.</a:t>
            </a:r>
          </a:p>
          <a:p>
            <a:endParaRPr lang="en-US" dirty="0"/>
          </a:p>
          <a:p>
            <a:r>
              <a:rPr lang="en-US" dirty="0"/>
              <a:t>Data areas and behavior of a child class are an extension (strictly larger) than the data areas and behavior of parent classes.</a:t>
            </a:r>
          </a:p>
          <a:p>
            <a:endParaRPr lang="en-US" dirty="0"/>
          </a:p>
          <a:p>
            <a:r>
              <a:rPr lang="en-US" dirty="0"/>
              <a:t>A child class is in a certain sense both an extension and a restriction of the parent class.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23</a:t>
            </a:fld>
            <a:r>
              <a:rPr lang="en-CA" dirty="0"/>
              <a:t> </a:t>
            </a:r>
          </a:p>
        </p:txBody>
      </p:sp>
    </p:spTree>
    <p:extLst>
      <p:ext uri="{BB962C8B-B14F-4D97-AF65-F5344CB8AC3E}">
        <p14:creationId xmlns:p14="http://schemas.microsoft.com/office/powerpoint/2010/main" val="2675944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 Is-a is NOT Has-a </a:t>
            </a:r>
            <a:endParaRPr lang="en-CA" dirty="0"/>
          </a:p>
        </p:txBody>
      </p:sp>
      <p:sp>
        <p:nvSpPr>
          <p:cNvPr id="3" name="Content Placeholder 2"/>
          <p:cNvSpPr>
            <a:spLocks noGrp="1"/>
          </p:cNvSpPr>
          <p:nvPr>
            <p:ph idx="1"/>
          </p:nvPr>
        </p:nvSpPr>
        <p:spPr>
          <a:xfrm>
            <a:off x="640874" y="1168401"/>
            <a:ext cx="10515600" cy="5330722"/>
          </a:xfrm>
        </p:spPr>
        <p:txBody>
          <a:bodyPr>
            <a:normAutofit/>
          </a:bodyPr>
          <a:lstStyle/>
          <a:p>
            <a:r>
              <a:rPr lang="en-US" dirty="0"/>
              <a:t>Our idealization of inheritance is captured in a simple rule-of-thumb. </a:t>
            </a:r>
          </a:p>
          <a:p>
            <a:endParaRPr lang="en-US" dirty="0"/>
          </a:p>
          <a:p>
            <a:r>
              <a:rPr lang="en-US" dirty="0"/>
              <a:t>Try forming the English sentences ``An A is-a-kind-of  B''.  If it ``sounds right'' to your ear, then A can be made a subclass of B. </a:t>
            </a:r>
          </a:p>
          <a:p>
            <a:endParaRPr lang="en-US" dirty="0"/>
          </a:p>
          <a:p>
            <a:r>
              <a:rPr lang="en-US" dirty="0"/>
              <a:t>A Student is-a-kind-of human so student inherits from human</a:t>
            </a:r>
          </a:p>
          <a:p>
            <a:r>
              <a:rPr lang="en-US" dirty="0"/>
              <a:t>A dog is-a-kind-of mammal, and therefore a dog inherits from mammal </a:t>
            </a:r>
          </a:p>
          <a:p>
            <a:endParaRPr lang="en-US" dirty="0"/>
          </a:p>
          <a:p>
            <a:r>
              <a:rPr lang="en-US" dirty="0"/>
              <a:t>A car is-a-kind-of engine sounds wrong, and therefore inheritance is not natural. but a car has-a engine.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24</a:t>
            </a:fld>
            <a:r>
              <a:rPr lang="en-CA" dirty="0"/>
              <a:t> </a:t>
            </a:r>
          </a:p>
        </p:txBody>
      </p:sp>
    </p:spTree>
    <p:extLst>
      <p:ext uri="{BB962C8B-B14F-4D97-AF65-F5344CB8AC3E}">
        <p14:creationId xmlns:p14="http://schemas.microsoft.com/office/powerpoint/2010/main" val="202686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 is-a-kind-of  is NOT  is-a  either</a:t>
            </a:r>
            <a:endParaRPr lang="en-CA" dirty="0"/>
          </a:p>
        </p:txBody>
      </p:sp>
      <p:sp>
        <p:nvSpPr>
          <p:cNvPr id="3" name="Content Placeholder 2"/>
          <p:cNvSpPr>
            <a:spLocks noGrp="1"/>
          </p:cNvSpPr>
          <p:nvPr>
            <p:ph idx="1"/>
          </p:nvPr>
        </p:nvSpPr>
        <p:spPr>
          <a:xfrm>
            <a:off x="640874" y="1168401"/>
            <a:ext cx="10515600" cy="5330722"/>
          </a:xfrm>
        </p:spPr>
        <p:txBody>
          <a:bodyPr>
            <a:normAutofit/>
          </a:bodyPr>
          <a:lstStyle/>
          <a:p>
            <a:r>
              <a:rPr lang="en-US" dirty="0"/>
              <a:t>Try this:  </a:t>
            </a:r>
          </a:p>
          <a:p>
            <a:pPr lvl="1"/>
            <a:r>
              <a:rPr lang="en-US" dirty="0"/>
              <a:t>George is a professor.   </a:t>
            </a:r>
          </a:p>
          <a:p>
            <a:pPr lvl="1"/>
            <a:r>
              <a:rPr lang="en-US" dirty="0"/>
              <a:t>The class Professor is a profession..  </a:t>
            </a:r>
          </a:p>
          <a:p>
            <a:pPr lvl="1"/>
            <a:r>
              <a:rPr lang="en-US" dirty="0"/>
              <a:t>Therefore George is a Profession !!</a:t>
            </a:r>
          </a:p>
          <a:p>
            <a:endParaRPr lang="en-US" dirty="0"/>
          </a:p>
          <a:p>
            <a:r>
              <a:rPr lang="en-US" dirty="0"/>
              <a:t>The problem comes up when we mix up is-an-instance-of  and is-a-kind-of</a:t>
            </a:r>
          </a:p>
          <a:p>
            <a:endParaRPr lang="en-US" dirty="0"/>
          </a:p>
          <a:p>
            <a:r>
              <a:rPr lang="en-US" dirty="0"/>
              <a:t>Some authors refer to is-a-kind-of as generalization  and is-an-instance-of as classification</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25</a:t>
            </a:fld>
            <a:r>
              <a:rPr lang="en-CA" dirty="0"/>
              <a:t> </a:t>
            </a:r>
          </a:p>
        </p:txBody>
      </p:sp>
    </p:spTree>
    <p:extLst>
      <p:ext uri="{BB962C8B-B14F-4D97-AF65-F5344CB8AC3E}">
        <p14:creationId xmlns:p14="http://schemas.microsoft.com/office/powerpoint/2010/main" val="1490306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Generalization VS  Classification </a:t>
            </a:r>
            <a:endParaRPr lang="en-CA" dirty="0"/>
          </a:p>
        </p:txBody>
      </p:sp>
      <p:sp>
        <p:nvSpPr>
          <p:cNvPr id="3" name="Content Placeholder 2"/>
          <p:cNvSpPr>
            <a:spLocks noGrp="1"/>
          </p:cNvSpPr>
          <p:nvPr>
            <p:ph idx="1"/>
          </p:nvPr>
        </p:nvSpPr>
        <p:spPr>
          <a:xfrm>
            <a:off x="640874" y="1168401"/>
            <a:ext cx="10515600" cy="5330722"/>
          </a:xfrm>
        </p:spPr>
        <p:txBody>
          <a:bodyPr>
            <a:normAutofit fontScale="92500" lnSpcReduction="20000"/>
          </a:bodyPr>
          <a:lstStyle/>
          <a:p>
            <a:r>
              <a:rPr lang="en-US" dirty="0"/>
              <a:t>1. </a:t>
            </a:r>
            <a:r>
              <a:rPr lang="en-US" dirty="0" err="1"/>
              <a:t>Shep</a:t>
            </a:r>
            <a:r>
              <a:rPr lang="en-US" dirty="0"/>
              <a:t> is a Border Collie.</a:t>
            </a:r>
          </a:p>
          <a:p>
            <a:r>
              <a:rPr lang="en-US" dirty="0"/>
              <a:t>2. A Border Collie is a Dog.</a:t>
            </a:r>
          </a:p>
          <a:p>
            <a:r>
              <a:rPr lang="en-US" dirty="0"/>
              <a:t>3. Dogs are Animals</a:t>
            </a:r>
          </a:p>
          <a:p>
            <a:r>
              <a:rPr lang="en-US" dirty="0"/>
              <a:t>4. A Border Collie is a Breed.</a:t>
            </a:r>
          </a:p>
          <a:p>
            <a:r>
              <a:rPr lang="en-US" dirty="0"/>
              <a:t>5. Dog is a Species</a:t>
            </a:r>
          </a:p>
          <a:p>
            <a:endParaRPr lang="en-US" dirty="0"/>
          </a:p>
          <a:p>
            <a:r>
              <a:rPr lang="en-US" dirty="0"/>
              <a:t>1+2: </a:t>
            </a:r>
            <a:r>
              <a:rPr lang="en-US" dirty="0" err="1"/>
              <a:t>Shep</a:t>
            </a:r>
            <a:r>
              <a:rPr lang="en-US" dirty="0"/>
              <a:t> is a Dog</a:t>
            </a:r>
          </a:p>
          <a:p>
            <a:r>
              <a:rPr lang="en-US" dirty="0"/>
              <a:t>1+2+3: </a:t>
            </a:r>
            <a:r>
              <a:rPr lang="en-US" dirty="0" err="1"/>
              <a:t>Shep</a:t>
            </a:r>
            <a:r>
              <a:rPr lang="en-US" dirty="0"/>
              <a:t> is a animal</a:t>
            </a:r>
          </a:p>
          <a:p>
            <a:r>
              <a:rPr lang="en-US" dirty="0"/>
              <a:t>1+4: </a:t>
            </a:r>
            <a:r>
              <a:rPr lang="en-US" dirty="0" err="1"/>
              <a:t>Shep</a:t>
            </a:r>
            <a:r>
              <a:rPr lang="en-US" dirty="0"/>
              <a:t> is a breed     ?????</a:t>
            </a:r>
          </a:p>
          <a:p>
            <a:r>
              <a:rPr lang="en-US" dirty="0"/>
              <a:t>2+5: A Border Collie is a Species   ?????</a:t>
            </a:r>
          </a:p>
          <a:p>
            <a:endParaRPr lang="en-US" dirty="0"/>
          </a:p>
          <a:p>
            <a:r>
              <a:rPr lang="en-US" dirty="0"/>
              <a:t>Generalization (is kind of)  is transitive	</a:t>
            </a:r>
          </a:p>
          <a:p>
            <a:r>
              <a:rPr lang="en-US" dirty="0"/>
              <a:t>Classification (is instance of) is not		</a:t>
            </a:r>
          </a:p>
          <a:p>
            <a:endParaRPr lang="en-US"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26</a:t>
            </a:fld>
            <a:r>
              <a:rPr lang="en-CA" dirty="0"/>
              <a:t> </a:t>
            </a:r>
          </a:p>
        </p:txBody>
      </p:sp>
    </p:spTree>
    <p:extLst>
      <p:ext uri="{BB962C8B-B14F-4D97-AF65-F5344CB8AC3E}">
        <p14:creationId xmlns:p14="http://schemas.microsoft.com/office/powerpoint/2010/main" val="2609893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Idealized Image of Inheritance</a:t>
            </a:r>
            <a:endParaRPr lang="en-CA" dirty="0"/>
          </a:p>
        </p:txBody>
      </p:sp>
      <p:sp>
        <p:nvSpPr>
          <p:cNvPr id="3" name="Content Placeholder 2"/>
          <p:cNvSpPr>
            <a:spLocks noGrp="1"/>
          </p:cNvSpPr>
          <p:nvPr>
            <p:ph idx="1"/>
          </p:nvPr>
        </p:nvSpPr>
        <p:spPr>
          <a:xfrm>
            <a:off x="640874" y="1168401"/>
            <a:ext cx="10515600" cy="5566696"/>
          </a:xfrm>
        </p:spPr>
        <p:txBody>
          <a:bodyPr>
            <a:normAutofit fontScale="92500" lnSpcReduction="10000"/>
          </a:bodyPr>
          <a:lstStyle/>
          <a:p>
            <a:r>
              <a:rPr lang="en-US" dirty="0"/>
              <a:t>Consider the following argument:</a:t>
            </a:r>
          </a:p>
          <a:p>
            <a:pPr lvl="1"/>
            <a:r>
              <a:rPr lang="en-US" sz="2800" dirty="0"/>
              <a:t>Instances of the subclass must possess all data areas associated with the parent class.</a:t>
            </a:r>
          </a:p>
          <a:p>
            <a:endParaRPr lang="en-US" dirty="0"/>
          </a:p>
          <a:p>
            <a:r>
              <a:rPr lang="en-US" dirty="0"/>
              <a:t>Instances of the subclass must implement, through inheritance at least (if not explicitly overridden) all functionality defined for the parent class. (They can also define new functionality, but that is unimportant for the present argument).</a:t>
            </a:r>
          </a:p>
          <a:p>
            <a:endParaRPr lang="en-US" dirty="0"/>
          </a:p>
          <a:p>
            <a:r>
              <a:rPr lang="en-US" dirty="0"/>
              <a:t>Thus, an instance of a child class can mimic the behavior of the parent class and should be indistinguishable from an instance of the parent class if substituted in a similar situation.</a:t>
            </a:r>
          </a:p>
          <a:p>
            <a:r>
              <a:rPr lang="en-US" dirty="0"/>
              <a:t>This constitutes the LISKOV PRINCIPLE of SUBSTITUTABILITY</a:t>
            </a:r>
          </a:p>
          <a:p>
            <a:r>
              <a:rPr lang="en-US" dirty="0"/>
              <a:t>This is also what the type system assumes ( ?? )</a:t>
            </a:r>
          </a:p>
          <a:p>
            <a:endParaRPr lang="en-US"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27</a:t>
            </a:fld>
            <a:r>
              <a:rPr lang="en-CA" dirty="0"/>
              <a:t> </a:t>
            </a:r>
          </a:p>
        </p:txBody>
      </p:sp>
    </p:spTree>
    <p:extLst>
      <p:ext uri="{BB962C8B-B14F-4D97-AF65-F5344CB8AC3E}">
        <p14:creationId xmlns:p14="http://schemas.microsoft.com/office/powerpoint/2010/main" val="816485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Subclass, Subtype and Substitutability</a:t>
            </a:r>
            <a:endParaRPr lang="en-CA" dirty="0"/>
          </a:p>
        </p:txBody>
      </p:sp>
      <p:sp>
        <p:nvSpPr>
          <p:cNvPr id="3" name="Content Placeholder 2"/>
          <p:cNvSpPr>
            <a:spLocks noGrp="1"/>
          </p:cNvSpPr>
          <p:nvPr>
            <p:ph idx="1"/>
          </p:nvPr>
        </p:nvSpPr>
        <p:spPr>
          <a:xfrm>
            <a:off x="640874" y="1168400"/>
            <a:ext cx="10515600" cy="5689599"/>
          </a:xfrm>
        </p:spPr>
        <p:txBody>
          <a:bodyPr>
            <a:normAutofit fontScale="85000" lnSpcReduction="20000"/>
          </a:bodyPr>
          <a:lstStyle/>
          <a:p>
            <a:r>
              <a:rPr lang="en-US" dirty="0"/>
              <a:t>A subtype is a class that satisfies the principle of substitutability.</a:t>
            </a:r>
          </a:p>
          <a:p>
            <a:r>
              <a:rPr lang="en-US" dirty="0" err="1"/>
              <a:t>f.e</a:t>
            </a:r>
            <a:r>
              <a:rPr lang="en-US" dirty="0"/>
              <a:t>. an odd integer can always be substituted for an integer</a:t>
            </a:r>
          </a:p>
          <a:p>
            <a:r>
              <a:rPr lang="en-US" dirty="0"/>
              <a:t>A subclass is something constructed using the inheritance mechanism of the language, whether or not it satisfies the principle of </a:t>
            </a:r>
            <a:r>
              <a:rPr lang="en-US" dirty="0" err="1"/>
              <a:t>substitutability.f.e</a:t>
            </a:r>
            <a:r>
              <a:rPr lang="en-US" dirty="0"/>
              <a:t>.</a:t>
            </a:r>
          </a:p>
          <a:p>
            <a:pPr>
              <a:lnSpc>
                <a:spcPct val="90000"/>
              </a:lnSpc>
              <a:buFontTx/>
              <a:buNone/>
              <a:defRPr/>
            </a:pPr>
            <a:r>
              <a:rPr lang="en-US" altLang="en-US" sz="4000" i="1" dirty="0"/>
              <a:t> </a:t>
            </a:r>
            <a:r>
              <a:rPr lang="en-US" altLang="en-US" sz="2800" i="1" dirty="0">
                <a:latin typeface="Courier New" charset="0"/>
              </a:rPr>
              <a:t>class </a:t>
            </a:r>
            <a:r>
              <a:rPr lang="en-US" altLang="en-US" sz="2800" i="1" dirty="0" err="1">
                <a:latin typeface="Courier New" charset="0"/>
              </a:rPr>
              <a:t>OddInteger</a:t>
            </a:r>
            <a:r>
              <a:rPr lang="en-US" altLang="en-US" sz="2800" i="1" dirty="0">
                <a:latin typeface="Courier New" charset="0"/>
              </a:rPr>
              <a:t> extends Integer{</a:t>
            </a:r>
          </a:p>
          <a:p>
            <a:pPr>
              <a:lnSpc>
                <a:spcPct val="90000"/>
              </a:lnSpc>
              <a:buFontTx/>
              <a:buNone/>
              <a:defRPr/>
            </a:pPr>
            <a:r>
              <a:rPr lang="en-US" altLang="en-US" sz="2800" i="1" dirty="0">
                <a:latin typeface="Courier New" charset="0"/>
              </a:rPr>
              <a:t>        // But… what if we changed the definition</a:t>
            </a:r>
          </a:p>
          <a:p>
            <a:pPr>
              <a:lnSpc>
                <a:spcPct val="90000"/>
              </a:lnSpc>
              <a:buFontTx/>
              <a:buNone/>
              <a:defRPr/>
            </a:pPr>
            <a:r>
              <a:rPr lang="en-US" altLang="en-US" sz="2800" i="1" dirty="0">
                <a:latin typeface="Courier New" charset="0"/>
              </a:rPr>
              <a:t>        // of “+” for </a:t>
            </a:r>
            <a:r>
              <a:rPr lang="en-US" altLang="en-US" sz="2800" i="1" dirty="0" err="1">
                <a:latin typeface="Courier New" charset="0"/>
              </a:rPr>
              <a:t>oddInteger</a:t>
            </a:r>
            <a:r>
              <a:rPr lang="en-US" altLang="en-US" sz="2800" i="1" dirty="0">
                <a:latin typeface="Courier New" charset="0"/>
              </a:rPr>
              <a:t>, then we could </a:t>
            </a:r>
          </a:p>
          <a:p>
            <a:pPr>
              <a:lnSpc>
                <a:spcPct val="90000"/>
              </a:lnSpc>
              <a:buFontTx/>
              <a:buNone/>
              <a:defRPr/>
            </a:pPr>
            <a:r>
              <a:rPr lang="en-US" altLang="en-US" sz="2800" i="1" dirty="0">
                <a:latin typeface="Courier New" charset="0"/>
              </a:rPr>
              <a:t>        //  not substitute it for Integer</a:t>
            </a:r>
          </a:p>
          <a:p>
            <a:pPr>
              <a:lnSpc>
                <a:spcPct val="90000"/>
              </a:lnSpc>
              <a:buFontTx/>
              <a:buNone/>
              <a:defRPr/>
            </a:pPr>
            <a:r>
              <a:rPr lang="en-US" altLang="en-US" sz="2800" i="1" dirty="0">
                <a:latin typeface="Courier New" charset="0"/>
              </a:rPr>
              <a:t>        //  in this case it is a subclass </a:t>
            </a:r>
          </a:p>
          <a:p>
            <a:pPr>
              <a:lnSpc>
                <a:spcPct val="90000"/>
              </a:lnSpc>
              <a:buFontTx/>
              <a:buNone/>
              <a:defRPr/>
            </a:pPr>
            <a:r>
              <a:rPr lang="en-US" altLang="en-US" sz="2800" i="1" dirty="0">
                <a:latin typeface="Courier New" charset="0"/>
              </a:rPr>
              <a:t>        // but not a subtype</a:t>
            </a:r>
          </a:p>
          <a:p>
            <a:pPr>
              <a:lnSpc>
                <a:spcPct val="90000"/>
              </a:lnSpc>
              <a:buFontTx/>
              <a:buNone/>
              <a:defRPr/>
            </a:pPr>
            <a:r>
              <a:rPr lang="en-US" altLang="en-US" sz="2800" i="1" dirty="0">
                <a:latin typeface="Courier New" charset="0"/>
              </a:rPr>
              <a:t>}</a:t>
            </a:r>
            <a:endParaRPr lang="en-US" dirty="0"/>
          </a:p>
          <a:p>
            <a:r>
              <a:rPr lang="en-US" dirty="0"/>
              <a:t>The two concepts are independent.</a:t>
            </a:r>
          </a:p>
          <a:p>
            <a:r>
              <a:rPr lang="en-US" dirty="0"/>
              <a:t>Not all subclasses are subtypes, and (at least in some languages) you can construct subtypes that are not subclasses.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28</a:t>
            </a:fld>
            <a:r>
              <a:rPr lang="en-CA" dirty="0"/>
              <a:t> </a:t>
            </a:r>
          </a:p>
        </p:txBody>
      </p:sp>
    </p:spTree>
    <p:extLst>
      <p:ext uri="{BB962C8B-B14F-4D97-AF65-F5344CB8AC3E}">
        <p14:creationId xmlns:p14="http://schemas.microsoft.com/office/powerpoint/2010/main" val="576910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Forms of Inheritance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Inheritance is used for a variety of different purposes and in a variety of different ways.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29</a:t>
            </a:fld>
            <a:r>
              <a:rPr lang="en-CA" dirty="0"/>
              <a:t> </a:t>
            </a:r>
          </a:p>
        </p:txBody>
      </p:sp>
    </p:spTree>
    <p:extLst>
      <p:ext uri="{BB962C8B-B14F-4D97-AF65-F5344CB8AC3E}">
        <p14:creationId xmlns:p14="http://schemas.microsoft.com/office/powerpoint/2010/main" val="235737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a:t>
            </a:r>
          </a:p>
        </p:txBody>
      </p:sp>
      <p:sp>
        <p:nvSpPr>
          <p:cNvPr id="3" name="Content Placeholder 2"/>
          <p:cNvSpPr>
            <a:spLocks noGrp="1"/>
          </p:cNvSpPr>
          <p:nvPr>
            <p:ph idx="1"/>
          </p:nvPr>
        </p:nvSpPr>
        <p:spPr/>
        <p:txBody>
          <a:bodyPr>
            <a:normAutofit/>
          </a:bodyPr>
          <a:lstStyle/>
          <a:p>
            <a:r>
              <a:rPr lang="en-US" dirty="0"/>
              <a:t>Class based Inheritance is a fundamental Object Oriented concept</a:t>
            </a:r>
          </a:p>
          <a:p>
            <a:pPr marL="0" indent="0">
              <a:buNone/>
            </a:pPr>
            <a:endParaRPr lang="en-US" dirty="0"/>
          </a:p>
          <a:p>
            <a:r>
              <a:rPr lang="en-US" dirty="0"/>
              <a:t>It is a code re-use mechanism as well as a modeling tool</a:t>
            </a:r>
          </a:p>
          <a:p>
            <a:endParaRPr lang="en-US" dirty="0"/>
          </a:p>
          <a:p>
            <a:r>
              <a:rPr lang="en-US" dirty="0"/>
              <a:t>It models the “is-a-kind-of” relationship</a:t>
            </a:r>
          </a:p>
          <a:p>
            <a:endParaRPr lang="en-US" dirty="0"/>
          </a:p>
          <a:p>
            <a:r>
              <a:rPr lang="en-US" dirty="0"/>
              <a:t>It makes the use of component libraries possible without requiring  source code sharing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a:t>
            </a:fld>
            <a:r>
              <a:rPr lang="en-CA" dirty="0"/>
              <a:t> </a:t>
            </a:r>
          </a:p>
        </p:txBody>
      </p:sp>
    </p:spTree>
    <p:extLst>
      <p:ext uri="{BB962C8B-B14F-4D97-AF65-F5344CB8AC3E}">
        <p14:creationId xmlns:p14="http://schemas.microsoft.com/office/powerpoint/2010/main" val="1187175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Specialization</a:t>
            </a:r>
            <a:endParaRPr lang="en-CA" dirty="0"/>
          </a:p>
        </p:txBody>
      </p:sp>
      <p:sp>
        <p:nvSpPr>
          <p:cNvPr id="3" name="Content Placeholder 2"/>
          <p:cNvSpPr>
            <a:spLocks noGrp="1"/>
          </p:cNvSpPr>
          <p:nvPr>
            <p:ph idx="1"/>
          </p:nvPr>
        </p:nvSpPr>
        <p:spPr>
          <a:xfrm>
            <a:off x="640874" y="1168401"/>
            <a:ext cx="10515600" cy="5566696"/>
          </a:xfrm>
        </p:spPr>
        <p:txBody>
          <a:bodyPr>
            <a:normAutofit fontScale="92500" lnSpcReduction="10000"/>
          </a:bodyPr>
          <a:lstStyle/>
          <a:p>
            <a:r>
              <a:rPr lang="en-US" dirty="0"/>
              <a:t>By far the most common form of inheritance is for specialization.</a:t>
            </a:r>
          </a:p>
          <a:p>
            <a:pPr lvl="1"/>
            <a:r>
              <a:rPr lang="en-US" dirty="0"/>
              <a:t>“Scrollable-Window”   specializes “Window”</a:t>
            </a:r>
          </a:p>
          <a:p>
            <a:pPr lvl="1"/>
            <a:r>
              <a:rPr lang="en-US" dirty="0"/>
              <a:t>“Savings Account”  specializes  “Account” </a:t>
            </a:r>
          </a:p>
          <a:p>
            <a:pPr lvl="1"/>
            <a:r>
              <a:rPr lang="en-US" dirty="0"/>
              <a:t>A good example is the Java hierarchy of Graphical components in the AWT: </a:t>
            </a:r>
          </a:p>
          <a:p>
            <a:pPr lvl="1"/>
            <a:r>
              <a:rPr lang="en-US" dirty="0"/>
              <a:t> Component      ( in Java AWT)</a:t>
            </a:r>
          </a:p>
          <a:p>
            <a:pPr lvl="1"/>
            <a:r>
              <a:rPr lang="en-US" dirty="0"/>
              <a:t>          Label </a:t>
            </a:r>
          </a:p>
          <a:p>
            <a:pPr lvl="1"/>
            <a:r>
              <a:rPr lang="en-US" dirty="0"/>
              <a:t>          Button </a:t>
            </a:r>
          </a:p>
          <a:p>
            <a:pPr lvl="1"/>
            <a:r>
              <a:rPr lang="en-US" dirty="0"/>
              <a:t>          </a:t>
            </a:r>
            <a:r>
              <a:rPr lang="en-US" dirty="0" err="1"/>
              <a:t>TextComponent</a:t>
            </a:r>
            <a:r>
              <a:rPr lang="en-US" dirty="0"/>
              <a:t> </a:t>
            </a:r>
          </a:p>
          <a:p>
            <a:pPr lvl="1"/>
            <a:r>
              <a:rPr lang="en-US" dirty="0"/>
              <a:t>               </a:t>
            </a:r>
            <a:r>
              <a:rPr lang="en-US" dirty="0" err="1"/>
              <a:t>TextArea</a:t>
            </a:r>
            <a:r>
              <a:rPr lang="en-US" dirty="0"/>
              <a:t> </a:t>
            </a:r>
          </a:p>
          <a:p>
            <a:pPr lvl="1"/>
            <a:r>
              <a:rPr lang="en-US" dirty="0"/>
              <a:t>               </a:t>
            </a:r>
            <a:r>
              <a:rPr lang="en-US" dirty="0" err="1"/>
              <a:t>TextField</a:t>
            </a:r>
            <a:r>
              <a:rPr lang="en-US" dirty="0"/>
              <a:t> </a:t>
            </a:r>
          </a:p>
          <a:p>
            <a:pPr lvl="1"/>
            <a:r>
              <a:rPr lang="en-US" dirty="0"/>
              <a:t>          </a:t>
            </a:r>
            <a:r>
              <a:rPr lang="en-US" dirty="0" err="1"/>
              <a:t>CheckBox</a:t>
            </a:r>
            <a:r>
              <a:rPr lang="en-US" dirty="0"/>
              <a:t> </a:t>
            </a:r>
          </a:p>
          <a:p>
            <a:pPr lvl="1"/>
            <a:r>
              <a:rPr lang="en-US" dirty="0"/>
              <a:t>          </a:t>
            </a:r>
            <a:r>
              <a:rPr lang="en-US" dirty="0" err="1"/>
              <a:t>ScrollBar</a:t>
            </a:r>
            <a:r>
              <a:rPr lang="en-US" dirty="0"/>
              <a:t> </a:t>
            </a:r>
          </a:p>
          <a:p>
            <a:r>
              <a:rPr lang="en-US" dirty="0"/>
              <a:t>a Java application</a:t>
            </a:r>
          </a:p>
          <a:p>
            <a:pPr lvl="1"/>
            <a:r>
              <a:rPr lang="en-US" dirty="0"/>
              <a:t>public class </a:t>
            </a:r>
            <a:r>
              <a:rPr lang="en-US" dirty="0" err="1"/>
              <a:t>PinBallGame</a:t>
            </a:r>
            <a:r>
              <a:rPr lang="en-US" dirty="0"/>
              <a:t> extends Frame {</a:t>
            </a:r>
          </a:p>
          <a:p>
            <a:pPr lvl="1"/>
            <a:r>
              <a:rPr lang="en-US" dirty="0"/>
              <a:t>...</a:t>
            </a:r>
          </a:p>
          <a:p>
            <a:pPr lvl="1"/>
            <a:r>
              <a:rPr lang="en-US" dirty="0"/>
              <a:t>}</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30</a:t>
            </a:fld>
            <a:r>
              <a:rPr lang="en-CA" dirty="0"/>
              <a:t> </a:t>
            </a:r>
          </a:p>
        </p:txBody>
      </p:sp>
    </p:spTree>
    <p:extLst>
      <p:ext uri="{BB962C8B-B14F-4D97-AF65-F5344CB8AC3E}">
        <p14:creationId xmlns:p14="http://schemas.microsoft.com/office/powerpoint/2010/main" val="2478735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Construction</a:t>
            </a:r>
            <a:endParaRPr lang="en-CA" dirty="0"/>
          </a:p>
        </p:txBody>
      </p:sp>
      <p:sp>
        <p:nvSpPr>
          <p:cNvPr id="3" name="Content Placeholder 2"/>
          <p:cNvSpPr>
            <a:spLocks noGrp="1"/>
          </p:cNvSpPr>
          <p:nvPr>
            <p:ph idx="1"/>
          </p:nvPr>
        </p:nvSpPr>
        <p:spPr>
          <a:xfrm>
            <a:off x="640874" y="1168401"/>
            <a:ext cx="10515600" cy="5566696"/>
          </a:xfrm>
        </p:spPr>
        <p:txBody>
          <a:bodyPr>
            <a:normAutofit fontScale="92500" lnSpcReduction="20000"/>
          </a:bodyPr>
          <a:lstStyle/>
          <a:p>
            <a:r>
              <a:rPr lang="en-US" dirty="0"/>
              <a:t>The parent class is used only for its behavior, </a:t>
            </a:r>
          </a:p>
          <a:p>
            <a:r>
              <a:rPr lang="en-US" dirty="0"/>
              <a:t>the child class has no is-a relationship to the parent.</a:t>
            </a:r>
          </a:p>
          <a:p>
            <a:r>
              <a:rPr lang="en-US" dirty="0"/>
              <a:t>An example might be subclassing the idea of a Set from an existing List class. </a:t>
            </a:r>
          </a:p>
          <a:p>
            <a:r>
              <a:rPr lang="en-US" dirty="0"/>
              <a:t>Generally not a good idea, since it can break the principle of substitutability. </a:t>
            </a:r>
          </a:p>
          <a:p>
            <a:endParaRPr lang="en-US" dirty="0"/>
          </a:p>
          <a:p>
            <a:endParaRPr lang="en-US" dirty="0"/>
          </a:p>
          <a:p>
            <a:endParaRPr lang="en-US" dirty="0"/>
          </a:p>
          <a:p>
            <a:endParaRPr lang="en-US" dirty="0"/>
          </a:p>
          <a:p>
            <a:endParaRPr lang="en-US" dirty="0"/>
          </a:p>
          <a:p>
            <a:endParaRPr lang="en-US" dirty="0"/>
          </a:p>
          <a:p>
            <a:r>
              <a:rPr lang="en-US" dirty="0"/>
              <a:t>Does this Car inherit from Speaker ?</a:t>
            </a:r>
          </a:p>
          <a:p>
            <a:r>
              <a:rPr lang="en-US" dirty="0"/>
              <a:t>If it does it should be able to be used anywhere a “speaker” is required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31</a:t>
            </a:fld>
            <a:r>
              <a:rPr lang="en-CA" dirty="0"/>
              <a:t> </a:t>
            </a:r>
          </a:p>
        </p:txBody>
      </p:sp>
      <p:pic>
        <p:nvPicPr>
          <p:cNvPr id="7" name="Picture 4">
            <a:extLst>
              <a:ext uri="{FF2B5EF4-FFF2-40B4-BE49-F238E27FC236}">
                <a16:creationId xmlns:a16="http://schemas.microsoft.com/office/drawing/2014/main" id="{A8823BDA-EBC5-4BE3-A193-97ACC8B7E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2574" y="3429000"/>
            <a:ext cx="3632200"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719022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Extension</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The child class extends the parent class by providing more functionality. </a:t>
            </a:r>
          </a:p>
          <a:p>
            <a:r>
              <a:rPr lang="en-US" dirty="0"/>
              <a:t>The child doesn't change anything inherited from the parent, it simply adds new features. </a:t>
            </a:r>
          </a:p>
          <a:p>
            <a:r>
              <a:rPr lang="en-US" dirty="0"/>
              <a:t>Example, Java Properties inheriting from </a:t>
            </a:r>
            <a:r>
              <a:rPr lang="en-US" dirty="0" err="1"/>
              <a:t>Hashtable</a:t>
            </a:r>
            <a:r>
              <a:rPr lang="en-US" dirty="0"/>
              <a:t>. </a:t>
            </a:r>
          </a:p>
          <a:p>
            <a:pPr lvl="1"/>
            <a:r>
              <a:rPr lang="en-US" dirty="0"/>
              <a:t>A </a:t>
            </a:r>
            <a:r>
              <a:rPr lang="en-US" dirty="0" err="1"/>
              <a:t>Hashtable</a:t>
            </a:r>
            <a:r>
              <a:rPr lang="en-US" dirty="0"/>
              <a:t> is a perfectly fine data structure on its own. Properties represent information </a:t>
            </a:r>
            <a:r>
              <a:rPr lang="en-US" dirty="0" err="1"/>
              <a:t>concerni</a:t>
            </a:r>
            <a:r>
              <a:rPr lang="en-US" dirty="0"/>
              <a:t>	ng the current execution environment. Examples of properties are the name of the user running a program, the version of the Java interpreter, the name of the operating system, and so on. </a:t>
            </a:r>
          </a:p>
          <a:p>
            <a:pPr lvl="1"/>
            <a:r>
              <a:rPr lang="en-US" dirty="0"/>
              <a:t>The properties class adds new methods that will load and store the property list, but uses the inherited </a:t>
            </a:r>
            <a:r>
              <a:rPr lang="en-US" dirty="0" err="1"/>
              <a:t>hashtable</a:t>
            </a:r>
            <a:r>
              <a:rPr lang="en-US" dirty="0"/>
              <a:t> routines for the actual data representation.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32</a:t>
            </a:fld>
            <a:r>
              <a:rPr lang="en-CA" dirty="0"/>
              <a:t> </a:t>
            </a:r>
          </a:p>
        </p:txBody>
      </p:sp>
    </p:spTree>
    <p:extLst>
      <p:ext uri="{BB962C8B-B14F-4D97-AF65-F5344CB8AC3E}">
        <p14:creationId xmlns:p14="http://schemas.microsoft.com/office/powerpoint/2010/main" val="4202837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Limitation</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The child class limits some of the behavior of the parent class. </a:t>
            </a:r>
          </a:p>
          <a:p>
            <a:endParaRPr lang="en-US" dirty="0"/>
          </a:p>
          <a:p>
            <a:pPr lvl="1"/>
            <a:r>
              <a:rPr lang="en-US" dirty="0"/>
              <a:t>Example, you have an existing List data type, and you want a Stack to inherit from List, but override the methods that allow access to elements other than top so as to produce errors.</a:t>
            </a:r>
          </a:p>
          <a:p>
            <a:pPr lvl="1"/>
            <a:endParaRPr lang="en-US" dirty="0"/>
          </a:p>
          <a:p>
            <a:pPr lvl="1"/>
            <a:r>
              <a:rPr lang="en-US" dirty="0"/>
              <a:t>This once again breaks the principle of substitutability.</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33</a:t>
            </a:fld>
            <a:r>
              <a:rPr lang="en-CA" dirty="0"/>
              <a:t> </a:t>
            </a:r>
          </a:p>
        </p:txBody>
      </p:sp>
    </p:spTree>
    <p:extLst>
      <p:ext uri="{BB962C8B-B14F-4D97-AF65-F5344CB8AC3E}">
        <p14:creationId xmlns:p14="http://schemas.microsoft.com/office/powerpoint/2010/main" val="2361005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Limitation</a:t>
            </a:r>
            <a:endParaRPr lang="en-CA" dirty="0"/>
          </a:p>
        </p:txBody>
      </p:sp>
      <p:sp>
        <p:nvSpPr>
          <p:cNvPr id="3" name="Content Placeholder 2"/>
          <p:cNvSpPr>
            <a:spLocks noGrp="1"/>
          </p:cNvSpPr>
          <p:nvPr>
            <p:ph idx="1"/>
          </p:nvPr>
        </p:nvSpPr>
        <p:spPr>
          <a:xfrm>
            <a:off x="640874" y="1168401"/>
            <a:ext cx="10515600" cy="5566696"/>
          </a:xfrm>
        </p:spPr>
        <p:txBody>
          <a:bodyPr>
            <a:normAutofit fontScale="47500" lnSpcReduction="20000"/>
          </a:bodyPr>
          <a:lstStyle/>
          <a:p>
            <a:pPr marL="0" indent="0">
              <a:buNone/>
            </a:pPr>
            <a:r>
              <a:rPr lang="en-US" dirty="0"/>
              <a:t>class Set extends Vector {</a:t>
            </a:r>
          </a:p>
          <a:p>
            <a:pPr marL="0" indent="0">
              <a:buNone/>
            </a:pPr>
            <a:endParaRPr lang="en-US" dirty="0"/>
          </a:p>
          <a:p>
            <a:pPr marL="0" indent="0">
              <a:buNone/>
            </a:pPr>
            <a:r>
              <a:rPr lang="en-US" dirty="0"/>
              <a:t>	// methods </a:t>
            </a:r>
            <a:r>
              <a:rPr lang="en-US" dirty="0" err="1"/>
              <a:t>addElement</a:t>
            </a:r>
            <a:r>
              <a:rPr lang="en-US" dirty="0"/>
              <a:t>, </a:t>
            </a:r>
            <a:r>
              <a:rPr lang="en-US" dirty="0" err="1"/>
              <a:t>removeElement</a:t>
            </a:r>
            <a:r>
              <a:rPr lang="en-US" dirty="0"/>
              <a:t>, contains</a:t>
            </a:r>
          </a:p>
          <a:p>
            <a:pPr marL="0" indent="0">
              <a:buNone/>
            </a:pPr>
            <a:r>
              <a:rPr lang="en-US" dirty="0"/>
              <a:t>	// </a:t>
            </a:r>
            <a:r>
              <a:rPr lang="en-US" dirty="0" err="1"/>
              <a:t>isEmpty</a:t>
            </a:r>
            <a:r>
              <a:rPr lang="en-US" dirty="0"/>
              <a:t> and size</a:t>
            </a:r>
          </a:p>
          <a:p>
            <a:pPr marL="0" indent="0">
              <a:buNone/>
            </a:pPr>
            <a:r>
              <a:rPr lang="en-US" dirty="0"/>
              <a:t>	// are all inherited from vector</a:t>
            </a:r>
          </a:p>
          <a:p>
            <a:pPr marL="0" indent="0">
              <a:buNone/>
            </a:pPr>
            <a:endParaRPr lang="en-US" dirty="0"/>
          </a:p>
          <a:p>
            <a:pPr marL="0" indent="0">
              <a:buNone/>
            </a:pPr>
            <a:r>
              <a:rPr lang="en-US" dirty="0"/>
              <a:t>  public int </a:t>
            </a:r>
            <a:r>
              <a:rPr lang="en-US" dirty="0" err="1"/>
              <a:t>indexOf</a:t>
            </a:r>
            <a:r>
              <a:rPr lang="en-US" dirty="0"/>
              <a:t> (Object obj)</a:t>
            </a:r>
          </a:p>
          <a:p>
            <a:pPr marL="0" indent="0">
              <a:buNone/>
            </a:pPr>
            <a:r>
              <a:rPr lang="en-US" dirty="0"/>
              <a:t>   {</a:t>
            </a:r>
          </a:p>
          <a:p>
            <a:pPr marL="0" indent="0">
              <a:buNone/>
            </a:pPr>
            <a:r>
              <a:rPr lang="en-US" dirty="0"/>
              <a:t>     throw new </a:t>
            </a:r>
            <a:r>
              <a:rPr lang="en-US" dirty="0" err="1"/>
              <a:t>IllegalOperation</a:t>
            </a:r>
            <a:r>
              <a:rPr lang="en-US" dirty="0"/>
              <a:t>("</a:t>
            </a:r>
            <a:r>
              <a:rPr lang="en-US" dirty="0" err="1"/>
              <a:t>indexOf</a:t>
            </a:r>
            <a:r>
              <a:rPr lang="en-US" dirty="0"/>
              <a:t>"); </a:t>
            </a:r>
          </a:p>
          <a:p>
            <a:pPr marL="0" indent="0">
              <a:buNone/>
            </a:pPr>
            <a:r>
              <a:rPr lang="en-US" dirty="0"/>
              <a:t>   }</a:t>
            </a:r>
          </a:p>
          <a:p>
            <a:pPr marL="0" indent="0">
              <a:buNone/>
            </a:pPr>
            <a:endParaRPr lang="en-US" dirty="0"/>
          </a:p>
          <a:p>
            <a:pPr marL="0" indent="0">
              <a:buNone/>
            </a:pPr>
            <a:r>
              <a:rPr lang="en-US" dirty="0"/>
              <a:t>   public int </a:t>
            </a:r>
            <a:r>
              <a:rPr lang="en-US" dirty="0" err="1"/>
              <a:t>elementAt</a:t>
            </a:r>
            <a:r>
              <a:rPr lang="en-US" dirty="0"/>
              <a:t> (int index)</a:t>
            </a:r>
          </a:p>
          <a:p>
            <a:pPr marL="0" indent="0">
              <a:buNone/>
            </a:pPr>
            <a:r>
              <a:rPr lang="en-US" dirty="0"/>
              <a:t>   {</a:t>
            </a:r>
          </a:p>
          <a:p>
            <a:pPr marL="0" indent="0">
              <a:buNone/>
            </a:pPr>
            <a:r>
              <a:rPr lang="en-US" dirty="0"/>
              <a:t>     throw new </a:t>
            </a:r>
            <a:r>
              <a:rPr lang="en-US" dirty="0" err="1"/>
              <a:t>IllegalOperation</a:t>
            </a:r>
            <a:r>
              <a:rPr lang="en-US" dirty="0"/>
              <a:t>("</a:t>
            </a:r>
            <a:r>
              <a:rPr lang="en-US" dirty="0" err="1"/>
              <a:t>indexOf</a:t>
            </a:r>
            <a:r>
              <a:rPr lang="en-US" dirty="0"/>
              <a:t>");</a:t>
            </a:r>
          </a:p>
          <a:p>
            <a:pPr marL="0" indent="0">
              <a:buNone/>
            </a:pPr>
            <a:r>
              <a:rPr lang="en-US" dirty="0"/>
              <a:t>   }</a:t>
            </a:r>
          </a:p>
          <a:p>
            <a:pPr marL="0" indent="0">
              <a:buNone/>
            </a:pPr>
            <a:r>
              <a:rPr lang="en-US" dirty="0"/>
              <a:t>}</a:t>
            </a:r>
          </a:p>
          <a:p>
            <a:pPr marL="0" indent="0">
              <a:buNone/>
            </a:pPr>
            <a:r>
              <a:rPr lang="en-US" dirty="0"/>
              <a:t>//Where </a:t>
            </a:r>
            <a:r>
              <a:rPr lang="en-US" dirty="0" err="1"/>
              <a:t>IllegalOperation</a:t>
            </a:r>
            <a:r>
              <a:rPr lang="en-US" dirty="0"/>
              <a:t> is a subclass of Exception:</a:t>
            </a:r>
          </a:p>
          <a:p>
            <a:pPr marL="0" indent="0">
              <a:buNone/>
            </a:pPr>
            <a:r>
              <a:rPr lang="en-US" dirty="0"/>
              <a:t>class </a:t>
            </a:r>
            <a:r>
              <a:rPr lang="en-US" dirty="0" err="1"/>
              <a:t>IllegalOperation</a:t>
            </a:r>
            <a:r>
              <a:rPr lang="en-US" dirty="0"/>
              <a:t> extends Exception </a:t>
            </a:r>
          </a:p>
          <a:p>
            <a:pPr marL="0" indent="0">
              <a:buNone/>
            </a:pPr>
            <a:r>
              <a:rPr lang="en-US" dirty="0"/>
              <a:t>{</a:t>
            </a:r>
          </a:p>
          <a:p>
            <a:pPr marL="0" indent="0">
              <a:buNone/>
            </a:pPr>
            <a:r>
              <a:rPr lang="en-US" dirty="0"/>
              <a:t>  </a:t>
            </a:r>
            <a:r>
              <a:rPr lang="en-US" dirty="0" err="1"/>
              <a:t>IllegalOperation</a:t>
            </a:r>
            <a:r>
              <a:rPr lang="en-US" dirty="0"/>
              <a:t> (String str) { super(str)}; </a:t>
            </a:r>
          </a:p>
          <a:p>
            <a:pPr marL="0" indent="0">
              <a:buNone/>
            </a:pPr>
            <a:r>
              <a:rPr lang="en-US" dirty="0"/>
              <a:t>}</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34</a:t>
            </a:fld>
            <a:r>
              <a:rPr lang="en-CA" dirty="0"/>
              <a:t> </a:t>
            </a:r>
          </a:p>
        </p:txBody>
      </p:sp>
    </p:spTree>
    <p:extLst>
      <p:ext uri="{BB962C8B-B14F-4D97-AF65-F5344CB8AC3E}">
        <p14:creationId xmlns:p14="http://schemas.microsoft.com/office/powerpoint/2010/main" val="314734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Variance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Two or more classes that seem to be related, but its not clear who should be the parent and who should be the child. </a:t>
            </a:r>
          </a:p>
          <a:p>
            <a:endParaRPr lang="en-US" dirty="0"/>
          </a:p>
          <a:p>
            <a:pPr lvl="1"/>
            <a:r>
              <a:rPr lang="en-US" dirty="0"/>
              <a:t>Example: Mouse and </a:t>
            </a:r>
            <a:r>
              <a:rPr lang="en-US" dirty="0" err="1"/>
              <a:t>TouchPad</a:t>
            </a:r>
            <a:r>
              <a:rPr lang="en-US" dirty="0"/>
              <a:t> and </a:t>
            </a:r>
            <a:r>
              <a:rPr lang="en-US" dirty="0" err="1"/>
              <a:t>JoyStick</a:t>
            </a:r>
            <a:r>
              <a:rPr lang="en-US" dirty="0"/>
              <a:t> </a:t>
            </a:r>
          </a:p>
          <a:p>
            <a:pPr lvl="1"/>
            <a:endParaRPr lang="en-US" dirty="0"/>
          </a:p>
          <a:p>
            <a:pPr lvl="1"/>
            <a:r>
              <a:rPr lang="en-US" dirty="0"/>
              <a:t>Better solution, abstract out common parts to new parent class, and use subclassing for specialization.</a:t>
            </a:r>
          </a:p>
          <a:p>
            <a:pPr lvl="1"/>
            <a:endParaRPr lang="en-US" dirty="0"/>
          </a:p>
          <a:p>
            <a:r>
              <a:rPr lang="en-US" altLang="en-US" sz="2800" b="1" dirty="0"/>
              <a:t>The child class and parent class are variants of each other, and the class-subclass relationship is arbitrary. </a:t>
            </a:r>
          </a:p>
          <a:p>
            <a:endParaRPr lang="en-US"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35</a:t>
            </a:fld>
            <a:r>
              <a:rPr lang="en-CA" dirty="0"/>
              <a:t> </a:t>
            </a:r>
          </a:p>
        </p:txBody>
      </p:sp>
    </p:spTree>
    <p:extLst>
      <p:ext uri="{BB962C8B-B14F-4D97-AF65-F5344CB8AC3E}">
        <p14:creationId xmlns:p14="http://schemas.microsoft.com/office/powerpoint/2010/main" val="3430305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Summary of Forms of Inheritance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     </a:t>
            </a:r>
            <a:r>
              <a:rPr lang="en-US" b="1" dirty="0"/>
              <a:t>Subtype. </a:t>
            </a:r>
            <a:r>
              <a:rPr lang="en-US" dirty="0"/>
              <a:t>The child class is a special case of the parent class but has the same </a:t>
            </a:r>
            <a:r>
              <a:rPr lang="en-US" dirty="0" err="1"/>
              <a:t>behaviour</a:t>
            </a:r>
            <a:r>
              <a:rPr lang="en-US" dirty="0"/>
              <a:t> as the parent..</a:t>
            </a:r>
          </a:p>
          <a:p>
            <a:endParaRPr lang="en-US" dirty="0"/>
          </a:p>
          <a:p>
            <a:r>
              <a:rPr lang="en-US" dirty="0"/>
              <a:t>     </a:t>
            </a:r>
            <a:r>
              <a:rPr lang="en-US" b="1" dirty="0"/>
              <a:t>Specification. </a:t>
            </a:r>
            <a:r>
              <a:rPr lang="en-US" dirty="0"/>
              <a:t>The parent class defines behavior that is implemented in the child class but not in the parent class. </a:t>
            </a:r>
          </a:p>
          <a:p>
            <a:pPr marL="0" indent="0">
              <a:buNone/>
            </a:pPr>
            <a:endParaRPr lang="en-US" dirty="0"/>
          </a:p>
          <a:p>
            <a:r>
              <a:rPr lang="en-US" dirty="0"/>
              <a:t>     </a:t>
            </a:r>
            <a:r>
              <a:rPr lang="en-US" b="1" dirty="0"/>
              <a:t>Construction. </a:t>
            </a:r>
            <a:r>
              <a:rPr lang="en-US" dirty="0"/>
              <a:t>The child class makes use of the behavior provided by the parent class, but is not a subtype of the parent class.</a:t>
            </a:r>
          </a:p>
          <a:p>
            <a:pPr marL="0" indent="0">
              <a:buNone/>
            </a:pPr>
            <a:endParaRPr lang="en-US" dirty="0"/>
          </a:p>
          <a:p>
            <a:r>
              <a:rPr lang="en-US" dirty="0"/>
              <a:t>     </a:t>
            </a:r>
            <a:r>
              <a:rPr lang="en-US" b="1" dirty="0"/>
              <a:t>Specialization. </a:t>
            </a:r>
            <a:r>
              <a:rPr lang="en-US" dirty="0"/>
              <a:t>The child class modifies or overrides some of the methods of the parent class.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36</a:t>
            </a:fld>
            <a:r>
              <a:rPr lang="en-CA" dirty="0"/>
              <a:t> </a:t>
            </a:r>
          </a:p>
        </p:txBody>
      </p:sp>
    </p:spTree>
    <p:extLst>
      <p:ext uri="{BB962C8B-B14F-4D97-AF65-F5344CB8AC3E}">
        <p14:creationId xmlns:p14="http://schemas.microsoft.com/office/powerpoint/2010/main" val="3300086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Summary of Forms of Inheritance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     </a:t>
            </a:r>
            <a:r>
              <a:rPr lang="en-US" b="1" dirty="0"/>
              <a:t>Extension. </a:t>
            </a:r>
            <a:r>
              <a:rPr lang="en-US" dirty="0"/>
              <a:t>The child class adds new functionality to the parent class, but does not change any inherited behavior. </a:t>
            </a:r>
          </a:p>
          <a:p>
            <a:endParaRPr lang="en-US" dirty="0"/>
          </a:p>
          <a:p>
            <a:r>
              <a:rPr lang="en-US" dirty="0"/>
              <a:t>     </a:t>
            </a:r>
            <a:r>
              <a:rPr lang="en-US" b="1" dirty="0"/>
              <a:t>Limitation. </a:t>
            </a:r>
            <a:r>
              <a:rPr lang="en-US" dirty="0"/>
              <a:t>The child class restricts the use of some of the behavior inherited from the parent class. </a:t>
            </a:r>
          </a:p>
          <a:p>
            <a:endParaRPr lang="en-US" dirty="0"/>
          </a:p>
          <a:p>
            <a:r>
              <a:rPr lang="en-US" dirty="0"/>
              <a:t>     </a:t>
            </a:r>
            <a:r>
              <a:rPr lang="en-US" b="1" dirty="0"/>
              <a:t>Variance. </a:t>
            </a:r>
            <a:r>
              <a:rPr lang="en-US" dirty="0"/>
              <a:t>The child class and parent class are variants of each other, and the class-subclass relationship is arbitrary. </a:t>
            </a:r>
          </a:p>
          <a:p>
            <a:endParaRPr lang="en-US" dirty="0"/>
          </a:p>
          <a:p>
            <a:r>
              <a:rPr lang="en-US" dirty="0"/>
              <a:t>     </a:t>
            </a:r>
            <a:r>
              <a:rPr lang="en-US" b="1" dirty="0"/>
              <a:t>Combination. </a:t>
            </a:r>
            <a:r>
              <a:rPr lang="en-US" dirty="0"/>
              <a:t>The child class inherits features from more than one parent class. This is multiple inheritance and will be discussed later.</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37</a:t>
            </a:fld>
            <a:r>
              <a:rPr lang="en-CA" dirty="0"/>
              <a:t> </a:t>
            </a:r>
          </a:p>
        </p:txBody>
      </p:sp>
    </p:spTree>
    <p:extLst>
      <p:ext uri="{BB962C8B-B14F-4D97-AF65-F5344CB8AC3E}">
        <p14:creationId xmlns:p14="http://schemas.microsoft.com/office/powerpoint/2010/main" val="920751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a:t>
            </a:r>
          </a:p>
        </p:txBody>
      </p:sp>
      <p:sp>
        <p:nvSpPr>
          <p:cNvPr id="3" name="Content Placeholder 2"/>
          <p:cNvSpPr>
            <a:spLocks noGrp="1"/>
          </p:cNvSpPr>
          <p:nvPr>
            <p:ph idx="1"/>
          </p:nvPr>
        </p:nvSpPr>
        <p:spPr/>
        <p:txBody>
          <a:bodyPr>
            <a:normAutofit/>
          </a:bodyPr>
          <a:lstStyle/>
          <a:p>
            <a:r>
              <a:rPr lang="en-US" dirty="0"/>
              <a:t>A class can be defined as a "subclass" of another class.</a:t>
            </a:r>
          </a:p>
          <a:p>
            <a:pPr lvl="1"/>
            <a:r>
              <a:rPr lang="en-US" dirty="0"/>
              <a:t>The subclass inherits all data attributes of its superclass The subclass inherits all methods of its superclass</a:t>
            </a:r>
          </a:p>
          <a:p>
            <a:pPr lvl="1"/>
            <a:r>
              <a:rPr lang="en-US" dirty="0"/>
              <a:t>The subclass inherits all associations of its superclass</a:t>
            </a:r>
          </a:p>
          <a:p>
            <a:pPr lvl="1"/>
            <a:r>
              <a:rPr lang="en-US" dirty="0"/>
              <a:t>A subclass does NOT have direct access to private members of the superclass </a:t>
            </a:r>
          </a:p>
          <a:p>
            <a:endParaRPr lang="en-US" dirty="0"/>
          </a:p>
          <a:p>
            <a:r>
              <a:rPr lang="en-US" dirty="0"/>
              <a:t>The subclass can:</a:t>
            </a:r>
          </a:p>
          <a:p>
            <a:pPr lvl="1"/>
            <a:r>
              <a:rPr lang="en-US" dirty="0"/>
              <a:t>Add new functionality</a:t>
            </a:r>
          </a:p>
          <a:p>
            <a:pPr lvl="1"/>
            <a:r>
              <a:rPr lang="en-US" dirty="0"/>
              <a:t>Use inherited functionality</a:t>
            </a:r>
          </a:p>
          <a:p>
            <a:pPr lvl="1"/>
            <a:r>
              <a:rPr lang="en-US" dirty="0"/>
              <a:t>Override inherited functionality</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4</a:t>
            </a:fld>
            <a:r>
              <a:rPr lang="en-CA" dirty="0"/>
              <a:t> </a:t>
            </a:r>
          </a:p>
        </p:txBody>
      </p:sp>
      <p:sp>
        <p:nvSpPr>
          <p:cNvPr id="7" name="AutoShape 5">
            <a:extLst>
              <a:ext uri="{FF2B5EF4-FFF2-40B4-BE49-F238E27FC236}">
                <a16:creationId xmlns:a16="http://schemas.microsoft.com/office/drawing/2014/main" id="{462D63BB-D44E-4578-A69A-8569D36FB65A}"/>
              </a:ext>
            </a:extLst>
          </p:cNvPr>
          <p:cNvSpPr>
            <a:spLocks noChangeArrowheads="1"/>
          </p:cNvSpPr>
          <p:nvPr/>
        </p:nvSpPr>
        <p:spPr bwMode="auto">
          <a:xfrm>
            <a:off x="8450160" y="3635375"/>
            <a:ext cx="1939925" cy="99060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 name: String          </a:t>
            </a:r>
          </a:p>
          <a:p>
            <a:pPr>
              <a:buClr>
                <a:srgbClr val="000000"/>
              </a:buClr>
              <a:buSzPct val="67000"/>
              <a:buFont typeface="StarBats" charset="0"/>
              <a:buNone/>
            </a:pPr>
            <a:r>
              <a:rPr lang="en-GB" altLang="en-US" sz="1600">
                <a:latin typeface="Times" panose="02020603050405020304" pitchFamily="18" charset="0"/>
              </a:rPr>
              <a:t>- dob: Date</a:t>
            </a:r>
          </a:p>
          <a:p>
            <a:pPr>
              <a:buClr>
                <a:srgbClr val="000000"/>
              </a:buClr>
              <a:buSzPct val="67000"/>
              <a:buFont typeface="StarBats" charset="0"/>
              <a:buNone/>
            </a:pPr>
            <a:endParaRPr lang="en-GB" altLang="en-US" sz="1600">
              <a:latin typeface="Times" panose="02020603050405020304" pitchFamily="18" charset="0"/>
            </a:endParaRPr>
          </a:p>
        </p:txBody>
      </p:sp>
      <p:sp>
        <p:nvSpPr>
          <p:cNvPr id="8" name="Line 6">
            <a:extLst>
              <a:ext uri="{FF2B5EF4-FFF2-40B4-BE49-F238E27FC236}">
                <a16:creationId xmlns:a16="http://schemas.microsoft.com/office/drawing/2014/main" id="{FE552F06-B6B9-43A6-91A8-F67A09CBDD48}"/>
              </a:ext>
            </a:extLst>
          </p:cNvPr>
          <p:cNvSpPr>
            <a:spLocks noChangeShapeType="1"/>
          </p:cNvSpPr>
          <p:nvPr/>
        </p:nvSpPr>
        <p:spPr bwMode="auto">
          <a:xfrm flipV="1">
            <a:off x="9424885" y="4741862"/>
            <a:ext cx="0" cy="820738"/>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
        <p:nvSpPr>
          <p:cNvPr id="9" name="AutoShape 7">
            <a:extLst>
              <a:ext uri="{FF2B5EF4-FFF2-40B4-BE49-F238E27FC236}">
                <a16:creationId xmlns:a16="http://schemas.microsoft.com/office/drawing/2014/main" id="{D93EC6EF-9446-42DB-9FAD-0D31770A5611}"/>
              </a:ext>
            </a:extLst>
          </p:cNvPr>
          <p:cNvSpPr>
            <a:spLocks noChangeArrowheads="1"/>
          </p:cNvSpPr>
          <p:nvPr/>
        </p:nvSpPr>
        <p:spPr bwMode="auto">
          <a:xfrm>
            <a:off x="8450160" y="5478462"/>
            <a:ext cx="1939925" cy="99060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Employee</a:t>
            </a:r>
          </a:p>
          <a:p>
            <a:pPr>
              <a:buClr>
                <a:srgbClr val="000000"/>
              </a:buClr>
              <a:buSzPct val="67000"/>
              <a:buFont typeface="StarBats" charset="0"/>
              <a:buNone/>
            </a:pPr>
            <a:r>
              <a:rPr lang="en-GB" altLang="en-US" sz="1600">
                <a:latin typeface="Times" panose="02020603050405020304" pitchFamily="18" charset="0"/>
              </a:rPr>
              <a:t>- employeeID: int</a:t>
            </a:r>
          </a:p>
          <a:p>
            <a:pPr>
              <a:buClr>
                <a:srgbClr val="000000"/>
              </a:buClr>
              <a:buSzPct val="67000"/>
              <a:buFont typeface="StarBats" charset="0"/>
              <a:buNone/>
            </a:pPr>
            <a:r>
              <a:rPr lang="en-GB" altLang="en-US" sz="1600">
                <a:latin typeface="Times" panose="02020603050405020304" pitchFamily="18" charset="0"/>
              </a:rPr>
              <a:t>- salary: int</a:t>
            </a:r>
          </a:p>
          <a:p>
            <a:pPr>
              <a:buClr>
                <a:srgbClr val="000000"/>
              </a:buClr>
              <a:buSzPct val="67000"/>
              <a:buFont typeface="StarBats" charset="0"/>
              <a:buNone/>
            </a:pPr>
            <a:r>
              <a:rPr lang="en-GB" altLang="en-US" sz="1600">
                <a:latin typeface="Times" panose="02020603050405020304" pitchFamily="18" charset="0"/>
              </a:rPr>
              <a:t>- startDate: Date</a:t>
            </a:r>
          </a:p>
        </p:txBody>
      </p:sp>
      <p:sp>
        <p:nvSpPr>
          <p:cNvPr id="11" name="Text Box 8">
            <a:extLst>
              <a:ext uri="{FF2B5EF4-FFF2-40B4-BE49-F238E27FC236}">
                <a16:creationId xmlns:a16="http://schemas.microsoft.com/office/drawing/2014/main" id="{C6FBC956-5F42-48E0-AAFE-58E1C11E35ED}"/>
              </a:ext>
            </a:extLst>
          </p:cNvPr>
          <p:cNvSpPr txBox="1">
            <a:spLocks noChangeArrowheads="1"/>
          </p:cNvSpPr>
          <p:nvPr/>
        </p:nvSpPr>
        <p:spPr bwMode="auto">
          <a:xfrm>
            <a:off x="7430985" y="3627437"/>
            <a:ext cx="892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dirty="0">
                <a:latin typeface="Times" panose="02020603050405020304" pitchFamily="18" charset="0"/>
              </a:rPr>
              <a:t>superclass:</a:t>
            </a:r>
          </a:p>
        </p:txBody>
      </p:sp>
      <p:sp>
        <p:nvSpPr>
          <p:cNvPr id="13" name="Text Box 9">
            <a:extLst>
              <a:ext uri="{FF2B5EF4-FFF2-40B4-BE49-F238E27FC236}">
                <a16:creationId xmlns:a16="http://schemas.microsoft.com/office/drawing/2014/main" id="{45EB3E87-C528-46E8-9EAF-044E13AE1A79}"/>
              </a:ext>
            </a:extLst>
          </p:cNvPr>
          <p:cNvSpPr txBox="1">
            <a:spLocks noChangeArrowheads="1"/>
          </p:cNvSpPr>
          <p:nvPr/>
        </p:nvSpPr>
        <p:spPr bwMode="auto">
          <a:xfrm>
            <a:off x="7611960" y="5441950"/>
            <a:ext cx="733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subclass:</a:t>
            </a:r>
          </a:p>
        </p:txBody>
      </p:sp>
    </p:spTree>
    <p:extLst>
      <p:ext uri="{BB962C8B-B14F-4D97-AF65-F5344CB8AC3E}">
        <p14:creationId xmlns:p14="http://schemas.microsoft.com/office/powerpoint/2010/main" val="359058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really happens?</a:t>
            </a:r>
          </a:p>
        </p:txBody>
      </p:sp>
      <p:sp>
        <p:nvSpPr>
          <p:cNvPr id="3" name="Content Placeholder 2"/>
          <p:cNvSpPr>
            <a:spLocks noGrp="1"/>
          </p:cNvSpPr>
          <p:nvPr>
            <p:ph idx="1"/>
          </p:nvPr>
        </p:nvSpPr>
        <p:spPr/>
        <p:txBody>
          <a:bodyPr>
            <a:normAutofit/>
          </a:bodyPr>
          <a:lstStyle/>
          <a:p>
            <a:r>
              <a:rPr lang="en-US" dirty="0"/>
              <a:t>When an object is created using new, the system must allocate enough memory to hold all its instance variables.</a:t>
            </a:r>
          </a:p>
          <a:p>
            <a:pPr lvl="1"/>
            <a:r>
              <a:rPr lang="en-US" dirty="0"/>
              <a:t>This includes any inherited instance variables</a:t>
            </a:r>
          </a:p>
          <a:p>
            <a:endParaRPr lang="en-US" dirty="0"/>
          </a:p>
          <a:p>
            <a:r>
              <a:rPr lang="en-US" dirty="0"/>
              <a:t>In this example, we can say that an Employee "is a kind of" Person.  </a:t>
            </a:r>
          </a:p>
          <a:p>
            <a:pPr lvl="1"/>
            <a:r>
              <a:rPr lang="en-US" dirty="0"/>
              <a:t>An Employee object inherits all of the attributes, methods and associations of Person</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5</a:t>
            </a:fld>
            <a:r>
              <a:rPr lang="en-CA" dirty="0"/>
              <a:t> </a:t>
            </a:r>
          </a:p>
        </p:txBody>
      </p:sp>
      <p:sp>
        <p:nvSpPr>
          <p:cNvPr id="7" name="AutoShape 4">
            <a:extLst>
              <a:ext uri="{FF2B5EF4-FFF2-40B4-BE49-F238E27FC236}">
                <a16:creationId xmlns:a16="http://schemas.microsoft.com/office/drawing/2014/main" id="{3536F5CA-99DF-4F32-BA74-B63F844EE6D4}"/>
              </a:ext>
            </a:extLst>
          </p:cNvPr>
          <p:cNvSpPr>
            <a:spLocks noChangeArrowheads="1"/>
          </p:cNvSpPr>
          <p:nvPr/>
        </p:nvSpPr>
        <p:spPr bwMode="auto">
          <a:xfrm>
            <a:off x="2917825" y="3933825"/>
            <a:ext cx="1939925" cy="99060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 name: String          </a:t>
            </a:r>
          </a:p>
          <a:p>
            <a:pPr>
              <a:buClr>
                <a:srgbClr val="000000"/>
              </a:buClr>
              <a:buSzPct val="67000"/>
              <a:buFont typeface="StarBats" charset="0"/>
              <a:buNone/>
            </a:pPr>
            <a:r>
              <a:rPr lang="en-GB" altLang="en-US" sz="1600">
                <a:latin typeface="Times" panose="02020603050405020304" pitchFamily="18" charset="0"/>
              </a:rPr>
              <a:t>- dob: Date</a:t>
            </a:r>
          </a:p>
          <a:p>
            <a:pPr>
              <a:buClr>
                <a:srgbClr val="000000"/>
              </a:buClr>
              <a:buSzPct val="67000"/>
              <a:buFont typeface="StarBats" charset="0"/>
              <a:buNone/>
            </a:pPr>
            <a:endParaRPr lang="en-GB" altLang="en-US" sz="1600">
              <a:latin typeface="Times" panose="02020603050405020304" pitchFamily="18" charset="0"/>
            </a:endParaRPr>
          </a:p>
        </p:txBody>
      </p:sp>
      <p:sp>
        <p:nvSpPr>
          <p:cNvPr id="8" name="Line 5">
            <a:extLst>
              <a:ext uri="{FF2B5EF4-FFF2-40B4-BE49-F238E27FC236}">
                <a16:creationId xmlns:a16="http://schemas.microsoft.com/office/drawing/2014/main" id="{6B675B69-0B29-48DE-A71E-FA58DD3D46E7}"/>
              </a:ext>
            </a:extLst>
          </p:cNvPr>
          <p:cNvSpPr>
            <a:spLocks noChangeShapeType="1"/>
          </p:cNvSpPr>
          <p:nvPr/>
        </p:nvSpPr>
        <p:spPr bwMode="auto">
          <a:xfrm flipV="1">
            <a:off x="3892550" y="5040312"/>
            <a:ext cx="0" cy="822325"/>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
        <p:nvSpPr>
          <p:cNvPr id="9" name="AutoShape 6">
            <a:extLst>
              <a:ext uri="{FF2B5EF4-FFF2-40B4-BE49-F238E27FC236}">
                <a16:creationId xmlns:a16="http://schemas.microsoft.com/office/drawing/2014/main" id="{80D8F817-4902-470B-BACE-B92C78B448E6}"/>
              </a:ext>
            </a:extLst>
          </p:cNvPr>
          <p:cNvSpPr>
            <a:spLocks noChangeArrowheads="1"/>
          </p:cNvSpPr>
          <p:nvPr/>
        </p:nvSpPr>
        <p:spPr bwMode="auto">
          <a:xfrm>
            <a:off x="2917825" y="5561012"/>
            <a:ext cx="1939925" cy="99060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Employee</a:t>
            </a:r>
          </a:p>
          <a:p>
            <a:pPr>
              <a:buClr>
                <a:srgbClr val="000000"/>
              </a:buClr>
              <a:buSzPct val="67000"/>
              <a:buFont typeface="StarBats" charset="0"/>
              <a:buNone/>
            </a:pPr>
            <a:r>
              <a:rPr lang="en-GB" altLang="en-US" sz="1600">
                <a:latin typeface="Times" panose="02020603050405020304" pitchFamily="18" charset="0"/>
              </a:rPr>
              <a:t>- employeeID: int</a:t>
            </a:r>
          </a:p>
          <a:p>
            <a:pPr>
              <a:buClr>
                <a:srgbClr val="000000"/>
              </a:buClr>
              <a:buSzPct val="67000"/>
              <a:buFont typeface="StarBats" charset="0"/>
              <a:buNone/>
            </a:pPr>
            <a:r>
              <a:rPr lang="en-GB" altLang="en-US" sz="1600">
                <a:latin typeface="Times" panose="02020603050405020304" pitchFamily="18" charset="0"/>
              </a:rPr>
              <a:t>- salary: int</a:t>
            </a:r>
          </a:p>
          <a:p>
            <a:pPr>
              <a:buClr>
                <a:srgbClr val="000000"/>
              </a:buClr>
              <a:buSzPct val="67000"/>
              <a:buFont typeface="StarBats" charset="0"/>
              <a:buNone/>
            </a:pPr>
            <a:r>
              <a:rPr lang="en-GB" altLang="en-US" sz="1600">
                <a:latin typeface="Times" panose="02020603050405020304" pitchFamily="18" charset="0"/>
              </a:rPr>
              <a:t>- startDate: Date</a:t>
            </a:r>
          </a:p>
        </p:txBody>
      </p:sp>
      <p:sp>
        <p:nvSpPr>
          <p:cNvPr id="11" name="Oval 7">
            <a:extLst>
              <a:ext uri="{FF2B5EF4-FFF2-40B4-BE49-F238E27FC236}">
                <a16:creationId xmlns:a16="http://schemas.microsoft.com/office/drawing/2014/main" id="{719E2EC9-3164-4E95-AD4E-436D3A4F9B48}"/>
              </a:ext>
            </a:extLst>
          </p:cNvPr>
          <p:cNvSpPr>
            <a:spLocks noChangeArrowheads="1"/>
          </p:cNvSpPr>
          <p:nvPr/>
        </p:nvSpPr>
        <p:spPr bwMode="auto">
          <a:xfrm>
            <a:off x="5471874" y="4768849"/>
            <a:ext cx="2535238" cy="1047750"/>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name = "John Smith"</a:t>
            </a:r>
          </a:p>
          <a:p>
            <a:pPr>
              <a:buClr>
                <a:srgbClr val="000000"/>
              </a:buClr>
              <a:buSzPct val="67000"/>
              <a:buFont typeface="StarBats" charset="0"/>
              <a:buNone/>
            </a:pPr>
            <a:r>
              <a:rPr lang="en-GB" altLang="en-US" sz="1600">
                <a:latin typeface="Times" panose="02020603050405020304" pitchFamily="18" charset="0"/>
              </a:rPr>
              <a:t>dob = Jan 13, 1954</a:t>
            </a:r>
          </a:p>
        </p:txBody>
      </p:sp>
      <p:sp>
        <p:nvSpPr>
          <p:cNvPr id="13" name="Oval 8">
            <a:extLst>
              <a:ext uri="{FF2B5EF4-FFF2-40B4-BE49-F238E27FC236}">
                <a16:creationId xmlns:a16="http://schemas.microsoft.com/office/drawing/2014/main" id="{648872B4-33B5-4777-AA4C-1F5A6FD53701}"/>
              </a:ext>
            </a:extLst>
          </p:cNvPr>
          <p:cNvSpPr>
            <a:spLocks noChangeArrowheads="1"/>
          </p:cNvSpPr>
          <p:nvPr/>
        </p:nvSpPr>
        <p:spPr bwMode="auto">
          <a:xfrm>
            <a:off x="8467742" y="4076699"/>
            <a:ext cx="2778125" cy="2432050"/>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dirty="0">
                <a:latin typeface="Times" panose="02020603050405020304" pitchFamily="18" charset="0"/>
              </a:rPr>
              <a:t>Employee</a:t>
            </a:r>
          </a:p>
          <a:p>
            <a:pPr>
              <a:buClr>
                <a:srgbClr val="000000"/>
              </a:buClr>
              <a:buSzPct val="67000"/>
              <a:buFont typeface="StarBats" charset="0"/>
              <a:buNone/>
            </a:pPr>
            <a:r>
              <a:rPr lang="en-GB" altLang="en-US" sz="1600" dirty="0">
                <a:latin typeface="Times" panose="02020603050405020304" pitchFamily="18" charset="0"/>
              </a:rPr>
              <a:t>name = "Sally Halls"</a:t>
            </a:r>
          </a:p>
          <a:p>
            <a:pPr>
              <a:buClr>
                <a:srgbClr val="000000"/>
              </a:buClr>
              <a:buSzPct val="67000"/>
              <a:buFont typeface="StarBats" charset="0"/>
              <a:buNone/>
            </a:pPr>
            <a:r>
              <a:rPr lang="en-GB" altLang="en-US" sz="1600" dirty="0">
                <a:latin typeface="Times" panose="02020603050405020304" pitchFamily="18" charset="0"/>
              </a:rPr>
              <a:t>dob = Mar 15, 1968</a:t>
            </a:r>
          </a:p>
          <a:p>
            <a:pPr>
              <a:buClr>
                <a:srgbClr val="000000"/>
              </a:buClr>
              <a:buSzPct val="67000"/>
              <a:buFont typeface="StarBats" charset="0"/>
              <a:buNone/>
            </a:pPr>
            <a:r>
              <a:rPr lang="en-GB" altLang="en-US" sz="1600" dirty="0" err="1">
                <a:latin typeface="Times" panose="02020603050405020304" pitchFamily="18" charset="0"/>
              </a:rPr>
              <a:t>employeeID</a:t>
            </a:r>
            <a:r>
              <a:rPr lang="en-GB" altLang="en-US" sz="1600" dirty="0">
                <a:latin typeface="Times" panose="02020603050405020304" pitchFamily="18" charset="0"/>
              </a:rPr>
              <a:t> = 37518</a:t>
            </a:r>
          </a:p>
          <a:p>
            <a:pPr>
              <a:buClr>
                <a:srgbClr val="000000"/>
              </a:buClr>
              <a:buSzPct val="67000"/>
              <a:buFont typeface="StarBats" charset="0"/>
              <a:buNone/>
            </a:pPr>
            <a:r>
              <a:rPr lang="en-GB" altLang="en-US" sz="1600" dirty="0">
                <a:latin typeface="Times" panose="02020603050405020304" pitchFamily="18" charset="0"/>
              </a:rPr>
              <a:t>salary = 65000</a:t>
            </a:r>
          </a:p>
          <a:p>
            <a:pPr>
              <a:buClr>
                <a:srgbClr val="000000"/>
              </a:buClr>
              <a:buSzPct val="67000"/>
              <a:buFont typeface="StarBats" charset="0"/>
              <a:buNone/>
            </a:pPr>
            <a:r>
              <a:rPr lang="en-GB" altLang="en-US" sz="1600" dirty="0" err="1">
                <a:latin typeface="Times" panose="02020603050405020304" pitchFamily="18" charset="0"/>
              </a:rPr>
              <a:t>startDate</a:t>
            </a:r>
            <a:r>
              <a:rPr lang="en-GB" altLang="en-US" sz="1600" dirty="0">
                <a:latin typeface="Times" panose="02020603050405020304" pitchFamily="18" charset="0"/>
              </a:rPr>
              <a:t> = Dec 15, 2000</a:t>
            </a:r>
          </a:p>
        </p:txBody>
      </p:sp>
      <p:sp>
        <p:nvSpPr>
          <p:cNvPr id="14" name="Text Box 9">
            <a:extLst>
              <a:ext uri="{FF2B5EF4-FFF2-40B4-BE49-F238E27FC236}">
                <a16:creationId xmlns:a16="http://schemas.microsoft.com/office/drawing/2014/main" id="{18FD1E5A-04AD-4533-A5DB-4C7C375F7944}"/>
              </a:ext>
            </a:extLst>
          </p:cNvPr>
          <p:cNvSpPr txBox="1">
            <a:spLocks noChangeArrowheads="1"/>
          </p:cNvSpPr>
          <p:nvPr/>
        </p:nvSpPr>
        <p:spPr bwMode="auto">
          <a:xfrm>
            <a:off x="3957638" y="5170487"/>
            <a:ext cx="908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is a kind of</a:t>
            </a:r>
          </a:p>
        </p:txBody>
      </p:sp>
    </p:spTree>
    <p:extLst>
      <p:ext uri="{BB962C8B-B14F-4D97-AF65-F5344CB8AC3E}">
        <p14:creationId xmlns:p14="http://schemas.microsoft.com/office/powerpoint/2010/main" val="2721899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in Java</a:t>
            </a:r>
          </a:p>
        </p:txBody>
      </p:sp>
      <p:sp>
        <p:nvSpPr>
          <p:cNvPr id="3" name="Content Placeholder 2"/>
          <p:cNvSpPr>
            <a:spLocks noGrp="1"/>
          </p:cNvSpPr>
          <p:nvPr>
            <p:ph idx="1"/>
          </p:nvPr>
        </p:nvSpPr>
        <p:spPr>
          <a:xfrm>
            <a:off x="640874" y="1168401"/>
            <a:ext cx="10515600" cy="4399753"/>
          </a:xfrm>
        </p:spPr>
        <p:txBody>
          <a:bodyPr>
            <a:normAutofit/>
          </a:bodyPr>
          <a:lstStyle/>
          <a:p>
            <a:r>
              <a:rPr lang="en-US" dirty="0"/>
              <a:t>Inheritance is declared using the "extends" keyword</a:t>
            </a:r>
          </a:p>
          <a:p>
            <a:pPr lvl="1"/>
            <a:r>
              <a:rPr lang="en-US" dirty="0"/>
              <a:t>If inheritance is not defined, the class extends a class called Object</a:t>
            </a:r>
          </a:p>
          <a:p>
            <a:endParaRPr lang="en-US"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6</a:t>
            </a:fld>
            <a:r>
              <a:rPr lang="en-CA" dirty="0"/>
              <a:t> </a:t>
            </a:r>
          </a:p>
        </p:txBody>
      </p:sp>
      <p:sp>
        <p:nvSpPr>
          <p:cNvPr id="7" name="AutoShape 4">
            <a:extLst>
              <a:ext uri="{FF2B5EF4-FFF2-40B4-BE49-F238E27FC236}">
                <a16:creationId xmlns:a16="http://schemas.microsoft.com/office/drawing/2014/main" id="{31F95FDC-EBA9-49D6-90A7-52AA9E49DF53}"/>
              </a:ext>
            </a:extLst>
          </p:cNvPr>
          <p:cNvSpPr>
            <a:spLocks noChangeArrowheads="1"/>
          </p:cNvSpPr>
          <p:nvPr/>
        </p:nvSpPr>
        <p:spPr bwMode="auto">
          <a:xfrm>
            <a:off x="7890182" y="2457449"/>
            <a:ext cx="1939925" cy="99060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 name: String          </a:t>
            </a:r>
          </a:p>
          <a:p>
            <a:pPr>
              <a:buClr>
                <a:srgbClr val="000000"/>
              </a:buClr>
              <a:buSzPct val="67000"/>
              <a:buFont typeface="StarBats" charset="0"/>
              <a:buNone/>
            </a:pPr>
            <a:r>
              <a:rPr lang="en-GB" altLang="en-US" sz="1600">
                <a:latin typeface="Times" panose="02020603050405020304" pitchFamily="18" charset="0"/>
              </a:rPr>
              <a:t>- dob: Date</a:t>
            </a:r>
          </a:p>
          <a:p>
            <a:pPr>
              <a:buClr>
                <a:srgbClr val="000000"/>
              </a:buClr>
              <a:buSzPct val="67000"/>
              <a:buFont typeface="StarBats" charset="0"/>
              <a:buNone/>
            </a:pPr>
            <a:endParaRPr lang="en-GB" altLang="en-US" sz="1600">
              <a:latin typeface="Times" panose="02020603050405020304" pitchFamily="18" charset="0"/>
            </a:endParaRPr>
          </a:p>
        </p:txBody>
      </p:sp>
      <p:sp>
        <p:nvSpPr>
          <p:cNvPr id="8" name="Line 5">
            <a:extLst>
              <a:ext uri="{FF2B5EF4-FFF2-40B4-BE49-F238E27FC236}">
                <a16:creationId xmlns:a16="http://schemas.microsoft.com/office/drawing/2014/main" id="{AAEA41CD-AF5F-4545-B232-E6157DF4225F}"/>
              </a:ext>
            </a:extLst>
          </p:cNvPr>
          <p:cNvSpPr>
            <a:spLocks noChangeShapeType="1"/>
          </p:cNvSpPr>
          <p:nvPr/>
        </p:nvSpPr>
        <p:spPr bwMode="auto">
          <a:xfrm flipV="1">
            <a:off x="8864907" y="3563937"/>
            <a:ext cx="0" cy="822325"/>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
        <p:nvSpPr>
          <p:cNvPr id="9" name="AutoShape 6">
            <a:extLst>
              <a:ext uri="{FF2B5EF4-FFF2-40B4-BE49-F238E27FC236}">
                <a16:creationId xmlns:a16="http://schemas.microsoft.com/office/drawing/2014/main" id="{1974E535-7EAF-4943-BF20-9A1EA78554DD}"/>
              </a:ext>
            </a:extLst>
          </p:cNvPr>
          <p:cNvSpPr>
            <a:spLocks noChangeArrowheads="1"/>
          </p:cNvSpPr>
          <p:nvPr/>
        </p:nvSpPr>
        <p:spPr bwMode="auto">
          <a:xfrm>
            <a:off x="7890182" y="4300537"/>
            <a:ext cx="1939925" cy="99060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Employee</a:t>
            </a:r>
          </a:p>
          <a:p>
            <a:pPr>
              <a:buClr>
                <a:srgbClr val="000000"/>
              </a:buClr>
              <a:buSzPct val="67000"/>
              <a:buFont typeface="StarBats" charset="0"/>
              <a:buNone/>
            </a:pPr>
            <a:r>
              <a:rPr lang="en-GB" altLang="en-US" sz="1600">
                <a:latin typeface="Times" panose="02020603050405020304" pitchFamily="18" charset="0"/>
              </a:rPr>
              <a:t>- employeeID: int</a:t>
            </a:r>
          </a:p>
          <a:p>
            <a:pPr>
              <a:buClr>
                <a:srgbClr val="000000"/>
              </a:buClr>
              <a:buSzPct val="67000"/>
              <a:buFont typeface="StarBats" charset="0"/>
              <a:buNone/>
            </a:pPr>
            <a:r>
              <a:rPr lang="en-GB" altLang="en-US" sz="1600">
                <a:latin typeface="Times" panose="02020603050405020304" pitchFamily="18" charset="0"/>
              </a:rPr>
              <a:t>- salary: int</a:t>
            </a:r>
          </a:p>
          <a:p>
            <a:pPr>
              <a:buClr>
                <a:srgbClr val="000000"/>
              </a:buClr>
              <a:buSzPct val="67000"/>
              <a:buFont typeface="StarBats" charset="0"/>
              <a:buNone/>
            </a:pPr>
            <a:r>
              <a:rPr lang="en-GB" altLang="en-US" sz="1600">
                <a:latin typeface="Times" panose="02020603050405020304" pitchFamily="18" charset="0"/>
              </a:rPr>
              <a:t>- startDate: Date</a:t>
            </a:r>
          </a:p>
        </p:txBody>
      </p:sp>
      <p:sp>
        <p:nvSpPr>
          <p:cNvPr id="11" name="AutoShape 7">
            <a:extLst>
              <a:ext uri="{FF2B5EF4-FFF2-40B4-BE49-F238E27FC236}">
                <a16:creationId xmlns:a16="http://schemas.microsoft.com/office/drawing/2014/main" id="{967BBC33-44D5-4511-8CC5-26DF3040B552}"/>
              </a:ext>
            </a:extLst>
          </p:cNvPr>
          <p:cNvSpPr>
            <a:spLocks noChangeArrowheads="1"/>
          </p:cNvSpPr>
          <p:nvPr/>
        </p:nvSpPr>
        <p:spPr bwMode="auto">
          <a:xfrm>
            <a:off x="2359332" y="2122487"/>
            <a:ext cx="3300413" cy="1622425"/>
          </a:xfrm>
          <a:prstGeom prst="roundRect">
            <a:avLst>
              <a:gd name="adj" fmla="val 97"/>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 name="Text Box 8">
            <a:extLst>
              <a:ext uri="{FF2B5EF4-FFF2-40B4-BE49-F238E27FC236}">
                <a16:creationId xmlns:a16="http://schemas.microsoft.com/office/drawing/2014/main" id="{F2C5DFEB-57E2-4DE2-9070-8A4379E125DF}"/>
              </a:ext>
            </a:extLst>
          </p:cNvPr>
          <p:cNvSpPr txBox="1">
            <a:spLocks noChangeArrowheads="1"/>
          </p:cNvSpPr>
          <p:nvPr/>
        </p:nvSpPr>
        <p:spPr bwMode="auto">
          <a:xfrm>
            <a:off x="2611745" y="2341562"/>
            <a:ext cx="2919412"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public class Person</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String name;</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Date dob;</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p:txBody>
      </p:sp>
      <p:sp>
        <p:nvSpPr>
          <p:cNvPr id="14" name="AutoShape 9">
            <a:extLst>
              <a:ext uri="{FF2B5EF4-FFF2-40B4-BE49-F238E27FC236}">
                <a16:creationId xmlns:a16="http://schemas.microsoft.com/office/drawing/2014/main" id="{F5CF2C22-E7B1-42CE-896E-E3E6FB67E91C}"/>
              </a:ext>
            </a:extLst>
          </p:cNvPr>
          <p:cNvSpPr>
            <a:spLocks noChangeArrowheads="1"/>
          </p:cNvSpPr>
          <p:nvPr/>
        </p:nvSpPr>
        <p:spPr bwMode="auto">
          <a:xfrm>
            <a:off x="2368857" y="3902074"/>
            <a:ext cx="4779963" cy="1787525"/>
          </a:xfrm>
          <a:prstGeom prst="roundRect">
            <a:avLst>
              <a:gd name="adj" fmla="val 8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 name="Text Box 10">
            <a:extLst>
              <a:ext uri="{FF2B5EF4-FFF2-40B4-BE49-F238E27FC236}">
                <a16:creationId xmlns:a16="http://schemas.microsoft.com/office/drawing/2014/main" id="{E5D2B502-A2F4-4775-BE3D-62A4EEA3FC13}"/>
              </a:ext>
            </a:extLst>
          </p:cNvPr>
          <p:cNvSpPr txBox="1">
            <a:spLocks noChangeArrowheads="1"/>
          </p:cNvSpPr>
          <p:nvPr/>
        </p:nvSpPr>
        <p:spPr bwMode="auto">
          <a:xfrm>
            <a:off x="2621270" y="4121149"/>
            <a:ext cx="403225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public class Employee </a:t>
            </a:r>
            <a:r>
              <a:rPr lang="en-GB" altLang="en-US" sz="1400">
                <a:solidFill>
                  <a:srgbClr val="FF0000"/>
                </a:solidFill>
                <a:latin typeface="Courier" pitchFamily="-64" charset="0"/>
              </a:rPr>
              <a:t>extends</a:t>
            </a:r>
            <a:r>
              <a:rPr lang="en-GB" altLang="en-US" sz="1400">
                <a:latin typeface="Courier" pitchFamily="-64" charset="0"/>
              </a:rPr>
              <a:t> Person</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int employeID;</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int salary;</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Date startDate;</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p:txBody>
      </p:sp>
      <p:grpSp>
        <p:nvGrpSpPr>
          <p:cNvPr id="16" name="Group 11">
            <a:extLst>
              <a:ext uri="{FF2B5EF4-FFF2-40B4-BE49-F238E27FC236}">
                <a16:creationId xmlns:a16="http://schemas.microsoft.com/office/drawing/2014/main" id="{0F4636B6-36F8-4B7E-9AC9-9A11AA344868}"/>
              </a:ext>
            </a:extLst>
          </p:cNvPr>
          <p:cNvGrpSpPr>
            <a:grpSpLocks/>
          </p:cNvGrpSpPr>
          <p:nvPr/>
        </p:nvGrpSpPr>
        <p:grpSpPr bwMode="auto">
          <a:xfrm>
            <a:off x="2368857" y="5811837"/>
            <a:ext cx="4779963" cy="568325"/>
            <a:chOff x="910" y="3783"/>
            <a:chExt cx="3011" cy="358"/>
          </a:xfrm>
        </p:grpSpPr>
        <p:sp>
          <p:nvSpPr>
            <p:cNvPr id="17" name="AutoShape 12">
              <a:extLst>
                <a:ext uri="{FF2B5EF4-FFF2-40B4-BE49-F238E27FC236}">
                  <a16:creationId xmlns:a16="http://schemas.microsoft.com/office/drawing/2014/main" id="{EF3B9B05-2B29-45F1-94C5-68A2EF7B9E83}"/>
                </a:ext>
              </a:extLst>
            </p:cNvPr>
            <p:cNvSpPr>
              <a:spLocks noChangeArrowheads="1"/>
            </p:cNvSpPr>
            <p:nvPr/>
          </p:nvSpPr>
          <p:spPr bwMode="auto">
            <a:xfrm>
              <a:off x="910" y="3783"/>
              <a:ext cx="3011" cy="358"/>
            </a:xfrm>
            <a:prstGeom prst="roundRect">
              <a:avLst>
                <a:gd name="adj" fmla="val 27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 name="Text Box 13">
              <a:extLst>
                <a:ext uri="{FF2B5EF4-FFF2-40B4-BE49-F238E27FC236}">
                  <a16:creationId xmlns:a16="http://schemas.microsoft.com/office/drawing/2014/main" id="{8B58F0E3-EDC8-4485-9846-411F055DC503}"/>
                </a:ext>
              </a:extLst>
            </p:cNvPr>
            <p:cNvSpPr txBox="1">
              <a:spLocks noChangeArrowheads="1"/>
            </p:cNvSpPr>
            <p:nvPr/>
          </p:nvSpPr>
          <p:spPr bwMode="auto">
            <a:xfrm>
              <a:off x="1069" y="3921"/>
              <a:ext cx="254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Employee anEmployee = new Employee();</a:t>
              </a:r>
            </a:p>
          </p:txBody>
        </p:sp>
      </p:grpSp>
    </p:spTree>
    <p:extLst>
      <p:ext uri="{BB962C8B-B14F-4D97-AF65-F5344CB8AC3E}">
        <p14:creationId xmlns:p14="http://schemas.microsoft.com/office/powerpoint/2010/main" val="51204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Inheritance Hierarchy</a:t>
            </a:r>
          </a:p>
        </p:txBody>
      </p:sp>
      <p:sp>
        <p:nvSpPr>
          <p:cNvPr id="3" name="Content Placeholder 2"/>
          <p:cNvSpPr>
            <a:spLocks noGrp="1"/>
          </p:cNvSpPr>
          <p:nvPr>
            <p:ph idx="1"/>
          </p:nvPr>
        </p:nvSpPr>
        <p:spPr/>
        <p:txBody>
          <a:bodyPr>
            <a:normAutofit fontScale="92500" lnSpcReduction="10000"/>
          </a:bodyPr>
          <a:lstStyle/>
          <a:p>
            <a:r>
              <a:rPr lang="en-US" dirty="0"/>
              <a:t>Each Java class has one (and only one) superclass.</a:t>
            </a:r>
          </a:p>
          <a:p>
            <a:pPr lvl="1"/>
            <a:r>
              <a:rPr lang="en-US" dirty="0"/>
              <a:t>C++ allows for multiple inheritance</a:t>
            </a:r>
          </a:p>
          <a:p>
            <a:r>
              <a:rPr lang="en-US" dirty="0"/>
              <a:t>Inheritance creates a class hierarchy</a:t>
            </a:r>
          </a:p>
          <a:p>
            <a:pPr lvl="1"/>
            <a:r>
              <a:rPr lang="en-US" dirty="0"/>
              <a:t>Classes higher in the hierarchy are more general and more abstract</a:t>
            </a:r>
          </a:p>
          <a:p>
            <a:pPr lvl="1"/>
            <a:r>
              <a:rPr lang="en-US" dirty="0"/>
              <a:t>Classes lower in the hierarchy are more specific and concrete</a:t>
            </a:r>
          </a:p>
          <a:p>
            <a:endParaRPr lang="en-US" dirty="0"/>
          </a:p>
          <a:p>
            <a:r>
              <a:rPr lang="en-US" dirty="0"/>
              <a:t>There is no limit to the number</a:t>
            </a:r>
            <a:br>
              <a:rPr lang="en-US" dirty="0"/>
            </a:br>
            <a:r>
              <a:rPr lang="en-US" dirty="0"/>
              <a:t>of subclasses a class can have</a:t>
            </a:r>
          </a:p>
          <a:p>
            <a:endParaRPr lang="en-US" dirty="0"/>
          </a:p>
          <a:p>
            <a:r>
              <a:rPr lang="en-US" dirty="0"/>
              <a:t>There is no limit to the</a:t>
            </a:r>
            <a:br>
              <a:rPr lang="en-US" dirty="0"/>
            </a:br>
            <a:r>
              <a:rPr lang="en-US" dirty="0"/>
              <a:t>depth of the class tree.</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7</a:t>
            </a:fld>
            <a:r>
              <a:rPr lang="en-CA" dirty="0"/>
              <a:t> </a:t>
            </a:r>
          </a:p>
        </p:txBody>
      </p:sp>
      <p:sp>
        <p:nvSpPr>
          <p:cNvPr id="7" name="AutoShape 4">
            <a:extLst>
              <a:ext uri="{FF2B5EF4-FFF2-40B4-BE49-F238E27FC236}">
                <a16:creationId xmlns:a16="http://schemas.microsoft.com/office/drawing/2014/main" id="{7EFBE907-40F2-47D1-9BD7-B3CEDC2F52A8}"/>
              </a:ext>
            </a:extLst>
          </p:cNvPr>
          <p:cNvSpPr>
            <a:spLocks noChangeArrowheads="1"/>
          </p:cNvSpPr>
          <p:nvPr/>
        </p:nvSpPr>
        <p:spPr bwMode="auto">
          <a:xfrm>
            <a:off x="8405711" y="3202141"/>
            <a:ext cx="1154112"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8" name="AutoShape 6">
            <a:extLst>
              <a:ext uri="{FF2B5EF4-FFF2-40B4-BE49-F238E27FC236}">
                <a16:creationId xmlns:a16="http://schemas.microsoft.com/office/drawing/2014/main" id="{023607E6-2F20-401D-9A90-052951B256FE}"/>
              </a:ext>
            </a:extLst>
          </p:cNvPr>
          <p:cNvSpPr>
            <a:spLocks noChangeArrowheads="1"/>
          </p:cNvSpPr>
          <p:nvPr/>
        </p:nvSpPr>
        <p:spPr bwMode="auto">
          <a:xfrm>
            <a:off x="7302398" y="3962554"/>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9" name="AutoShape 7">
            <a:extLst>
              <a:ext uri="{FF2B5EF4-FFF2-40B4-BE49-F238E27FC236}">
                <a16:creationId xmlns:a16="http://schemas.microsoft.com/office/drawing/2014/main" id="{517483B1-C59D-4049-9C8B-95F08D421C63}"/>
              </a:ext>
            </a:extLst>
          </p:cNvPr>
          <p:cNvSpPr>
            <a:spLocks noChangeArrowheads="1"/>
          </p:cNvSpPr>
          <p:nvPr/>
        </p:nvSpPr>
        <p:spPr bwMode="auto">
          <a:xfrm>
            <a:off x="8569223" y="3962554"/>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1" name="AutoShape 8">
            <a:extLst>
              <a:ext uri="{FF2B5EF4-FFF2-40B4-BE49-F238E27FC236}">
                <a16:creationId xmlns:a16="http://schemas.microsoft.com/office/drawing/2014/main" id="{CD44DFC6-ABD5-4644-A162-76CFAE2BBC34}"/>
              </a:ext>
            </a:extLst>
          </p:cNvPr>
          <p:cNvSpPr>
            <a:spLocks noChangeArrowheads="1"/>
          </p:cNvSpPr>
          <p:nvPr/>
        </p:nvSpPr>
        <p:spPr bwMode="auto">
          <a:xfrm>
            <a:off x="9816998" y="3962554"/>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3" name="AutoShape 9">
            <a:extLst>
              <a:ext uri="{FF2B5EF4-FFF2-40B4-BE49-F238E27FC236}">
                <a16:creationId xmlns:a16="http://schemas.microsoft.com/office/drawing/2014/main" id="{9B930C7F-8388-4078-9FEB-6FA93D213CE1}"/>
              </a:ext>
            </a:extLst>
          </p:cNvPr>
          <p:cNvSpPr>
            <a:spLocks noChangeArrowheads="1"/>
          </p:cNvSpPr>
          <p:nvPr/>
        </p:nvSpPr>
        <p:spPr bwMode="auto">
          <a:xfrm>
            <a:off x="6764236" y="6043766"/>
            <a:ext cx="1154112"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4" name="AutoShape 10">
            <a:extLst>
              <a:ext uri="{FF2B5EF4-FFF2-40B4-BE49-F238E27FC236}">
                <a16:creationId xmlns:a16="http://schemas.microsoft.com/office/drawing/2014/main" id="{85E106EE-9442-439F-88C3-2EC5A4C5731A}"/>
              </a:ext>
            </a:extLst>
          </p:cNvPr>
          <p:cNvSpPr>
            <a:spLocks noChangeArrowheads="1"/>
          </p:cNvSpPr>
          <p:nvPr/>
        </p:nvSpPr>
        <p:spPr bwMode="auto">
          <a:xfrm>
            <a:off x="6789636" y="4907116"/>
            <a:ext cx="1154112" cy="257175"/>
          </a:xfrm>
          <a:prstGeom prst="roundRect">
            <a:avLst>
              <a:gd name="adj" fmla="val 319"/>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5" name="AutoShape 11">
            <a:extLst>
              <a:ext uri="{FF2B5EF4-FFF2-40B4-BE49-F238E27FC236}">
                <a16:creationId xmlns:a16="http://schemas.microsoft.com/office/drawing/2014/main" id="{2950A4D3-7AF0-4AD2-A618-95FC624C4D85}"/>
              </a:ext>
            </a:extLst>
          </p:cNvPr>
          <p:cNvSpPr>
            <a:spLocks noChangeArrowheads="1"/>
          </p:cNvSpPr>
          <p:nvPr/>
        </p:nvSpPr>
        <p:spPr bwMode="auto">
          <a:xfrm>
            <a:off x="9869386" y="4911879"/>
            <a:ext cx="1154112"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6" name="AutoShape 12">
            <a:extLst>
              <a:ext uri="{FF2B5EF4-FFF2-40B4-BE49-F238E27FC236}">
                <a16:creationId xmlns:a16="http://schemas.microsoft.com/office/drawing/2014/main" id="{A5773D9B-3BF7-4221-9A7F-68EA68F604FE}"/>
              </a:ext>
            </a:extLst>
          </p:cNvPr>
          <p:cNvSpPr>
            <a:spLocks noChangeArrowheads="1"/>
          </p:cNvSpPr>
          <p:nvPr/>
        </p:nvSpPr>
        <p:spPr bwMode="auto">
          <a:xfrm>
            <a:off x="8543823" y="4911879"/>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7" name="Line 13">
            <a:extLst>
              <a:ext uri="{FF2B5EF4-FFF2-40B4-BE49-F238E27FC236}">
                <a16:creationId xmlns:a16="http://schemas.microsoft.com/office/drawing/2014/main" id="{56C2489B-6392-41B4-8E7C-2CC1C9024E94}"/>
              </a:ext>
            </a:extLst>
          </p:cNvPr>
          <p:cNvSpPr>
            <a:spLocks noChangeShapeType="1"/>
          </p:cNvSpPr>
          <p:nvPr/>
        </p:nvSpPr>
        <p:spPr bwMode="auto">
          <a:xfrm flipV="1">
            <a:off x="7296048" y="5300816"/>
            <a:ext cx="0" cy="622300"/>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
        <p:nvSpPr>
          <p:cNvPr id="18" name="Line 14">
            <a:extLst>
              <a:ext uri="{FF2B5EF4-FFF2-40B4-BE49-F238E27FC236}">
                <a16:creationId xmlns:a16="http://schemas.microsoft.com/office/drawing/2014/main" id="{6E275B3E-799D-4EC9-8B3A-BB17C5C00A25}"/>
              </a:ext>
            </a:extLst>
          </p:cNvPr>
          <p:cNvSpPr>
            <a:spLocks noChangeShapeType="1"/>
          </p:cNvSpPr>
          <p:nvPr/>
        </p:nvSpPr>
        <p:spPr bwMode="auto">
          <a:xfrm flipV="1">
            <a:off x="7534173" y="4351491"/>
            <a:ext cx="307975" cy="449263"/>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
        <p:nvSpPr>
          <p:cNvPr id="19" name="Line 15">
            <a:extLst>
              <a:ext uri="{FF2B5EF4-FFF2-40B4-BE49-F238E27FC236}">
                <a16:creationId xmlns:a16="http://schemas.microsoft.com/office/drawing/2014/main" id="{E85F42F2-1B21-4CEB-83FF-BFDA78856670}"/>
              </a:ext>
            </a:extLst>
          </p:cNvPr>
          <p:cNvSpPr>
            <a:spLocks noChangeShapeType="1"/>
          </p:cNvSpPr>
          <p:nvPr/>
        </p:nvSpPr>
        <p:spPr bwMode="auto">
          <a:xfrm flipV="1">
            <a:off x="9416948" y="4359429"/>
            <a:ext cx="555625" cy="414337"/>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
        <p:nvSpPr>
          <p:cNvPr id="20" name="Line 16">
            <a:extLst>
              <a:ext uri="{FF2B5EF4-FFF2-40B4-BE49-F238E27FC236}">
                <a16:creationId xmlns:a16="http://schemas.microsoft.com/office/drawing/2014/main" id="{78B1EFBE-535F-433F-BFDE-6B3FFD36D5D1}"/>
              </a:ext>
            </a:extLst>
          </p:cNvPr>
          <p:cNvSpPr>
            <a:spLocks noChangeShapeType="1"/>
          </p:cNvSpPr>
          <p:nvPr/>
        </p:nvSpPr>
        <p:spPr bwMode="auto">
          <a:xfrm flipH="1" flipV="1">
            <a:off x="10202761" y="4368954"/>
            <a:ext cx="120650" cy="404812"/>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
        <p:nvSpPr>
          <p:cNvPr id="21" name="Line 17">
            <a:extLst>
              <a:ext uri="{FF2B5EF4-FFF2-40B4-BE49-F238E27FC236}">
                <a16:creationId xmlns:a16="http://schemas.microsoft.com/office/drawing/2014/main" id="{078AC76F-5273-4A7F-9B67-BFB9CA47CFE7}"/>
              </a:ext>
            </a:extLst>
          </p:cNvPr>
          <p:cNvSpPr>
            <a:spLocks noChangeShapeType="1"/>
          </p:cNvSpPr>
          <p:nvPr/>
        </p:nvSpPr>
        <p:spPr bwMode="auto">
          <a:xfrm flipH="1" flipV="1">
            <a:off x="9536011" y="3599016"/>
            <a:ext cx="376237" cy="242888"/>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
        <p:nvSpPr>
          <p:cNvPr id="22" name="Line 18">
            <a:extLst>
              <a:ext uri="{FF2B5EF4-FFF2-40B4-BE49-F238E27FC236}">
                <a16:creationId xmlns:a16="http://schemas.microsoft.com/office/drawing/2014/main" id="{425D6275-453D-42F5-A253-9EB21360F1B7}"/>
              </a:ext>
            </a:extLst>
          </p:cNvPr>
          <p:cNvSpPr>
            <a:spLocks noChangeShapeType="1"/>
          </p:cNvSpPr>
          <p:nvPr/>
        </p:nvSpPr>
        <p:spPr bwMode="auto">
          <a:xfrm flipV="1">
            <a:off x="9081986" y="3599016"/>
            <a:ext cx="0" cy="233363"/>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
        <p:nvSpPr>
          <p:cNvPr id="23" name="Line 19">
            <a:extLst>
              <a:ext uri="{FF2B5EF4-FFF2-40B4-BE49-F238E27FC236}">
                <a16:creationId xmlns:a16="http://schemas.microsoft.com/office/drawing/2014/main" id="{ADB93AE2-5570-4CB0-9A99-DDEF17A92BEB}"/>
              </a:ext>
            </a:extLst>
          </p:cNvPr>
          <p:cNvSpPr>
            <a:spLocks noChangeShapeType="1"/>
          </p:cNvSpPr>
          <p:nvPr/>
        </p:nvSpPr>
        <p:spPr bwMode="auto">
          <a:xfrm flipV="1">
            <a:off x="8132661" y="3591079"/>
            <a:ext cx="368300" cy="241300"/>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202817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class called Object</a:t>
            </a:r>
          </a:p>
        </p:txBody>
      </p:sp>
      <p:sp>
        <p:nvSpPr>
          <p:cNvPr id="3" name="Content Placeholder 2"/>
          <p:cNvSpPr>
            <a:spLocks noGrp="1"/>
          </p:cNvSpPr>
          <p:nvPr>
            <p:ph idx="1"/>
          </p:nvPr>
        </p:nvSpPr>
        <p:spPr/>
        <p:txBody>
          <a:bodyPr>
            <a:normAutofit/>
          </a:bodyPr>
          <a:lstStyle/>
          <a:p>
            <a:r>
              <a:rPr lang="en-US" dirty="0"/>
              <a:t>At the very top of the inheritance tree is a class called Object</a:t>
            </a:r>
          </a:p>
          <a:p>
            <a:endParaRPr lang="en-US" dirty="0"/>
          </a:p>
          <a:p>
            <a:r>
              <a:rPr lang="en-US" dirty="0"/>
              <a:t>All Java classes inherit from Object.</a:t>
            </a:r>
          </a:p>
          <a:p>
            <a:pPr lvl="1"/>
            <a:r>
              <a:rPr lang="en-US" dirty="0"/>
              <a:t>All objects have a common ancestor</a:t>
            </a:r>
          </a:p>
          <a:p>
            <a:pPr lvl="1"/>
            <a:r>
              <a:rPr lang="en-US" dirty="0"/>
              <a:t>This is different from C++</a:t>
            </a:r>
          </a:p>
          <a:p>
            <a:endParaRPr lang="en-US" dirty="0"/>
          </a:p>
          <a:p>
            <a:r>
              <a:rPr lang="en-US" dirty="0"/>
              <a:t>The Object class is defined in the </a:t>
            </a:r>
            <a:r>
              <a:rPr lang="en-US" dirty="0" err="1"/>
              <a:t>java.lang</a:t>
            </a:r>
            <a:r>
              <a:rPr lang="en-US" dirty="0"/>
              <a:t> package</a:t>
            </a:r>
          </a:p>
          <a:p>
            <a:pPr lvl="1"/>
            <a:r>
              <a:rPr lang="en-US" dirty="0"/>
              <a:t>Examine it in the Java API Specification</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8</a:t>
            </a:fld>
            <a:r>
              <a:rPr lang="en-CA" dirty="0"/>
              <a:t> </a:t>
            </a:r>
          </a:p>
        </p:txBody>
      </p:sp>
    </p:spTree>
    <p:extLst>
      <p:ext uri="{BB962C8B-B14F-4D97-AF65-F5344CB8AC3E}">
        <p14:creationId xmlns:p14="http://schemas.microsoft.com/office/powerpoint/2010/main" val="497112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Constructors and Initialization</a:t>
            </a:r>
          </a:p>
        </p:txBody>
      </p:sp>
      <p:sp>
        <p:nvSpPr>
          <p:cNvPr id="3" name="Content Placeholder 2"/>
          <p:cNvSpPr>
            <a:spLocks noGrp="1"/>
          </p:cNvSpPr>
          <p:nvPr>
            <p:ph idx="1"/>
          </p:nvPr>
        </p:nvSpPr>
        <p:spPr/>
        <p:txBody>
          <a:bodyPr>
            <a:normAutofit fontScale="92500" lnSpcReduction="20000"/>
          </a:bodyPr>
          <a:lstStyle/>
          <a:p>
            <a:r>
              <a:rPr lang="en-US" dirty="0"/>
              <a:t>Classes use constructors to initialize instance variables</a:t>
            </a:r>
          </a:p>
          <a:p>
            <a:pPr lvl="1"/>
            <a:r>
              <a:rPr lang="en-US" dirty="0"/>
              <a:t>When a subclass object is created, its constructor is called.</a:t>
            </a:r>
          </a:p>
          <a:p>
            <a:pPr lvl="1"/>
            <a:r>
              <a:rPr lang="en-US" dirty="0"/>
              <a:t>It is the responsibility of the subclass constructor to invoke the appropriate superclass constructors so that the instance variables defined in the superclass are properly initialized</a:t>
            </a:r>
          </a:p>
          <a:p>
            <a:endParaRPr lang="en-US" dirty="0"/>
          </a:p>
          <a:p>
            <a:r>
              <a:rPr lang="en-US" dirty="0"/>
              <a:t>Superclass constructors can be called using the "super" keyword in a manner similar to "this"</a:t>
            </a:r>
          </a:p>
          <a:p>
            <a:pPr lvl="1"/>
            <a:r>
              <a:rPr lang="en-US" dirty="0"/>
              <a:t>It must be the first line of code in the constructor</a:t>
            </a:r>
          </a:p>
          <a:p>
            <a:endParaRPr lang="en-US" dirty="0"/>
          </a:p>
          <a:p>
            <a:r>
              <a:rPr lang="en-US" dirty="0"/>
              <a:t>If a call to super is not made, the system will automatically attempt to invoke the no-argument constructor of the superclass.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9</a:t>
            </a:fld>
            <a:r>
              <a:rPr lang="en-CA" dirty="0"/>
              <a:t> </a:t>
            </a:r>
          </a:p>
        </p:txBody>
      </p:sp>
    </p:spTree>
    <p:extLst>
      <p:ext uri="{BB962C8B-B14F-4D97-AF65-F5344CB8AC3E}">
        <p14:creationId xmlns:p14="http://schemas.microsoft.com/office/powerpoint/2010/main" val="831832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ye_tracker_presentation" id="{00ED1D97-A04B-46A0-BB71-88655A6B057F}" vid="{F36189FA-3966-4852-951E-5734674D1C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25799</TotalTime>
  <Words>3304</Words>
  <Application>Microsoft Office PowerPoint</Application>
  <PresentationFormat>Widescreen</PresentationFormat>
  <Paragraphs>554</Paragraphs>
  <Slides>37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Calibri Light</vt:lpstr>
      <vt:lpstr>Courier</vt:lpstr>
      <vt:lpstr>Courier New</vt:lpstr>
      <vt:lpstr>StarBats</vt:lpstr>
      <vt:lpstr>Times</vt:lpstr>
      <vt:lpstr>Times New Roman</vt:lpstr>
      <vt:lpstr>Office Theme</vt:lpstr>
      <vt:lpstr>Inheritance &amp; Polymorphism</vt:lpstr>
      <vt:lpstr>Overview</vt:lpstr>
      <vt:lpstr>Terminology</vt:lpstr>
      <vt:lpstr>Terminology</vt:lpstr>
      <vt:lpstr>What really happens?</vt:lpstr>
      <vt:lpstr>Inheritance in Java</vt:lpstr>
      <vt:lpstr>Inheritance Hierarchy</vt:lpstr>
      <vt:lpstr>The class called Object</vt:lpstr>
      <vt:lpstr>Constructors and Initialization</vt:lpstr>
      <vt:lpstr>Constructors - Example</vt:lpstr>
      <vt:lpstr>Method Overriding</vt:lpstr>
      <vt:lpstr>Method overriding - Example</vt:lpstr>
      <vt:lpstr>Method overriding - Example</vt:lpstr>
      <vt:lpstr>Object References and Inheritance</vt:lpstr>
      <vt:lpstr>Polymorphism</vt:lpstr>
      <vt:lpstr>Polymorphism</vt:lpstr>
      <vt:lpstr>Final Methods and Final Classes</vt:lpstr>
      <vt:lpstr>Motivation for Inheritance</vt:lpstr>
      <vt:lpstr>Motivation for Inheritance</vt:lpstr>
      <vt:lpstr>Tension between Generality and Specialization</vt:lpstr>
      <vt:lpstr>Abstract idea of Inheritance</vt:lpstr>
      <vt:lpstr>Practical Meaning of Inheritance</vt:lpstr>
      <vt:lpstr>Practical Meaning of Inheritance</vt:lpstr>
      <vt:lpstr> Is-a is NOT Has-a </vt:lpstr>
      <vt:lpstr> is-a-kind-of  is NOT  is-a  either</vt:lpstr>
      <vt:lpstr>Generalization VS  Classification </vt:lpstr>
      <vt:lpstr>Idealized Image of Inheritance</vt:lpstr>
      <vt:lpstr>Subclass, Subtype and Substitutability</vt:lpstr>
      <vt:lpstr>Forms of Inheritance</vt:lpstr>
      <vt:lpstr>Specialization</vt:lpstr>
      <vt:lpstr>Construction</vt:lpstr>
      <vt:lpstr>Extension</vt:lpstr>
      <vt:lpstr>Limitation</vt:lpstr>
      <vt:lpstr>Limitation</vt:lpstr>
      <vt:lpstr>Variance</vt:lpstr>
      <vt:lpstr>Summary of Forms of Inheritance</vt:lpstr>
      <vt:lpstr>Summary of Forms of Inheritance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Eye-tracking for Neuroscience</dc:title>
  <dc:creator>Gregory</dc:creator>
  <cp:lastModifiedBy>Greg Mierzwinski</cp:lastModifiedBy>
  <cp:revision>211</cp:revision>
  <dcterms:created xsi:type="dcterms:W3CDTF">2016-10-21T00:49:29Z</dcterms:created>
  <dcterms:modified xsi:type="dcterms:W3CDTF">2022-02-04T04:39:02Z</dcterms:modified>
</cp:coreProperties>
</file>