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6" r:id="rId2"/>
    <p:sldId id="259" r:id="rId3"/>
    <p:sldId id="326" r:id="rId4"/>
    <p:sldId id="328" r:id="rId5"/>
    <p:sldId id="327" r:id="rId6"/>
    <p:sldId id="329" r:id="rId7"/>
    <p:sldId id="330" r:id="rId8"/>
    <p:sldId id="260" r:id="rId9"/>
    <p:sldId id="261" r:id="rId10"/>
    <p:sldId id="262" r:id="rId11"/>
    <p:sldId id="285" r:id="rId12"/>
    <p:sldId id="263" r:id="rId13"/>
    <p:sldId id="264" r:id="rId14"/>
    <p:sldId id="265" r:id="rId15"/>
    <p:sldId id="266" r:id="rId16"/>
    <p:sldId id="267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22" r:id="rId46"/>
    <p:sldId id="321" r:id="rId47"/>
    <p:sldId id="320" r:id="rId48"/>
    <p:sldId id="319" r:id="rId49"/>
    <p:sldId id="318" r:id="rId50"/>
    <p:sldId id="317" r:id="rId51"/>
    <p:sldId id="316" r:id="rId52"/>
    <p:sldId id="315" r:id="rId53"/>
    <p:sldId id="323" r:id="rId54"/>
    <p:sldId id="325" r:id="rId55"/>
    <p:sldId id="314" r:id="rId56"/>
    <p:sldId id="32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2022-02-20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45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Java Generics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31,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Class Definition with a Type Parameter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pic>
        <p:nvPicPr>
          <p:cNvPr id="7" name="Picture 3" descr="C:\WINDOWS\Desktop\Oh_type\savitch_gif\c14_rev\savitch_c14d04.gif">
            <a:extLst>
              <a:ext uri="{FF2B5EF4-FFF2-40B4-BE49-F238E27FC236}">
                <a16:creationId xmlns:a16="http://schemas.microsoft.com/office/drawing/2014/main" id="{AB2E3E8A-2F12-4D0D-B647-C6DDEE771F8A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74" y="1602977"/>
            <a:ext cx="77724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77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277600" cy="1325563"/>
          </a:xfrm>
        </p:spPr>
        <p:txBody>
          <a:bodyPr/>
          <a:lstStyle/>
          <a:p>
            <a:r>
              <a:rPr lang="en-US" altLang="en-US" dirty="0"/>
              <a:t>A Class Definition with a Type Parameter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 class that is defined with a parameter for a type is called a generic class or a parameterized class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The type parameter is included in angular brackets after the class name in the class definition heading.</a:t>
            </a: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endParaRPr kumimoji="0" lang="en-US" alt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Any non-keyword identifier can be used for the type parameter, but by convention, the parameter starts with an uppercase letter.</a:t>
            </a: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endParaRPr kumimoji="0" lang="en-US" alt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The type parameter can be used like other types used in the definition of a class.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693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Generic Class Definition: An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05ACED-AE0E-4F20-9A9D-681A7DE41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10" y="762000"/>
            <a:ext cx="7772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206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Generic Class Definition: An Example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854C3B0-6073-4038-A338-869259AF1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478" y="742950"/>
            <a:ext cx="7724775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4115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Generic Class Usage: An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53FCD1-B482-476C-B6C8-4791DCF3E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529" y="714375"/>
            <a:ext cx="779145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71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Generic Class Usage: An Example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FF99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pic>
        <p:nvPicPr>
          <p:cNvPr id="7" name="Picture 3" descr="C:\WINDOWS\Desktop\Oh_type\savitch_gif\c14_rev\savitch_c14d06_3of3.gif">
            <a:extLst>
              <a:ext uri="{FF2B5EF4-FFF2-40B4-BE49-F238E27FC236}">
                <a16:creationId xmlns:a16="http://schemas.microsoft.com/office/drawing/2014/main" id="{6AA1F657-1079-4265-B6D1-2F9ED7CE6AB2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79" y="1928762"/>
            <a:ext cx="7772400" cy="27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A081C371-7F71-4475-AC69-7EB729989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379" y="1215974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b="1" kern="0" dirty="0">
                <a:solidFill>
                  <a:schemeClr val="folHlink"/>
                </a:solidFill>
                <a:latin typeface="+mj-lt"/>
                <a:ea typeface="+mj-ea"/>
                <a:cs typeface="+mj-cs"/>
              </a:rPr>
              <a:t>Program Output:</a:t>
            </a:r>
          </a:p>
        </p:txBody>
      </p:sp>
    </p:spTree>
    <p:extLst>
      <p:ext uri="{BB962C8B-B14F-4D97-AF65-F5344CB8AC3E}">
        <p14:creationId xmlns:p14="http://schemas.microsoft.com/office/powerpoint/2010/main" val="325209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884310" cy="132556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A Generic Constructor Name Has No Type Parameter!!!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Although the class name in a parameterized class definition has a type parameter attached, the type parameter is not used in the heading of the constructor definition: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lvl="2" algn="ctr" eaLnBrk="1" hangingPunct="1">
              <a:lnSpc>
                <a:spcPct val="80000"/>
              </a:lnSpc>
              <a:buFont typeface="StarBats" charset="0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Pair&lt;T&gt;()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A constructor can use the type parameter as the type for a parameter of the constructor, but in this case, the angular brackets are not used: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lvl="2" algn="ctr" eaLnBrk="1" hangingPunct="1">
              <a:lnSpc>
                <a:spcPct val="80000"/>
              </a:lnSpc>
              <a:buFont typeface="StarBats" charset="0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Pair(T first, T second)</a:t>
            </a:r>
          </a:p>
          <a:p>
            <a:pPr eaLnBrk="1" hangingPunct="1">
              <a:lnSpc>
                <a:spcPct val="80000"/>
              </a:lnSpc>
            </a:pPr>
            <a:endParaRPr lang="en-US" altLang="en-US" sz="21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However, when a generic class is instantiated, the angular brackets are used:</a:t>
            </a:r>
          </a:p>
          <a:p>
            <a:pPr eaLnBrk="1" hangingPunct="1">
              <a:lnSpc>
                <a:spcPct val="80000"/>
              </a:lnSpc>
            </a:pPr>
            <a:endParaRPr lang="en-US" altLang="en-US" sz="2100" dirty="0"/>
          </a:p>
          <a:p>
            <a:pPr lvl="2" algn="ctr" eaLnBrk="1" hangingPunct="1">
              <a:lnSpc>
                <a:spcPct val="80000"/>
              </a:lnSpc>
              <a:buFont typeface="StarBats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Pair&lt;String&gt; pair = new Pair&lt;String&gt;("Happy", "Day");</a:t>
            </a:r>
          </a:p>
          <a:p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296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 Primitive Type Cannot be Plugged in for a Type Parameter!!!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Although the class name in a parameterized class definition has a type parameter attached, the type parameter is not used in the heading of the constructor definition: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lvl="2" algn="ctr" eaLnBrk="1" hangingPunct="1">
              <a:lnSpc>
                <a:spcPct val="80000"/>
              </a:lnSpc>
              <a:buFont typeface="StarBats" charset="0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Pair&lt;T&gt;()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A constructor can use the type parameter as the type for a parameter of the constructor, but in this case, the angular brackets are not used: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lvl="2" algn="ctr" eaLnBrk="1" hangingPunct="1">
              <a:lnSpc>
                <a:spcPct val="80000"/>
              </a:lnSpc>
              <a:buFont typeface="StarBats" charset="0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Pair(T first, T second)</a:t>
            </a:r>
          </a:p>
          <a:p>
            <a:pPr eaLnBrk="1" hangingPunct="1">
              <a:lnSpc>
                <a:spcPct val="80000"/>
              </a:lnSpc>
            </a:pPr>
            <a:endParaRPr lang="en-US" altLang="en-US" sz="21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However, when a generic class is instantiated, the angular brackets are used:</a:t>
            </a:r>
          </a:p>
          <a:p>
            <a:pPr eaLnBrk="1" hangingPunct="1">
              <a:lnSpc>
                <a:spcPct val="80000"/>
              </a:lnSpc>
            </a:pPr>
            <a:endParaRPr lang="en-US" altLang="en-US" sz="2100" dirty="0"/>
          </a:p>
          <a:p>
            <a:pPr lvl="2" algn="ctr" eaLnBrk="1" hangingPunct="1">
              <a:lnSpc>
                <a:spcPct val="80000"/>
              </a:lnSpc>
              <a:buFont typeface="StarBats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Pair&lt;String&gt; pair = new Pair&lt;String&gt;("Happy", "Day");</a:t>
            </a:r>
          </a:p>
          <a:p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1135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 Primitive Type Cannot be Plugged in for a Type Parameter!!!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The type plugged in for a type parameter must always be a reference type: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It cannot be a primitive type such as </a:t>
            </a:r>
            <a:r>
              <a:rPr kumimoji="0" lang="en-US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, </a:t>
            </a:r>
            <a:r>
              <a:rPr kumimoji="0" lang="en-US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double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, or </a:t>
            </a:r>
            <a:r>
              <a:rPr kumimoji="0" lang="en-US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char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endParaRPr kumimoji="0" lang="en-US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However, now that Java has automatic boxing, this is not a big restriction.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endParaRPr kumimoji="0" lang="en-US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5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Note: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 Reference types can include arrays.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551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fr-FR" altLang="en-US" dirty="0"/>
              <a:t>Limitations on Type </a:t>
            </a:r>
            <a:r>
              <a:rPr lang="fr-FR" altLang="en-US" dirty="0" err="1"/>
              <a:t>Parameter</a:t>
            </a:r>
            <a:r>
              <a:rPr lang="fr-FR" altLang="en-US" dirty="0"/>
              <a:t> Usage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Within the definition of a parameterized class definition, there are places where an ordinary class name would be allowed, but a </a:t>
            </a:r>
            <a:r>
              <a:rPr kumimoji="0" lang="en-US" altLang="en-US" sz="2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type parameter is not allowed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In particular, the type parameter cannot be used in simple expressions using new to create a new object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For instance, the type parameter cannot be used as a constructor name or like a constructor:</a:t>
            </a: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endParaRPr kumimoji="0" lang="en-US" alt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1174750" marR="0" lvl="2" indent="-195263" algn="ctr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None/>
              <a:tabLst/>
              <a:defRPr/>
            </a:pP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T object = new T();</a:t>
            </a:r>
          </a:p>
          <a:p>
            <a:pPr marL="1174750" marR="0" lvl="2" indent="-195263" algn="ctr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None/>
              <a:tabLst/>
              <a:defRPr/>
            </a:pP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T[] a = new T[10];</a:t>
            </a:r>
            <a:endParaRPr kumimoji="0" lang="en-US" altLang="en-US" sz="2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48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/>
              <a:t>Generic Classes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Generic Methods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Wildcard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Limitations on Generic Class Instantiation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Arrays such as the following are illegal: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endParaRPr kumimoji="0" lang="en-US" altLang="en-US" sz="25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Pair&lt;String&gt;[] a = 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new Pair&lt;String&gt;[10];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endParaRPr kumimoji="0" lang="en-US" altLang="en-US" sz="25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Although this is a reasonable thing to want to do, it is not allowed given the way that Java implements generic classes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1051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Using Generic Classes and Automatic Boxing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A4AEDF-43A3-4FA4-801B-03525EDA6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D21EEBBC-7729-42CD-BEF1-7B0AD490B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455" y="733425"/>
            <a:ext cx="779145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4451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Using Generic Classes and Automatic Boxing (Cont’d)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98425" marR="0" lvl="0" indent="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None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  <p:pic>
        <p:nvPicPr>
          <p:cNvPr id="7" name="Picture 3" descr="C:\WINDOWS\Desktop\Oh_type\savitch_gif\c14_rev\savitch_c14d07_3of3.gif">
            <a:extLst>
              <a:ext uri="{FF2B5EF4-FFF2-40B4-BE49-F238E27FC236}">
                <a16:creationId xmlns:a16="http://schemas.microsoft.com/office/drawing/2014/main" id="{65FE63A7-2AAC-497C-866F-05136CB96353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57514"/>
            <a:ext cx="7772400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3E5C985-71F7-4ABA-91F0-BB3341C87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547914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b="1" kern="0" dirty="0">
                <a:solidFill>
                  <a:schemeClr val="folHlink"/>
                </a:solidFill>
                <a:latin typeface="+mj-lt"/>
                <a:ea typeface="+mj-ea"/>
                <a:cs typeface="+mj-cs"/>
              </a:rPr>
              <a:t>Program Output:</a:t>
            </a:r>
          </a:p>
        </p:txBody>
      </p:sp>
    </p:spTree>
    <p:extLst>
      <p:ext uri="{BB962C8B-B14F-4D97-AF65-F5344CB8AC3E}">
        <p14:creationId xmlns:p14="http://schemas.microsoft.com/office/powerpoint/2010/main" val="896976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Multiple Type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 generic class definition can have any number of type parameters.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Multiple type parameters are listed in angular brackets just as in the single type parameter case, but are separated by commas.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0495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Multiple Type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98425" marR="0" lvl="0" indent="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None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8EEF2-1A02-416A-BB08-C16CB1392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09" y="771523"/>
            <a:ext cx="7772400" cy="616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889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Multiple Type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98425" marR="0" lvl="0" indent="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None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C086D5B-C33B-449D-8FF2-18F29FD72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092" y="766761"/>
            <a:ext cx="779145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2613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 Generic Classes and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It is not permitted to create a generic class with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Exception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Error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Throwable</a:t>
            </a:r>
            <a:r>
              <a:rPr lang="en-US" altLang="en-US" dirty="0"/>
              <a:t>, or any descendent class of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Throwable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generic class cannot be created whose objects are throwable</a:t>
            </a:r>
          </a:p>
          <a:p>
            <a:pPr lvl="2" eaLnBrk="1" hangingPunct="1">
              <a:lnSpc>
                <a:spcPct val="90000"/>
              </a:lnSpc>
              <a:buFont typeface="StarBats" charset="0"/>
              <a:buNone/>
            </a:pPr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 algn="ctr" eaLnBrk="1" hangingPunct="1">
              <a:lnSpc>
                <a:spcPct val="90000"/>
              </a:lnSpc>
              <a:buFont typeface="StarBats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class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GEx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&lt;T&gt; extends Exception</a:t>
            </a:r>
            <a:endParaRPr lang="en-US" altLang="en-US" sz="2000" b="1" dirty="0">
              <a:solidFill>
                <a:srgbClr val="FFFF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above example will generate a compiler error message</a:t>
            </a:r>
          </a:p>
          <a:p>
            <a:pPr marL="98425" marR="0" lvl="0" indent="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None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1950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Bounds for Type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538" y="1168401"/>
            <a:ext cx="10515600" cy="502592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Sometimes it makes sense to restrict the possible types that can be plugged in for a type parameter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T.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For instance, to ensure that only classes that implement the </a:t>
            </a:r>
            <a:r>
              <a:rPr lang="en-US" altLang="en-US" sz="21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Comparable</a:t>
            </a:r>
            <a:r>
              <a:rPr lang="en-US" altLang="en-US" sz="2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interface are plugged in for </a:t>
            </a:r>
            <a:r>
              <a:rPr lang="en-US" altLang="en-US" sz="21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</a:t>
            </a:r>
            <a:r>
              <a:rPr lang="en-US" altLang="en-US" sz="2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define a class as follows:</a:t>
            </a:r>
          </a:p>
          <a:p>
            <a:pPr lvl="2" eaLnBrk="1" hangingPunct="1">
              <a:lnSpc>
                <a:spcPct val="80000"/>
              </a:lnSpc>
              <a:buFont typeface="StarBats" charset="0"/>
              <a:buNone/>
            </a:pPr>
            <a:endParaRPr lang="en-US" altLang="en-US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 algn="ctr" eaLnBrk="1" hangingPunct="1">
              <a:lnSpc>
                <a:spcPct val="80000"/>
              </a:lnSpc>
              <a:buFont typeface="StarBats" charset="0"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class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RClass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&lt;T extends Comparable&gt;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9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"</a:t>
            </a:r>
            <a:r>
              <a:rPr lang="en-US" altLang="en-US" sz="19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extends Comparable</a:t>
            </a:r>
            <a:r>
              <a:rPr lang="en-US" altLang="en-US" sz="19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"</a:t>
            </a:r>
            <a:r>
              <a:rPr lang="en-US" altLang="en-US" sz="19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9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serves as a </a:t>
            </a:r>
            <a:r>
              <a:rPr lang="en-US" altLang="en-US" sz="1900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bound</a:t>
            </a:r>
            <a:r>
              <a:rPr lang="en-US" altLang="en-US" sz="19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on the type parameter </a:t>
            </a:r>
            <a:r>
              <a:rPr lang="en-US" altLang="en-US" sz="19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</a:t>
            </a:r>
            <a:r>
              <a:rPr lang="en-US" altLang="en-US" sz="19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.</a:t>
            </a:r>
            <a:endParaRPr lang="en-US" altLang="en-US" sz="19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19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Any attempt to plug in a type for </a:t>
            </a:r>
            <a:r>
              <a:rPr lang="en-US" altLang="en-US" sz="19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</a:t>
            </a:r>
            <a:r>
              <a:rPr lang="en-US" altLang="en-US" sz="19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which does not implement the </a:t>
            </a:r>
            <a:r>
              <a:rPr lang="en-US" altLang="en-US" sz="19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Comparable</a:t>
            </a:r>
            <a:r>
              <a:rPr lang="en-US" altLang="en-US" sz="19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interface will result in a compiler error message.</a:t>
            </a:r>
            <a:endParaRPr lang="en-US" altLang="en-US" sz="1900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768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Bounds for Type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538" y="1168401"/>
            <a:ext cx="10515600" cy="5025922"/>
          </a:xfrm>
        </p:spPr>
        <p:txBody>
          <a:bodyPr>
            <a:normAutofit/>
          </a:bodyPr>
          <a:lstStyle/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 bound on a type may be a class name (rather than an interface name)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Then only descendent classes of the bounding class may be plugged in for the type parameters: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endParaRPr kumimoji="0" lang="en-US" alt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782638" marR="0" lvl="1" indent="-260350" algn="ctr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class </a:t>
            </a:r>
            <a:r>
              <a:rPr kumimoji="0" lang="en-US" altLang="en-US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ExClass</a:t>
            </a:r>
            <a:r>
              <a:rPr kumimoji="0" lang="en-US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&lt;T extends Class1&gt;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 bounds expression may contain multiple interfaces and up to one class.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If there is more than one type parameter, the syntax is as follows: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endParaRPr kumimoji="0" lang="en-US" altLang="en-US" sz="1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class Two&lt;T1 extends Class1, T2 extends Class2 &amp; Comparable&gt;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8778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Bounds for Type Parameters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9" name="Picture 3" descr="C:\WINDOWS\Desktop\Oh_type\savitch_gif\c14_rev\savitch_c14d10.gif">
            <a:extLst>
              <a:ext uri="{FF2B5EF4-FFF2-40B4-BE49-F238E27FC236}">
                <a16:creationId xmlns:a16="http://schemas.microsoft.com/office/drawing/2014/main" id="{F4E9F7C1-BF1D-4925-AE87-7B3448CDA22A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74" y="1168401"/>
            <a:ext cx="7772400" cy="419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3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66928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Errors are internal, exceptions are external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Check and sanitize input before doing anything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Setup default values if needed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Raise exceptions when you can’t set a default value.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Put try/catch around crucial pieces of code that can potentially crash your program, not everything.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These are areas that you have less control over (e.g. making a network request, file manipulations, using source-code from dependencies, running external programs).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9201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Generic Interfaces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30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interface can have one or more type parameters.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 details and notation are the same as they are for classes with type parameters.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1316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Generic Methods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31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When a generic class is defined, the type parameter can be used in the definitions of the methods for that generic class.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In addition, a generic method can be defined that has its own type parameter that is not the type parameter of any class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A generic method can be a member of an ordinary class or a member of a generic class that has some other type parameter.</a:t>
            </a: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endParaRPr kumimoji="0" lang="en-US" alt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The type parameter of a generic method is local to that method, not to the class.</a:t>
            </a:r>
          </a:p>
        </p:txBody>
      </p:sp>
    </p:spTree>
    <p:extLst>
      <p:ext uri="{BB962C8B-B14F-4D97-AF65-F5344CB8AC3E}">
        <p14:creationId xmlns:p14="http://schemas.microsoft.com/office/powerpoint/2010/main" val="3532897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Generic Methods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32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The type parameter must be placed (in angular brackets) after all the modifiers, and before the returned type: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782638" marR="0" lvl="1" indent="-260350" algn="ctr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static </a:t>
            </a: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DF0601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&lt;T&gt;</a:t>
            </a: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T </a:t>
            </a:r>
            <a:r>
              <a:rPr kumimoji="0" lang="en-US" alt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genMethod</a:t>
            </a: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(T[] a)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912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Inheritance with Generic Classes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33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 generic class can be defined as a derived class of an ordinary class or of another generic class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As in ordinary classes, an object of the subclass type would also be of the superclass type</a:t>
            </a: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endParaRPr kumimoji="0" lang="en-US" alt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Given two classes: 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, and given G: a generic class, there is no relationship between 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G&lt;A&gt;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G&lt;B&gt;</a:t>
            </a: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This is true regardless of the relationship between class </a:t>
            </a: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A</a:t>
            </a: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 and </a:t>
            </a: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B</a:t>
            </a: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, e.g., if class </a:t>
            </a: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B</a:t>
            </a: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 is a subclass of class </a:t>
            </a: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32667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A Derived Generic Class: An Example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34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8425" marR="0" lvl="0" indent="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None/>
              <a:tabLst/>
              <a:defRPr/>
            </a:pP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C3D47F-E1C5-4FF8-A531-1AD0E5B9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222" y="914400"/>
            <a:ext cx="778192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438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A Derived Generic Class: An Example (Cont’d)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35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8425" marR="0" lvl="0" indent="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None/>
              <a:tabLst/>
              <a:defRPr/>
            </a:pPr>
            <a:r>
              <a:rPr lang="en-US" altLang="en-US" sz="2900" kern="0" dirty="0">
                <a:solidFill>
                  <a:srgbClr val="000000"/>
                </a:solidFill>
                <a:latin typeface="Times"/>
                <a:ea typeface="ＭＳ Ｐゴシック" panose="020B0600070205080204" pitchFamily="34" charset="-128"/>
              </a:rPr>
              <a:t> </a:t>
            </a:r>
            <a:endParaRPr kumimoji="0" lang="en-US" altLang="en-US" sz="2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D9E5E789-B318-493D-ACFE-E889B720E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4" y="1574799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930405EE-9EE6-417B-8D22-F3974781B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355" y="2493964"/>
            <a:ext cx="40005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828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Erasure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36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There is no real copy for each parameterized type</a:t>
            </a:r>
            <a:b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(Unlike Templates in C++)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What is being done?</a:t>
            </a:r>
          </a:p>
          <a:p>
            <a:pPr marL="849313" lvl="1" indent="-293688" defTabSz="414338" fontAlgn="base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Compile time check (e.g. List&lt;Integer&gt; adds only Integers)</a:t>
            </a:r>
          </a:p>
          <a:p>
            <a:pPr marL="849313" lvl="1" indent="-293688" defTabSz="414338" fontAlgn="base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Compiler adds run-time casting (e.g. pulling item from List&lt;Integer&gt; goes through run-time casting to Integer)</a:t>
            </a:r>
          </a:p>
          <a:p>
            <a:pPr marL="849313" lvl="1" indent="-293688" defTabSz="414338" fontAlgn="base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At run-time, the parameterized types (e.g. &lt;T&gt;) are Erased – this technique is called Erasure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15DCDF-CE39-48B8-9EE5-DED9368A1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627" y="5519739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At run-time, List&lt;Integer&gt; is just a List !</a:t>
            </a:r>
          </a:p>
        </p:txBody>
      </p:sp>
    </p:spTree>
    <p:extLst>
      <p:ext uri="{BB962C8B-B14F-4D97-AF65-F5344CB8AC3E}">
        <p14:creationId xmlns:p14="http://schemas.microsoft.com/office/powerpoint/2010/main" val="732759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37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8425" marR="0" lvl="0" indent="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None/>
              <a:tabLst/>
              <a:defRPr/>
            </a:pP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56FA984-C80A-4EE3-9759-4E74F50FB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960563"/>
            <a:ext cx="7885112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GenericClass</a:t>
            </a:r>
            <a:r>
              <a:rPr lang="en-US" altLang="en-US" sz="1800" b="1" dirty="0">
                <a:latin typeface="Courier New" panose="02070309020205020404" pitchFamily="49" charset="0"/>
              </a:rPr>
              <a:t>&lt;T&gt; {</a:t>
            </a:r>
            <a:endParaRPr lang="en-US" altLang="en-US" sz="1800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en-US" sz="1800" b="1" dirty="0">
                <a:latin typeface="Courier New" panose="02070309020205020404" pitchFamily="49" charset="0"/>
              </a:rPr>
              <a:t> T </a:t>
            </a:r>
            <a:r>
              <a:rPr lang="en-US" altLang="en-US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obj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  <a:endParaRPr lang="en-US" altLang="en-US" sz="1800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3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	...</a:t>
            </a:r>
            <a:endParaRPr lang="en-US" altLang="en-US" sz="18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 dirty="0">
                <a:latin typeface="Courier New" panose="02070309020205020404" pitchFamily="49" charset="0"/>
              </a:rPr>
              <a:t> print() {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System.</a:t>
            </a:r>
            <a:r>
              <a:rPr lang="en-US" altLang="en-US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.println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"obj type: "</a:t>
            </a:r>
            <a:r>
              <a:rPr lang="en-US" altLang="en-US" sz="1800" b="1" dirty="0">
                <a:latin typeface="Courier New" panose="02070309020205020404" pitchFamily="49" charset="0"/>
              </a:rPr>
              <a:t> + 			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T.</a:t>
            </a:r>
            <a:r>
              <a:rPr lang="en-US" altLang="en-US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.getName</a:t>
            </a:r>
            <a:r>
              <a:rPr lang="en-US" altLang="en-US" sz="1800" b="1" dirty="0">
                <a:latin typeface="Courier New" panose="02070309020205020404" pitchFamily="49" charset="0"/>
              </a:rPr>
              <a:t>());</a:t>
            </a:r>
            <a:endParaRPr lang="en-US" altLang="en-US" sz="1800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lvl="3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System.</a:t>
            </a:r>
            <a:r>
              <a:rPr lang="en-US" altLang="en-US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.println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obj</a:t>
            </a:r>
            <a:r>
              <a:rPr lang="en-US" altLang="en-US" sz="1800" b="1" dirty="0">
                <a:latin typeface="Courier New" panose="02070309020205020404" pitchFamily="49" charset="0"/>
              </a:rPr>
              <a:t>);</a:t>
            </a:r>
            <a:endParaRPr lang="en-US" altLang="en-US" sz="1800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E12A618-6361-4E13-BBEE-99E48DF97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1168401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Is the following possible?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09EDB9A-D288-4E8D-B53E-764561A67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4624388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Answer is: </a:t>
            </a:r>
            <a: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NO   </a:t>
            </a: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(compilation error on: </a:t>
            </a:r>
            <a:r>
              <a:rPr lang="en-US" altLang="en-US" sz="1800" b="1">
                <a:latin typeface="Courier New" panose="02070309020205020404" pitchFamily="49" charset="0"/>
              </a:rPr>
              <a:t>T.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E7884C3-A5E6-4B25-9490-0A9D5DE6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5453063"/>
            <a:ext cx="85693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But, the following, however, is possible: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System.</a:t>
            </a:r>
            <a:r>
              <a:rPr lang="en-US" altLang="en-US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.println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"obj type: "</a:t>
            </a:r>
            <a:r>
              <a:rPr lang="en-US" altLang="en-US" sz="1800" b="1" dirty="0">
                <a:latin typeface="Courier New" panose="02070309020205020404" pitchFamily="49" charset="0"/>
              </a:rPr>
              <a:t> + </a:t>
            </a:r>
            <a:r>
              <a:rPr lang="en-US" altLang="en-US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obj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.getClass</a:t>
            </a:r>
            <a:r>
              <a:rPr lang="en-US" altLang="en-US" sz="1800" b="1" dirty="0">
                <a:latin typeface="Courier New" panose="02070309020205020404" pitchFamily="49" charset="0"/>
              </a:rPr>
              <a:t>().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getName</a:t>
            </a:r>
            <a:r>
              <a:rPr lang="en-US" altLang="en-US" sz="1800" b="1" dirty="0">
                <a:latin typeface="Courier New" panose="02070309020205020404" pitchFamily="49" charset="0"/>
              </a:rPr>
              <a:t>());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337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38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3A4C-B4DF-404A-9E75-24F1F98F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2634FD4-F0F4-4537-BC56-70AC037D3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214" y="2130423"/>
            <a:ext cx="7885112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latin typeface="Courier New" panose="02070309020205020404" pitchFamily="49" charset="0"/>
              </a:rPr>
              <a:t> GenericClass&lt;T&gt; {</a:t>
            </a:r>
            <a:endParaRPr lang="en-US" altLang="en-US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en-US" sz="1800" b="1">
                <a:latin typeface="Courier New" panose="02070309020205020404" pitchFamily="49" charset="0"/>
              </a:rPr>
              <a:t> T </a:t>
            </a:r>
            <a:r>
              <a:rPr lang="en-US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obj</a:t>
            </a:r>
            <a:r>
              <a:rPr lang="en-US" altLang="en-US" sz="1800" b="1">
                <a:latin typeface="Courier New" panose="02070309020205020404" pitchFamily="49" charset="0"/>
              </a:rPr>
              <a:t>;</a:t>
            </a:r>
            <a:endParaRPr lang="en-US" altLang="en-US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en-US" sz="1800" b="1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GenericClass</a:t>
            </a:r>
            <a:r>
              <a:rPr lang="en-US" altLang="en-US" sz="1800" b="1"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obj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T();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40079641-A190-4752-B39D-75412D04E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801" y="1338261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Is the following possible?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EA39EDF5-4CF4-4601-92C3-16B153714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801" y="4003673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Answer is: </a:t>
            </a:r>
            <a: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NO </a:t>
            </a: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(compilation error on: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T();</a:t>
            </a: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2A57DD1-286D-43E0-AB06-876DBA3BD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801" y="4759323"/>
            <a:ext cx="8569325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One should either send an instantiated object or go back to reflection and send the class: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GenericClass(Class&lt;T&gt; klass)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= klass.newInstance(); </a:t>
            </a:r>
            <a:r>
              <a:rPr lang="en-US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// handle exceptions..</a:t>
            </a: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70383741-C167-418E-8622-E95EA4D0A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089" y="3067048"/>
            <a:ext cx="6804025" cy="323850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335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39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3A4C-B4DF-404A-9E75-24F1F98F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DC2B7F7B-2B0E-4A16-A41A-965742A6B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2130423"/>
            <a:ext cx="7885112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>
                <a:latin typeface="Courier New" panose="02070309020205020404" pitchFamily="49" charset="0"/>
              </a:rPr>
              <a:t>(obj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instanceof</a:t>
            </a:r>
            <a:r>
              <a:rPr lang="en-US" altLang="en-US" sz="1800" b="1">
                <a:latin typeface="Courier New" panose="02070309020205020404" pitchFamily="49" charset="0"/>
              </a:rPr>
              <a:t> T) {</a:t>
            </a:r>
            <a:endParaRPr lang="en-US" altLang="en-US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...</a:t>
            </a:r>
            <a:endParaRPr lang="en-US" altLang="en-US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  <a:endParaRPr lang="en-US" altLang="en-US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2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Or: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>
                <a:latin typeface="Courier New" panose="02070309020205020404" pitchFamily="49" charset="0"/>
              </a:rPr>
              <a:t>(someClass == T.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latin typeface="Courier New" panose="02070309020205020404" pitchFamily="49" charset="0"/>
              </a:rPr>
              <a:t>) {</a:t>
            </a:r>
            <a:endParaRPr lang="en-US" altLang="en-US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...</a:t>
            </a:r>
            <a:endParaRPr lang="en-US" altLang="en-US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1A43083F-DDB4-4056-AE20-16022D468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1338261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Is the following possible?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E2935592-3ABE-46EA-A3D3-DB871AE27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4398961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Answer is: </a:t>
            </a:r>
            <a: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NO 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(compilation error, </a:t>
            </a:r>
            <a:r>
              <a:rPr lang="en-US" altLang="en-US" sz="2400" b="1">
                <a:latin typeface="Courier New" panose="02070309020205020404" pitchFamily="49" charset="0"/>
              </a:rPr>
              <a:t>T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 is erased)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7E8D9A47-1FC7-4587-A252-981D87874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5191123"/>
            <a:ext cx="856932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DF0601"/>
                </a:solidFill>
                <a:latin typeface="Arial" panose="020B0604020202020204" pitchFamily="34" charset="0"/>
              </a:rPr>
              <a:t>T is not a known type during run-time</a:t>
            </a:r>
            <a:r>
              <a:rPr lang="en-US" altLang="en-US" sz="18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To enforce a parameter of type T we will have to use compile time checking</a:t>
            </a:r>
            <a:br>
              <a:rPr lang="en-US" altLang="en-US" sz="1800" b="1">
                <a:latin typeface="Arial" panose="020B0604020202020204" pitchFamily="34" charset="0"/>
              </a:rPr>
            </a:br>
            <a:r>
              <a:rPr lang="en-US" altLang="en-US" sz="1800" b="1">
                <a:latin typeface="Arial" panose="020B0604020202020204" pitchFamily="34" charset="0"/>
              </a:rPr>
              <a:t>(e.g. function signature)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8FC26330-778B-4159-9776-6E02E6FA0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3390898"/>
            <a:ext cx="6804025" cy="395288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9BDE3627-5935-4328-B387-9B5C97B87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2058986"/>
            <a:ext cx="6804025" cy="396875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18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66928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When building large programs, remember where you generate and catch exceptions. Sometimes you maybe duplicating code and some catch code becomes unreachable as you always catch an exception earlier.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Logging is incredibly important for debugging errors!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250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40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3A4C-B4DF-404A-9E75-24F1F98F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3AF4465-99B3-453E-96EB-BF0AC57A5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382" y="2051049"/>
            <a:ext cx="7885112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>
                <a:latin typeface="Courier New" panose="02070309020205020404" pitchFamily="49" charset="0"/>
              </a:rPr>
              <a:t>(obj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instanceof</a:t>
            </a:r>
            <a:r>
              <a:rPr lang="en-US" altLang="en-US" sz="1800" b="1">
                <a:latin typeface="Courier New" panose="02070309020205020404" pitchFamily="49" charset="0"/>
              </a:rPr>
              <a:t> List&lt;Integer&gt;) {</a:t>
            </a:r>
            <a:endParaRPr lang="en-US" altLang="en-US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...</a:t>
            </a:r>
            <a:endParaRPr lang="en-US" altLang="en-US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  <a:endParaRPr lang="en-US" altLang="en-US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2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Or: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>
                <a:latin typeface="Courier New" panose="02070309020205020404" pitchFamily="49" charset="0"/>
              </a:rPr>
              <a:t>(someClass == List&lt;Integer&gt;.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latin typeface="Courier New" panose="02070309020205020404" pitchFamily="49" charset="0"/>
              </a:rPr>
              <a:t>) {</a:t>
            </a:r>
            <a:endParaRPr lang="en-US" altLang="en-US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...</a:t>
            </a:r>
            <a:endParaRPr lang="en-US" altLang="en-US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5B4CE12-16F2-46D2-911E-A337A1944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969" y="1258887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Is the following possible?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C17DE709-E1C5-4468-A42A-6AB120246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969" y="4319587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Answer is: </a:t>
            </a:r>
            <a: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NO 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(compilation error, </a:t>
            </a:r>
            <a:r>
              <a:rPr lang="en-US" altLang="en-US" sz="1600" b="1">
                <a:latin typeface="Courier New" panose="02070309020205020404" pitchFamily="49" charset="0"/>
              </a:rPr>
              <a:t>List&lt;Integer&gt;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 isn’t a class)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2EAA81F9-6E7F-4890-9446-E6DAB8C8B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969" y="5111749"/>
            <a:ext cx="856932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DF0601"/>
                </a:solidFill>
                <a:latin typeface="Arial" panose="020B0604020202020204" pitchFamily="34" charset="0"/>
              </a:rPr>
              <a:t>List&lt;Integer&gt; is not a known type during run-time.</a:t>
            </a:r>
            <a:endParaRPr lang="en-US" altLang="en-US" sz="18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To enforce List&lt;Integer&gt; we will have to use compile time checking</a:t>
            </a:r>
            <a:br>
              <a:rPr lang="en-US" altLang="en-US" sz="1800" b="1">
                <a:latin typeface="Arial" panose="020B0604020202020204" pitchFamily="34" charset="0"/>
              </a:rPr>
            </a:br>
            <a:r>
              <a:rPr lang="en-US" altLang="en-US" sz="1800" b="1">
                <a:latin typeface="Arial" panose="020B0604020202020204" pitchFamily="34" charset="0"/>
              </a:rPr>
              <a:t>(e.g. function signature)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134E97FD-4D73-44CD-A945-491C57868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507" y="3311524"/>
            <a:ext cx="6804025" cy="395288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A6862FE3-F512-4E52-8A02-35CBED38C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457" y="1979612"/>
            <a:ext cx="6804025" cy="396875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100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23BEF-DC86-48BE-A6C7-A0A9A939E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   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4F3C8F9F-8186-48F6-9E74-99BAE96B9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739" y="5607845"/>
            <a:ext cx="6588125" cy="6111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8DEF13DD-E064-4CBB-8954-98CCEE226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039" y="1960563"/>
            <a:ext cx="78851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List myRawList;</a:t>
            </a:r>
          </a:p>
          <a:p>
            <a:pPr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List&lt;Integer&gt; myIntList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latin typeface="Courier New" panose="02070309020205020404" pitchFamily="49" charset="0"/>
              </a:rPr>
              <a:t> LinkedList&lt;Integer&gt;();</a:t>
            </a:r>
          </a:p>
          <a:p>
            <a:pPr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myRawList = myIntList;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4C727663-6781-4BB2-A072-57D5449A4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626" y="1168401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Is the following possible?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CE79B4B2-ACAC-417E-A8A6-92DF00CE4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626" y="3292476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Answer is: </a:t>
            </a:r>
            <a: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Yes 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800" b="1">
                <a:latin typeface="Courier New" panose="02070309020205020404" pitchFamily="49" charset="0"/>
              </a:rPr>
              <a:t>List&lt;Integer&gt;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 is in fact a</a:t>
            </a: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EC92C322-CCA6-42A9-9795-1EA627370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626" y="4084638"/>
            <a:ext cx="85693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The problem starts here: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b="1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myRawList.add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"oops"</a:t>
            </a:r>
            <a:r>
              <a:rPr lang="en-US" altLang="en-US" sz="1800" b="1" dirty="0">
                <a:latin typeface="Courier New" panose="02070309020205020404" pitchFamily="49" charset="0"/>
              </a:rPr>
              <a:t>); 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gets type safety </a:t>
            </a:r>
            <a:r>
              <a:rPr lang="en-US" altLang="en-US" sz="1800" b="1" u="sng" dirty="0">
                <a:solidFill>
                  <a:srgbClr val="3F7F5F"/>
                </a:solidFill>
                <a:latin typeface="Courier New" panose="02070309020205020404" pitchFamily="49" charset="0"/>
              </a:rPr>
              <a:t>warning</a:t>
            </a:r>
            <a:endParaRPr lang="en-US" altLang="en-US" sz="1800" b="1" u="sng" dirty="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System.</a:t>
            </a:r>
            <a:r>
              <a:rPr lang="en-US" altLang="en-US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.println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myIntList.get</a:t>
            </a:r>
            <a:r>
              <a:rPr lang="en-US" altLang="en-US" sz="1800" b="1" dirty="0">
                <a:latin typeface="Courier New" panose="02070309020205020404" pitchFamily="49" charset="0"/>
              </a:rPr>
              <a:t>(0)); 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OK, prints oops</a:t>
            </a:r>
            <a:b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</a:rPr>
              <a:t>			// (though might be compiler dependent)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Integer x3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myIntList.get</a:t>
            </a:r>
            <a:r>
              <a:rPr lang="en-US" altLang="en-US" sz="1800" b="1" dirty="0">
                <a:latin typeface="Courier New" panose="02070309020205020404" pitchFamily="49" charset="0"/>
              </a:rPr>
              <a:t>(0); 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Runtime </a:t>
            </a:r>
            <a:r>
              <a:rPr lang="en-US" altLang="en-US" sz="1800" b="1" dirty="0" err="1">
                <a:solidFill>
                  <a:srgbClr val="3F7F5F"/>
                </a:solidFill>
                <a:latin typeface="Courier New" panose="02070309020205020404" pitchFamily="49" charset="0"/>
              </a:rPr>
              <a:t>ClassCastException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</a:rPr>
              <a:t>	// this explains why operations on raw type</a:t>
            </a:r>
            <a:b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</a:rPr>
              <a:t>	// should always get type safety warning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0210B39C-81BB-4B26-BD28-A29E60FD7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164" y="2644776"/>
            <a:ext cx="6804025" cy="395287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25" name="AutoShape 9">
            <a:extLst>
              <a:ext uri="{FF2B5EF4-FFF2-40B4-BE49-F238E27FC236}">
                <a16:creationId xmlns:a16="http://schemas.microsoft.com/office/drawing/2014/main" id="{362038E5-003C-4B57-B514-5B4B3037F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801" y="2644776"/>
            <a:ext cx="1908175" cy="865187"/>
          </a:xfrm>
          <a:prstGeom prst="wedgeEllipseCallout">
            <a:avLst>
              <a:gd name="adj1" fmla="val -80699"/>
              <a:gd name="adj2" fmla="val 45046"/>
            </a:avLst>
          </a:prstGeom>
          <a:solidFill>
            <a:srgbClr val="E6F70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4D4D4D"/>
                </a:solidFill>
                <a:latin typeface="Arial" panose="020B0604020202020204" pitchFamily="34" charset="0"/>
              </a:rPr>
              <a:t>Needed for backward compatibility</a:t>
            </a:r>
          </a:p>
        </p:txBody>
      </p:sp>
      <p:sp>
        <p:nvSpPr>
          <p:cNvPr id="26" name="AutoShape 10">
            <a:extLst>
              <a:ext uri="{FF2B5EF4-FFF2-40B4-BE49-F238E27FC236}">
                <a16:creationId xmlns:a16="http://schemas.microsoft.com/office/drawing/2014/main" id="{92FC882D-2473-4C5F-AD10-938C5484B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226" y="4084638"/>
            <a:ext cx="5040313" cy="358775"/>
          </a:xfrm>
          <a:prstGeom prst="wedgeEllipseCallout">
            <a:avLst>
              <a:gd name="adj1" fmla="val -72708"/>
              <a:gd name="adj2" fmla="val 75222"/>
            </a:avLst>
          </a:prstGeom>
          <a:solidFill>
            <a:srgbClr val="E6F70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4D4D4D"/>
                </a:solidFill>
                <a:latin typeface="Arial" panose="020B0604020202020204" pitchFamily="34" charset="0"/>
              </a:rPr>
              <a:t>Not checked at run-time (erasure…)</a:t>
            </a:r>
          </a:p>
        </p:txBody>
      </p:sp>
    </p:spTree>
    <p:extLst>
      <p:ext uri="{BB962C8B-B14F-4D97-AF65-F5344CB8AC3E}">
        <p14:creationId xmlns:p14="http://schemas.microsoft.com/office/powerpoint/2010/main" val="2319563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810BC-4F27-40EA-AD49-C5E4C1CCE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E6FBBE82-1345-4499-B943-B3A887B0A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915" y="5600700"/>
            <a:ext cx="6948487" cy="504825"/>
          </a:xfrm>
          <a:prstGeom prst="rect">
            <a:avLst/>
          </a:prstGeom>
          <a:solidFill>
            <a:srgbClr val="F262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6E9491C3-5F33-4F79-9FEE-552930F77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040" y="2000250"/>
            <a:ext cx="78851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List myRawList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latin typeface="Courier New" panose="02070309020205020404" pitchFamily="49" charset="0"/>
              </a:rPr>
              <a:t> LinkedList();</a:t>
            </a:r>
          </a:p>
          <a:p>
            <a:pPr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List&lt;Integer&gt; myIntList;</a:t>
            </a:r>
          </a:p>
          <a:p>
            <a:pPr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myIntList = myRawList;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34AE16D0-5A7B-421A-BD7E-395205897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627" y="1208088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By the way… </a:t>
            </a: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is the following possible?</a:t>
            </a:r>
            <a:endParaRPr lang="en-US" altLang="en-US" sz="28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C53CA6A-B32C-4EC1-A42E-C43E4F92C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627" y="3332163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Answer is: </a:t>
            </a:r>
            <a: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Yes</a:t>
            </a: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(with type-safety warning)         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79A31360-E8B6-4B8E-B0B3-077E612C4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627" y="4124325"/>
            <a:ext cx="85693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The reason is again backward compatibility: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</a:pPr>
            <a:r>
              <a:rPr lang="en-US" altLang="en-US" sz="1800" b="1">
                <a:latin typeface="Arial" panose="020B0604020202020204" pitchFamily="34" charset="0"/>
              </a:rPr>
              <a:t> myRawList might result from an old library that does not use generics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</a:pPr>
            <a:r>
              <a:rPr lang="en-US" altLang="en-US" sz="1800" b="1">
                <a:latin typeface="Arial" panose="020B0604020202020204" pitchFamily="34" charset="0"/>
              </a:rPr>
              <a:t> the following casting should have been the solution: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b="1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myIntList = (List&lt;Integer&gt;)myRawList; </a:t>
            </a:r>
            <a:r>
              <a:rPr lang="en-US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// illegal casting</a:t>
            </a:r>
          </a:p>
          <a:p>
            <a:pPr>
              <a:lnSpc>
                <a:spcPct val="7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7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But:  List&lt;Integer&gt; is not a type (as it was “erased”)</a:t>
            </a: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0BCBAD46-F1E4-4E4F-B449-06ED99A08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165" y="2684463"/>
            <a:ext cx="6804025" cy="395287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25" name="AutoShape 9">
            <a:extLst>
              <a:ext uri="{FF2B5EF4-FFF2-40B4-BE49-F238E27FC236}">
                <a16:creationId xmlns:a16="http://schemas.microsoft.com/office/drawing/2014/main" id="{487EB913-99BF-4E65-BD2B-8B8A54FBA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3427" y="2181225"/>
            <a:ext cx="2879725" cy="865188"/>
          </a:xfrm>
          <a:prstGeom prst="wedgeEllipseCallout">
            <a:avLst>
              <a:gd name="adj1" fmla="val -101986"/>
              <a:gd name="adj2" fmla="val 28347"/>
            </a:avLst>
          </a:prstGeom>
          <a:solidFill>
            <a:srgbClr val="E6F70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4D4D4D"/>
                </a:solidFill>
                <a:latin typeface="Arial" panose="020B0604020202020204" pitchFamily="34" charset="0"/>
              </a:rPr>
              <a:t>Wow, that’s ugly</a:t>
            </a:r>
            <a:br>
              <a:rPr lang="en-US" altLang="en-US" sz="1600" b="1">
                <a:solidFill>
                  <a:srgbClr val="4D4D4D"/>
                </a:solidFill>
                <a:latin typeface="Arial" panose="020B0604020202020204" pitchFamily="34" charset="0"/>
              </a:rPr>
            </a:br>
            <a:r>
              <a:rPr lang="en-US" altLang="en-US" sz="1600" b="1">
                <a:solidFill>
                  <a:srgbClr val="4D4D4D"/>
                </a:solidFill>
                <a:latin typeface="Arial" panose="020B0604020202020204" pitchFamily="34" charset="0"/>
              </a:rPr>
              <a:t>and quite disturbing</a:t>
            </a:r>
          </a:p>
        </p:txBody>
      </p:sp>
      <p:sp>
        <p:nvSpPr>
          <p:cNvPr id="26" name="AutoShape 10">
            <a:extLst>
              <a:ext uri="{FF2B5EF4-FFF2-40B4-BE49-F238E27FC236}">
                <a16:creationId xmlns:a16="http://schemas.microsoft.com/office/drawing/2014/main" id="{2ABA2B42-2712-40F3-B282-63AB237A7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802" y="3729038"/>
            <a:ext cx="1943100" cy="647700"/>
          </a:xfrm>
          <a:prstGeom prst="wedgeEllipseCallout">
            <a:avLst>
              <a:gd name="adj1" fmla="val -47306"/>
              <a:gd name="adj2" fmla="val -54167"/>
            </a:avLst>
          </a:prstGeom>
          <a:solidFill>
            <a:srgbClr val="E6F70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4D4D4D"/>
                </a:solidFill>
                <a:latin typeface="Arial" panose="020B0604020202020204" pitchFamily="34" charset="0"/>
              </a:rPr>
              <a:t>And run-time errors risk</a:t>
            </a:r>
          </a:p>
        </p:txBody>
      </p:sp>
    </p:spTree>
    <p:extLst>
      <p:ext uri="{BB962C8B-B14F-4D97-AF65-F5344CB8AC3E}">
        <p14:creationId xmlns:p14="http://schemas.microsoft.com/office/powerpoint/2010/main" val="41360835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43</a:t>
            </a:fld>
            <a:r>
              <a:rPr lang="en-CA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3672B5-B925-4B14-B7DF-D483C1DA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0F1F4580-E1A6-4BD0-914F-355D32FAA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933" y="1019226"/>
            <a:ext cx="8534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273050" indent="-271463" defTabSz="912813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 defTabSz="912813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 defTabSz="912813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 defTabSz="912813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</a:pPr>
            <a:r>
              <a:rPr lang="en-GB" altLang="en-US" sz="2400" b="1">
                <a:solidFill>
                  <a:srgbClr val="DF0601"/>
                </a:solidFill>
                <a:latin typeface="Arial" panose="020B0604020202020204" pitchFamily="34" charset="0"/>
              </a:rPr>
              <a:t>There is no real copy for each parameterized type</a:t>
            </a:r>
            <a:br>
              <a:rPr lang="en-GB" altLang="en-US" sz="2400" b="1">
                <a:solidFill>
                  <a:srgbClr val="DF0601"/>
                </a:solidFill>
                <a:latin typeface="Arial" panose="020B0604020202020204" pitchFamily="34" charset="0"/>
              </a:rPr>
            </a:br>
            <a:r>
              <a:rPr lang="en-GB" altLang="en-US" sz="2400" b="1">
                <a:solidFill>
                  <a:srgbClr val="DF0601"/>
                </a:solidFill>
                <a:latin typeface="Arial" panose="020B0604020202020204" pitchFamily="34" charset="0"/>
              </a:rPr>
              <a:t>	</a:t>
            </a:r>
            <a:r>
              <a:rPr lang="en-GB" altLang="en-US" sz="2000" b="1">
                <a:solidFill>
                  <a:srgbClr val="DF0601"/>
                </a:solidFill>
                <a:latin typeface="Arial" panose="020B0604020202020204" pitchFamily="34" charset="0"/>
              </a:rPr>
              <a:t>(</a:t>
            </a:r>
            <a:r>
              <a:rPr lang="en-GB" altLang="en-US" sz="2000" b="1" u="sng">
                <a:solidFill>
                  <a:srgbClr val="DF0601"/>
                </a:solidFill>
                <a:latin typeface="Arial" panose="020B0604020202020204" pitchFamily="34" charset="0"/>
              </a:rPr>
              <a:t>Unlike</a:t>
            </a:r>
            <a:r>
              <a:rPr lang="en-GB" altLang="en-US" sz="2000" b="1">
                <a:solidFill>
                  <a:srgbClr val="DF0601"/>
                </a:solidFill>
                <a:latin typeface="Arial" panose="020B0604020202020204" pitchFamily="34" charset="0"/>
              </a:rPr>
              <a:t> Templates in C++)</a:t>
            </a: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</a:pPr>
            <a:endParaRPr lang="en-GB" altLang="en-US" sz="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</a:pPr>
            <a:r>
              <a:rPr lang="en-GB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What is being done?</a:t>
            </a: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</a:pPr>
            <a:r>
              <a:rPr lang="en-GB" altLang="en-US" sz="2400" b="1" u="sng">
                <a:solidFill>
                  <a:schemeClr val="tx1"/>
                </a:solidFill>
                <a:latin typeface="Arial" panose="020B0604020202020204" pitchFamily="34" charset="0"/>
              </a:rPr>
              <a:t>Compile time check</a:t>
            </a:r>
            <a:r>
              <a:rPr lang="en-GB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(e.g. List&lt;Integer&gt; adds only Integers – checked against the signature List&lt;T&gt;.add)</a:t>
            </a: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</a:pPr>
            <a:r>
              <a:rPr lang="en-GB" altLang="en-US" sz="2400" b="1" u="sng">
                <a:solidFill>
                  <a:schemeClr val="tx1"/>
                </a:solidFill>
                <a:latin typeface="Arial" panose="020B0604020202020204" pitchFamily="34" charset="0"/>
              </a:rPr>
              <a:t>Compiler adds</a:t>
            </a:r>
            <a:r>
              <a:rPr lang="en-GB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run-time casting (e.g. return type from List&lt;T&gt;.get() goes through run-time casting to T)</a:t>
            </a: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</a:pPr>
            <a:r>
              <a:rPr lang="en-GB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At run-time, the parameterized types (e.g. &lt;T&gt;) are </a:t>
            </a:r>
            <a:r>
              <a:rPr lang="en-GB" altLang="en-US" sz="2400" b="1" u="sng">
                <a:solidFill>
                  <a:schemeClr val="tx1"/>
                </a:solidFill>
                <a:latin typeface="Arial" panose="020B0604020202020204" pitchFamily="34" charset="0"/>
              </a:rPr>
              <a:t>Erased</a:t>
            </a:r>
            <a:r>
              <a:rPr lang="en-GB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and thus CANNOT BE USED during run-time</a:t>
            </a: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</a:pPr>
            <a:r>
              <a:rPr lang="en-GB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F.e. in making a </a:t>
            </a:r>
            <a:r>
              <a:rPr lang="en-GB" altLang="en-US" sz="2400" b="1" i="1">
                <a:solidFill>
                  <a:schemeClr val="tx1"/>
                </a:solidFill>
                <a:latin typeface="Arial" panose="020B0604020202020204" pitchFamily="34" charset="0"/>
              </a:rPr>
              <a:t>new object</a:t>
            </a:r>
            <a:endParaRPr lang="en-GB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62D9A6FB-9BA5-41A2-9A87-4D0F61C62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633" y="5945239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At run-time, List&lt;Integer&gt; is just a List !</a:t>
            </a:r>
          </a:p>
        </p:txBody>
      </p:sp>
    </p:spTree>
    <p:extLst>
      <p:ext uri="{BB962C8B-B14F-4D97-AF65-F5344CB8AC3E}">
        <p14:creationId xmlns:p14="http://schemas.microsoft.com/office/powerpoint/2010/main" val="1686901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CA" dirty="0"/>
              <a:t>Generics   	[Subtyping]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44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9275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Parameterized types can be </a:t>
            </a:r>
            <a:r>
              <a:rPr lang="en-US" altLang="en-US" sz="2800" b="1" u="sng" dirty="0">
                <a:latin typeface="Arial" panose="020B0604020202020204" pitchFamily="34" charset="0"/>
              </a:rPr>
              <a:t>restricted</a:t>
            </a:r>
            <a:r>
              <a:rPr lang="en-US" altLang="en-US" sz="2800" b="1" dirty="0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6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GenericSerializer</a:t>
            </a:r>
            <a:r>
              <a:rPr lang="en-US" altLang="en-US" sz="2400" b="1" dirty="0">
                <a:latin typeface="Courier New" panose="02070309020205020404" pitchFamily="49" charset="0"/>
              </a:rPr>
              <a:t>&lt;T </a:t>
            </a:r>
            <a:r>
              <a:rPr lang="en-US" alt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2400" b="1" dirty="0">
                <a:latin typeface="Courier New" panose="02070309020205020404" pitchFamily="49" charset="0"/>
              </a:rPr>
              <a:t> Serializable&gt;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-	Type T provided for our </a:t>
            </a:r>
            <a:r>
              <a:rPr lang="en-US" altLang="en-US" sz="2800" b="1" dirty="0" err="1">
                <a:latin typeface="Arial" panose="020B0604020202020204" pitchFamily="34" charset="0"/>
              </a:rPr>
              <a:t>GenericSerializer</a:t>
            </a:r>
            <a:r>
              <a:rPr lang="en-US" altLang="en-US" sz="2800" b="1" dirty="0">
                <a:latin typeface="Arial" panose="020B0604020202020204" pitchFamily="34" charset="0"/>
              </a:rPr>
              <a:t> class must implement Serializable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-	Note that the syntax is always "extends", </a:t>
            </a:r>
            <a:r>
              <a:rPr lang="en-US" altLang="en-US" sz="2800" b="1" dirty="0">
                <a:solidFill>
                  <a:srgbClr val="DF0601"/>
                </a:solidFill>
                <a:latin typeface="Arial" panose="020B0604020202020204" pitchFamily="34" charset="0"/>
              </a:rPr>
              <a:t>also for interfaces</a:t>
            </a:r>
            <a:endParaRPr lang="en-US" altLang="en-US" sz="28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u="sng" dirty="0">
                <a:latin typeface="Arial" panose="020B0604020202020204" pitchFamily="34" charset="0"/>
              </a:rPr>
              <a:t>Multiple restrictions</a:t>
            </a:r>
            <a:r>
              <a:rPr lang="en-US" altLang="en-US" sz="2800" b="1" dirty="0">
                <a:latin typeface="Arial" panose="020B0604020202020204" pitchFamily="34" charset="0"/>
              </a:rPr>
              <a:t> might be provided, separated by &amp;: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6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400" b="1" dirty="0">
                <a:latin typeface="Courier New" panose="02070309020205020404" pitchFamily="49" charset="0"/>
              </a:rPr>
              <a:t> Foo&lt;T </a:t>
            </a:r>
            <a:r>
              <a:rPr lang="en-US" alt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2400" b="1" dirty="0">
                <a:latin typeface="Courier New" panose="02070309020205020404" pitchFamily="49" charset="0"/>
              </a:rPr>
              <a:t> Comparable&lt;T&gt; &amp;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Iterable</a:t>
            </a:r>
            <a:r>
              <a:rPr lang="en-US" altLang="en-US" sz="2400" b="1" dirty="0">
                <a:latin typeface="Courier New" panose="02070309020205020404" pitchFamily="49" charset="0"/>
              </a:rPr>
              <a:t>&lt;T&gt;&gt;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CA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22891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CA" dirty="0"/>
              <a:t>Generics  	[Wildcards and subtyping]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45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C957542-F612-4398-8929-D258F3D48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885" y="2233611"/>
            <a:ext cx="788511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List&lt;String&gt; listStrings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latin typeface="Courier New" panose="02070309020205020404" pitchFamily="49" charset="0"/>
              </a:rPr>
              <a:t> ArrayList&lt;String&gt;();</a:t>
            </a:r>
            <a:endParaRPr lang="en-US" altLang="en-US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List&lt;Object&gt; listObjects = listStrings;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b="1">
              <a:latin typeface="Courier New" panose="02070309020205020404" pitchFamily="49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2F17ACDD-0E63-4197-B6BF-0C9961DD6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472" y="1441449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Is the following possible?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0BAE6571-52DB-4E47-B5E9-C7BC90283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472" y="4068761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Answer is: </a:t>
            </a:r>
            <a: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NO </a:t>
            </a: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(compilation error)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47E9E95B-2EBA-4399-9527-23664B487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472" y="4783136"/>
            <a:ext cx="8569325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This comes to avoid the following: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listObjects.add(7);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String str = listStrings.get(0); </a:t>
            </a:r>
            <a:r>
              <a:rPr lang="en-US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// wd’ve been run-time error</a:t>
            </a: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6C6833D4-AF34-4456-9525-37A02D3D3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010" y="2486024"/>
            <a:ext cx="6804025" cy="358775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31487E0-9D60-4557-ABD4-FFC6DB729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960" y="2954336"/>
            <a:ext cx="755967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Well, we know that the following is of course fine: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String str = "hello";</a:t>
            </a:r>
            <a:b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Object obj = str;</a:t>
            </a:r>
          </a:p>
        </p:txBody>
      </p:sp>
    </p:spTree>
    <p:extLst>
      <p:ext uri="{BB962C8B-B14F-4D97-AF65-F5344CB8AC3E}">
        <p14:creationId xmlns:p14="http://schemas.microsoft.com/office/powerpoint/2010/main" val="13018809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46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B762E8-4E6F-45DD-9996-E211B1E98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439" y="1465262"/>
            <a:ext cx="8569325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Suppose we want to implement the following function: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printCollection(Collection col)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(Object obj : col)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System.</a:t>
            </a:r>
            <a:r>
              <a:rPr lang="en-US" altLang="en-US" sz="1800" b="1" i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.println(obj);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5F092A9-B420-4759-A423-937B446D9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439" y="3516312"/>
            <a:ext cx="8569325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But we want to do it in a “generic” way, so we write: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printCollection(Collection&lt;Object&gt; col)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(Object obj : col)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System.</a:t>
            </a:r>
            <a:r>
              <a:rPr lang="en-US" altLang="en-US" sz="1800" b="1" i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.println(obj);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707DD9F-0E1A-4A0A-AC42-29E201CE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439" y="5316537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What’s wrong with the 2</a:t>
            </a:r>
            <a:r>
              <a:rPr lang="en-US" altLang="en-US" sz="2800" b="1" baseline="30000">
                <a:solidFill>
                  <a:schemeClr val="tx1"/>
                </a:solidFill>
                <a:latin typeface="Arial" panose="020B0604020202020204" pitchFamily="34" charset="0"/>
              </a:rPr>
              <a:t>nd</a:t>
            </a: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 implementation?</a:t>
            </a:r>
            <a:endParaRPr lang="en-US" altLang="en-US" sz="2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7C5FBE6-D2EB-4C66-BFFF-F36CEC8E6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827" y="3841749"/>
            <a:ext cx="2519362" cy="358775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D54DB006-CA8E-49CB-AC9F-A492B8FC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202" y="2365374"/>
            <a:ext cx="2230437" cy="25923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Can get </a:t>
            </a:r>
            <a:r>
              <a:rPr lang="en-US" altLang="en-US" sz="1800" b="1" u="sng">
                <a:solidFill>
                  <a:schemeClr val="tx1"/>
                </a:solidFill>
                <a:latin typeface="Arial" panose="020B0604020202020204" pitchFamily="34" charset="0"/>
              </a:rPr>
              <a:t>ONLY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 collection of Objects</a:t>
            </a:r>
          </a:p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(go one slide back</a:t>
            </a:r>
            <a:b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for explanation)</a:t>
            </a:r>
          </a:p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Cannot support Collection&lt;String&gt; Collection&lt;Float&gt; etc.</a:t>
            </a: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E7F729A1-0397-40DB-A767-B76F7E6D96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8189" y="3444874"/>
            <a:ext cx="1116013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CA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E734F769-29C3-4A4C-9AB5-541D562431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6114" y="4957762"/>
            <a:ext cx="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470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47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CB2FA61-E802-4F3C-992B-89FAC51EC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5" y="1157289"/>
            <a:ext cx="8569325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The proper way is: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printCollection(Collection&lt;? extends Object&gt; col)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(Object obj : col)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System.</a:t>
            </a:r>
            <a:r>
              <a:rPr lang="en-US" altLang="en-US" sz="1800" b="1" i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.println(obj);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Which is the same, for this case, as: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printCollection(Collection&lt;?&gt; col)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(Object obj : col)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System.</a:t>
            </a:r>
            <a:r>
              <a:rPr lang="en-US" altLang="en-US" sz="1800" b="1" i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.println(obj);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61F0571-8C03-4A9D-8D0D-C75349F7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5519739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Now we support all type of Collections!</a:t>
            </a:r>
            <a:endParaRPr lang="en-US" altLang="en-US" sz="2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194DECF-78EA-4A3D-81BF-7E61BC45D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7" y="1955802"/>
            <a:ext cx="3852863" cy="323850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9BDDBDA-460C-4048-A13A-20E8D4743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7" y="3863977"/>
            <a:ext cx="1836738" cy="323850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761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48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7AD431A-2CDA-4D7C-B99C-717628C42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804" y="1589089"/>
            <a:ext cx="85693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One more wildcard example: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Map&lt;K,V&gt; {</a:t>
            </a:r>
          </a:p>
          <a:p>
            <a:pPr>
              <a:lnSpc>
                <a:spcPct val="6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putAll(Map&lt;?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K, 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V&gt; map) </a:t>
            </a:r>
          </a:p>
          <a:p>
            <a:pPr>
              <a:lnSpc>
                <a:spcPct val="6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70917E9-9350-401B-A900-1BE1FE4DD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754" y="2560639"/>
            <a:ext cx="4572000" cy="323850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D2F15BC-4C2D-4811-861F-1287F56B1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342" y="2057401"/>
            <a:ext cx="1187450" cy="287338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C78351B-1278-41F8-9BD8-B4260EA1D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804" y="3887789"/>
            <a:ext cx="85693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And another one: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Collection&lt;E&gt; {</a:t>
            </a:r>
          </a:p>
          <a:p>
            <a:pPr>
              <a:lnSpc>
                <a:spcPct val="6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E&gt;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6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62B13C5C-0028-4561-AB61-00785969A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854" y="4360864"/>
            <a:ext cx="1871663" cy="287337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6D6F67EA-8CC4-494D-969F-45C9ABD30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754" y="4864101"/>
            <a:ext cx="3887788" cy="288925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5566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49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E9A699-7A4B-465F-9547-386E18990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768" y="1645444"/>
            <a:ext cx="8569325" cy="35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Wildcards can be used also for </a:t>
            </a:r>
            <a:r>
              <a:rPr lang="en-US" altLang="en-US" sz="2000" b="1" u="sng">
                <a:latin typeface="Arial" panose="020B0604020202020204" pitchFamily="34" charset="0"/>
              </a:rPr>
              <a:t>declaring types</a:t>
            </a:r>
            <a:r>
              <a:rPr lang="en-US" altLang="en-US" sz="2000" b="1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b="1"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following collection might be Collection&lt;Shape&gt;,</a:t>
            </a: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but it can also be Collection&lt;Circle&gt; etc.</a:t>
            </a: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Collection&lt;?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Shape&gt; shapes;</a:t>
            </a:r>
          </a:p>
          <a:p>
            <a:pPr>
              <a:lnSpc>
                <a:spcPct val="7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7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following is OK and is checked at compile-time!</a:t>
            </a: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Class&lt;?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Collection&gt; clazz = shapes.getClass();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7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following is not OK (compilation error), why?</a:t>
            </a: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Class&lt;?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Collection&lt;?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Shape&gt;&gt; clazz</a:t>
            </a:r>
            <a:b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				 = shapes.getClass();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1359807-1CF3-4246-AC02-E6240BCD2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731" y="2807494"/>
            <a:ext cx="2087562" cy="287337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03EDE94-46C6-4D15-86A3-89248DC50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443" y="3852069"/>
            <a:ext cx="2733675" cy="287337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A622D87-74CB-43A6-9AC6-D275396CD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443" y="4679156"/>
            <a:ext cx="5076825" cy="288925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9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These become really important in weakly-typed languages!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You can pass any type as any parameter in any method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Exceptions will help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8779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50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A405C43-66F1-45B3-A3C2-46C4D435E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1468437"/>
            <a:ext cx="8569325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</a:tabLst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</a:tabLst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</a:tabLst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Wildcards for </a:t>
            </a:r>
            <a:r>
              <a:rPr lang="en-US" altLang="en-US" sz="2000" b="1" u="sng" dirty="0">
                <a:latin typeface="Arial" panose="020B0604020202020204" pitchFamily="34" charset="0"/>
              </a:rPr>
              <a:t>declaring types</a:t>
            </a:r>
            <a:r>
              <a:rPr lang="en-US" altLang="en-US" sz="2000" b="1" dirty="0">
                <a:latin typeface="Arial" panose="020B0604020202020204" pitchFamily="34" charset="0"/>
              </a:rPr>
              <a:t>, </a:t>
            </a:r>
            <a:r>
              <a:rPr lang="en-US" altLang="en-US" sz="2000" b="1" dirty="0" err="1">
                <a:latin typeface="Arial" panose="020B0604020202020204" pitchFamily="34" charset="0"/>
              </a:rPr>
              <a:t>cont</a:t>
            </a:r>
            <a:r>
              <a:rPr lang="en-US" altLang="en-US" sz="2000" b="1" dirty="0">
                <a:latin typeface="Arial" panose="020B0604020202020204" pitchFamily="34" charset="0"/>
              </a:rPr>
              <a:t>’: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b="1" dirty="0"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following collection might be Collection&lt;Shape&gt;,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but it can also be Collection&lt;Circle&gt; etc.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Shape&gt; shapes;</a:t>
            </a:r>
          </a:p>
          <a:p>
            <a:pPr>
              <a:lnSpc>
                <a:spcPct val="7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Now, what can we do with the shapes collection?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[1] Add - </a:t>
            </a:r>
            <a:r>
              <a:rPr lang="en-US" altLang="en-US" sz="1800" b="1" u="sng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allowed</a:t>
            </a:r>
            <a:endParaRPr lang="en-US" altLang="en-US" sz="1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shapes.add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Shape()); 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800" b="1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(compilation error)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[2] but </a:t>
            </a:r>
            <a:r>
              <a:rPr lang="en-US" altLang="en-US" sz="1800" b="1" u="sng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OK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(Shape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shapes) {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shape.print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1800" b="1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800" b="1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(assuming of course Shape has print </a:t>
            </a:r>
            <a:r>
              <a:rPr lang="en-US" altLang="en-US" sz="1800" b="1" dirty="0" err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313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51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4006997-B47A-410B-870B-B9F08E31B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923" y="1439760"/>
            <a:ext cx="8569325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Take a look at the following function signature in class Class&lt;T&gt;: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Class&lt;?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T&gt; getSuperclass()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62CECB4-9207-41F5-B5DE-1B321309A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273" y="1906485"/>
            <a:ext cx="1476375" cy="252412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38D0B79-13F9-4666-8457-79005F5D4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923" y="3022497"/>
            <a:ext cx="8569325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The keyword ‘super’ is used here to denote that the return type of</a:t>
            </a:r>
            <a:br>
              <a:rPr lang="en-US" altLang="en-US" sz="1800" b="1">
                <a:latin typeface="Arial" panose="020B0604020202020204" pitchFamily="34" charset="0"/>
              </a:rPr>
            </a:br>
            <a:endParaRPr lang="en-US" altLang="en-US" sz="400" b="1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	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Class&lt;T&gt;.getSuperclass()</a:t>
            </a:r>
          </a:p>
          <a:p>
            <a:pPr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300" b="1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is going to be an object of type Class&lt;? super T&gt; and ? is obliged to be a super of T</a:t>
            </a:r>
            <a:br>
              <a:rPr lang="en-US" altLang="en-US" sz="1800" b="1">
                <a:latin typeface="Arial" panose="020B0604020202020204" pitchFamily="34" charset="0"/>
              </a:rPr>
            </a:br>
            <a:br>
              <a:rPr lang="en-US" altLang="en-US" sz="1200" b="1">
                <a:latin typeface="Arial" panose="020B0604020202020204" pitchFamily="34" charset="0"/>
              </a:rPr>
            </a:br>
            <a:r>
              <a:rPr lang="en-US" altLang="en-US" sz="1800" b="1">
                <a:latin typeface="Arial" panose="020B0604020202020204" pitchFamily="34" charset="0"/>
              </a:rPr>
              <a:t>The ‘super’ refers to any level of T or above (including T itself)</a:t>
            </a:r>
            <a:r>
              <a:rPr lang="en-US" altLang="en-US" sz="1800" b="1">
                <a:solidFill>
                  <a:srgbClr val="4D4D4D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01803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52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73C62B4-BA80-4229-93FA-3FF2F36AB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078" y="3821111"/>
            <a:ext cx="8569325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Another Generic Method example, from the class </a:t>
            </a:r>
            <a:r>
              <a:rPr lang="en-US" altLang="en-US" sz="1800" b="1" u="sng">
                <a:latin typeface="Arial" panose="020B0604020202020204" pitchFamily="34" charset="0"/>
              </a:rPr>
              <a:t>Class</a:t>
            </a:r>
            <a:r>
              <a:rPr lang="en-US" altLang="en-US" sz="1800" b="1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&lt;U&gt; Class&lt;?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U&gt; asSubclass(Class&lt;U&gt; clazz)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DFF79B5-DB50-4466-A3AC-5714C7431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128" y="2130423"/>
            <a:ext cx="4429125" cy="395288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02B33A6-E786-4EA9-9BC1-A8D995613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078" y="1338261"/>
            <a:ext cx="8569325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Parameterized type can be added also to a function, example from the interface </a:t>
            </a:r>
            <a:r>
              <a:rPr lang="en-US" altLang="en-US" sz="1800" b="1" u="sng">
                <a:latin typeface="Arial" panose="020B0604020202020204" pitchFamily="34" charset="0"/>
              </a:rPr>
              <a:t>Collection</a:t>
            </a:r>
            <a:r>
              <a:rPr lang="en-US" altLang="en-US" sz="1800" b="1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700" b="1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&lt;T&gt; T[] toArray(T[] arr)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500"/>
              </a:spcAft>
              <a:buClrTx/>
              <a:buSzTx/>
              <a:buFontTx/>
              <a:buNone/>
            </a:pPr>
            <a:endParaRPr lang="en-US" altLang="en-US" sz="100" b="1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The parameterized type T is not specified when calling the function, the compiler guesses it according to the arguments sent</a:t>
            </a:r>
            <a:r>
              <a:rPr lang="en-US" altLang="en-US" sz="1800" b="1">
                <a:solidFill>
                  <a:srgbClr val="4D4D4D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0F01126-C235-4C3A-8463-BA47A1E3D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203" y="4144961"/>
            <a:ext cx="7956550" cy="360362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9BD66909-6636-424F-BF4B-ECAD98073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078" y="5010148"/>
            <a:ext cx="8569325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And another one, from class </a:t>
            </a:r>
            <a:r>
              <a:rPr lang="en-US" altLang="en-US" sz="1800" b="1" u="sng">
                <a:latin typeface="Arial" panose="020B0604020202020204" pitchFamily="34" charset="0"/>
              </a:rPr>
              <a:t>java.utils.Collections</a:t>
            </a:r>
            <a:r>
              <a:rPr lang="en-US" altLang="en-US" sz="1800" b="1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&lt;T&gt;</a:t>
            </a:r>
            <a:b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copy (List&lt;?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T&gt; dest, List&lt;?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T&gt; src)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9C603ACB-1491-4DA4-B2B7-20CC6BC88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203" y="5333998"/>
            <a:ext cx="7956550" cy="684213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564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53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306D2D-5583-40F8-B92D-FC2433F89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1453357"/>
            <a:ext cx="8569325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The following is the max function from JDK 1.4 </a:t>
            </a:r>
            <a:r>
              <a:rPr lang="en-US" altLang="en-US" sz="2000" b="1" u="sng" dirty="0">
                <a:latin typeface="Arial" panose="020B0604020202020204" pitchFamily="34" charset="0"/>
              </a:rPr>
              <a:t>Collections</a:t>
            </a:r>
            <a:r>
              <a:rPr lang="en-US" altLang="en-US" sz="2000" b="1" dirty="0">
                <a:latin typeface="Arial" panose="020B0604020202020204" pitchFamily="34" charset="0"/>
              </a:rPr>
              <a:t> class: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 dirty="0">
                <a:latin typeface="Courier New" panose="02070309020205020404" pitchFamily="49" charset="0"/>
              </a:rPr>
              <a:t> Object max(Collection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coll</a:t>
            </a:r>
            <a:r>
              <a:rPr lang="en-US" altLang="en-US" sz="1800" b="1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Iterator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coll.iterator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if</a:t>
            </a:r>
            <a:r>
              <a:rPr lang="en-US" altLang="en-US" sz="1800" b="1" dirty="0">
                <a:latin typeface="Courier New" panose="02070309020205020404" pitchFamily="49" charset="0"/>
              </a:rPr>
              <a:t>(!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itr.hasNext</a:t>
            </a:r>
            <a:r>
              <a:rPr lang="en-US" altLang="en-US" sz="1800" b="1" dirty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Comparable max = (Comparable)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itr.next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itr.hasNext</a:t>
            </a:r>
            <a:r>
              <a:rPr lang="en-US" altLang="en-US" sz="1800" b="1" dirty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Object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itr.next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	if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max.compareTo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) &lt; 0)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	max = (Comparable)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max;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600" b="1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AC9BB54-4D92-4420-9C28-A540F904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4" y="2477294"/>
            <a:ext cx="2844800" cy="34210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When Sun engineers wanted to re-implement the max function to use generics in Java 5.0, what was the result?</a:t>
            </a:r>
          </a:p>
        </p:txBody>
      </p:sp>
    </p:spTree>
    <p:extLst>
      <p:ext uri="{BB962C8B-B14F-4D97-AF65-F5344CB8AC3E}">
        <p14:creationId xmlns:p14="http://schemas.microsoft.com/office/powerpoint/2010/main" val="33269005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54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3CC276D-5B37-4716-AE20-1AA4B3D1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164" y="1168401"/>
            <a:ext cx="8569325" cy="488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The following is the JDK 5.0 max function (</a:t>
            </a:r>
            <a:r>
              <a:rPr lang="en-US" altLang="en-US" sz="2000" b="1" u="sng">
                <a:latin typeface="Arial" panose="020B0604020202020204" pitchFamily="34" charset="0"/>
              </a:rPr>
              <a:t>Collections</a:t>
            </a:r>
            <a:r>
              <a:rPr lang="en-US" altLang="en-US" sz="2000" b="1">
                <a:latin typeface="Arial" panose="020B0604020202020204" pitchFamily="34" charset="0"/>
              </a:rPr>
              <a:t> class):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</a:rPr>
              <a:t> &lt;T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latin typeface="Courier New" panose="02070309020205020404" pitchFamily="49" charset="0"/>
              </a:rPr>
              <a:t> Object &amp; Comparable&lt;?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super</a:t>
            </a:r>
            <a:r>
              <a:rPr lang="en-US" altLang="en-US" sz="1800" b="1">
                <a:latin typeface="Courier New" panose="02070309020205020404" pitchFamily="49" charset="0"/>
              </a:rPr>
              <a:t> T&gt;&gt;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T max(Collection&lt;?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latin typeface="Courier New" panose="02070309020205020404" pitchFamily="49" charset="0"/>
              </a:rPr>
              <a:t> T&gt; coll)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Iterator&lt;?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latin typeface="Courier New" panose="02070309020205020404" pitchFamily="49" charset="0"/>
              </a:rPr>
              <a:t> T&gt; itr = coll.iterator();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if</a:t>
            </a:r>
            <a:r>
              <a:rPr lang="en-US" altLang="en-US" sz="1800" b="1">
                <a:latin typeface="Courier New" panose="02070309020205020404" pitchFamily="49" charset="0"/>
              </a:rPr>
              <a:t>(!itr.hasNext())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en-US" sz="1800" b="1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z="1800" b="1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T max = itr.next();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altLang="en-US" sz="1800" b="1">
                <a:latin typeface="Courier New" panose="02070309020205020404" pitchFamily="49" charset="0"/>
              </a:rPr>
              <a:t>(itr.hasNext())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T curr = itr.next();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if</a:t>
            </a:r>
            <a:r>
              <a:rPr lang="en-US" altLang="en-US" sz="1800" b="1">
                <a:latin typeface="Courier New" panose="02070309020205020404" pitchFamily="49" charset="0"/>
              </a:rPr>
              <a:t>(max.compareTo(curr) &lt; 0)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	max = curr;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en-US" sz="1800" b="1">
                <a:latin typeface="Courier New" panose="02070309020205020404" pitchFamily="49" charset="0"/>
              </a:rPr>
              <a:t> max;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2C667BB-BE1A-4E42-9202-F22A6A773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289" y="4929188"/>
            <a:ext cx="3779837" cy="13319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For other interesting Generic examples, go to java.utils.Collections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6416BC4-D089-4138-8185-34999288B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14" y="1689101"/>
            <a:ext cx="8101012" cy="611187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DBF95C5-E277-4203-9C8D-C04057A63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751" y="2157413"/>
            <a:ext cx="1943100" cy="647700"/>
          </a:xfrm>
          <a:prstGeom prst="wedgeEllipseCallout">
            <a:avLst>
              <a:gd name="adj1" fmla="val -163806"/>
              <a:gd name="adj2" fmla="val -79903"/>
            </a:avLst>
          </a:prstGeom>
          <a:solidFill>
            <a:srgbClr val="E6F70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4D4D4D"/>
                </a:solidFill>
                <a:latin typeface="Arial" panose="020B0604020202020204" pitchFamily="34" charset="0"/>
              </a:rPr>
              <a:t>Look at the &amp;</a:t>
            </a:r>
          </a:p>
        </p:txBody>
      </p:sp>
    </p:spTree>
    <p:extLst>
      <p:ext uri="{BB962C8B-B14F-4D97-AF65-F5344CB8AC3E}">
        <p14:creationId xmlns:p14="http://schemas.microsoft.com/office/powerpoint/2010/main" val="1516659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CA" dirty="0"/>
              <a:t>Exercise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55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</a:pPr>
            <a:r>
              <a:rPr lang="en-US" altLang="en-US" sz="2800" b="1" dirty="0">
                <a:solidFill>
                  <a:srgbClr val="4D4D4D"/>
                </a:solidFill>
                <a:latin typeface="Arial" panose="020B0604020202020204" pitchFamily="34" charset="0"/>
              </a:rPr>
              <a:t>Implement a generic class that holds an inner object T.</a:t>
            </a: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</a:pPr>
            <a:r>
              <a:rPr lang="en-US" altLang="en-US" sz="2800" b="1" dirty="0">
                <a:solidFill>
                  <a:srgbClr val="4D4D4D"/>
                </a:solidFill>
                <a:latin typeface="Arial" panose="020B0604020202020204" pitchFamily="34" charset="0"/>
              </a:rPr>
              <a:t>- The class should have relevant setter</a:t>
            </a:r>
            <a:br>
              <a:rPr lang="en-US" altLang="en-US" sz="2800" b="1" dirty="0">
                <a:solidFill>
                  <a:srgbClr val="4D4D4D"/>
                </a:solidFill>
                <a:latin typeface="Arial" panose="020B0604020202020204" pitchFamily="34" charset="0"/>
              </a:rPr>
            </a:br>
            <a:r>
              <a:rPr lang="en-US" altLang="en-US" sz="2800" b="1" dirty="0">
                <a:solidFill>
                  <a:srgbClr val="4D4D4D"/>
                </a:solidFill>
                <a:latin typeface="Arial" panose="020B0604020202020204" pitchFamily="34" charset="0"/>
              </a:rPr>
              <a:t>  and getter</a:t>
            </a: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</a:pPr>
            <a:r>
              <a:rPr lang="en-US" altLang="en-US" sz="2800" b="1" dirty="0">
                <a:solidFill>
                  <a:srgbClr val="4D4D4D"/>
                </a:solidFill>
                <a:latin typeface="Arial" panose="020B0604020202020204" pitchFamily="34" charset="0"/>
              </a:rPr>
              <a:t>- Implement equals function for the class</a:t>
            </a: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</a:pPr>
            <a:r>
              <a:rPr lang="en-US" altLang="en-US" sz="2800" b="1" dirty="0">
                <a:solidFill>
                  <a:srgbClr val="4D4D4D"/>
                </a:solidFill>
                <a:latin typeface="Arial" panose="020B0604020202020204" pitchFamily="34" charset="0"/>
              </a:rPr>
              <a:t>- Implement the Comparable interface for</a:t>
            </a:r>
            <a:br>
              <a:rPr lang="en-US" altLang="en-US" sz="2800" b="1" dirty="0">
                <a:solidFill>
                  <a:srgbClr val="4D4D4D"/>
                </a:solidFill>
                <a:latin typeface="Arial" panose="020B0604020202020204" pitchFamily="34" charset="0"/>
              </a:rPr>
            </a:br>
            <a:r>
              <a:rPr lang="en-US" altLang="en-US" sz="2800" b="1" dirty="0">
                <a:solidFill>
                  <a:srgbClr val="4D4D4D"/>
                </a:solidFill>
                <a:latin typeface="Arial" panose="020B0604020202020204" pitchFamily="34" charset="0"/>
              </a:rPr>
              <a:t>  the class</a:t>
            </a:r>
            <a:endParaRPr lang="en-US" altLang="en-US" sz="3600" b="1" dirty="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00493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56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7290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Keyboard Interrupts (</a:t>
            </a:r>
            <a:r>
              <a:rPr lang="en-US" altLang="en-US" dirty="0" err="1">
                <a:ea typeface="ＭＳ Ｐゴシック" panose="020B0600070205080204" pitchFamily="34" charset="-128"/>
              </a:rPr>
              <a:t>Ctrl+C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There are cases where you absolutely want to catch these to prevent data corruption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 general, don’t catch these or make a routine that handles a special shutdown on (</a:t>
            </a:r>
            <a:r>
              <a:rPr lang="en-US" altLang="en-US" dirty="0" err="1">
                <a:ea typeface="ＭＳ Ｐゴシック" panose="020B0600070205080204" pitchFamily="34" charset="-128"/>
              </a:rPr>
              <a:t>Ctrl+C</a:t>
            </a:r>
            <a:r>
              <a:rPr lang="en-US" altLang="en-US" dirty="0">
                <a:ea typeface="ＭＳ Ｐゴシック" panose="020B0600070205080204" pitchFamily="34" charset="-128"/>
              </a:rPr>
              <a:t>) for critical pieces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968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way to build classes with arbitrary or unknown types (classes) that may or may not need to define a particular set of methods.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19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Classes and Generics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750618"/>
          </a:xfrm>
        </p:spPr>
        <p:txBody>
          <a:bodyPr>
            <a:normAutofit lnSpcReduction="10000"/>
          </a:bodyPr>
          <a:lstStyle/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The class </a:t>
            </a:r>
            <a:r>
              <a:rPr kumimoji="0" lang="en-US" alt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ArrayList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 is a </a:t>
            </a:r>
            <a:r>
              <a:rPr kumimoji="0" lang="en-US" altLang="en-US" sz="2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parameterized class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It has a parameter, denoted by </a:t>
            </a:r>
            <a:r>
              <a:rPr kumimoji="0" lang="en-US" alt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Base_Type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, that can be replaced by any reference type to obtain a class for </a:t>
            </a:r>
            <a:r>
              <a:rPr kumimoji="0" lang="en-US" alt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ArrayLists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 with the specified base type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Starting with version 5.0, Java allows class definitions with parameters for types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These classes that have type parameters are called </a:t>
            </a:r>
            <a:r>
              <a:rPr kumimoji="0" lang="en-US" altLang="en-US" sz="21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parameterized class</a:t>
            </a: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 or </a:t>
            </a:r>
            <a:r>
              <a:rPr kumimoji="0" lang="en-US" altLang="en-US" sz="21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generic definitions</a:t>
            </a: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, or, simply, </a:t>
            </a:r>
            <a:r>
              <a:rPr kumimoji="0" lang="en-US" altLang="en-US" sz="21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generics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165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Generics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A class definition with a type parameter is stored in a file and compiled just like any other class.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Once a parameterized class is compiled, it can be used like any other class.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ea typeface="ＭＳ Ｐゴシック" panose="020B0600070205080204" pitchFamily="34" charset="-128"/>
              </a:rPr>
              <a:t>However, the class type plugged in for the type parameter must be specified before it can be used in a program.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1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ea typeface="ＭＳ Ｐゴシック" panose="020B0600070205080204" pitchFamily="34" charset="-128"/>
              </a:rPr>
              <a:t>Doing this is said to </a:t>
            </a:r>
            <a:r>
              <a:rPr lang="en-US" altLang="en-US" sz="2100" i="1" dirty="0">
                <a:ea typeface="ＭＳ Ｐゴシック" panose="020B0600070205080204" pitchFamily="34" charset="-128"/>
              </a:rPr>
              <a:t>instantiate</a:t>
            </a:r>
            <a:r>
              <a:rPr lang="en-US" altLang="en-US" sz="2100" dirty="0">
                <a:ea typeface="ＭＳ Ｐゴシック" panose="020B0600070205080204" pitchFamily="34" charset="-128"/>
              </a:rPr>
              <a:t> the generic class.</a:t>
            </a:r>
          </a:p>
          <a:p>
            <a:pPr lvl="2" eaLnBrk="1" hangingPunct="1">
              <a:lnSpc>
                <a:spcPct val="80000"/>
              </a:lnSpc>
              <a:buFont typeface="StarBats" charset="0"/>
              <a:buNone/>
            </a:pPr>
            <a:endParaRPr lang="en-US" altLang="en-US" b="1" dirty="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80000"/>
              </a:lnSpc>
              <a:buFont typeface="StarBats" charset="0"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Sample&lt;String&gt; 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ob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new Sample&lt;String&gt;();</a:t>
            </a:r>
            <a:endParaRPr lang="en-US" altLang="en-US" b="1" dirty="0">
              <a:solidFill>
                <a:srgbClr val="FFFF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91849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22832</TotalTime>
  <Words>3945</Words>
  <Application>Microsoft Office PowerPoint</Application>
  <PresentationFormat>Widescreen</PresentationFormat>
  <Paragraphs>634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Calibri</vt:lpstr>
      <vt:lpstr>Calibri Light</vt:lpstr>
      <vt:lpstr>Courier New</vt:lpstr>
      <vt:lpstr>StarBats</vt:lpstr>
      <vt:lpstr>Symbol</vt:lpstr>
      <vt:lpstr>Times</vt:lpstr>
      <vt:lpstr>Trebuchet MS</vt:lpstr>
      <vt:lpstr>Wingdings</vt:lpstr>
      <vt:lpstr>Office Theme</vt:lpstr>
      <vt:lpstr>Java Generics</vt:lpstr>
      <vt:lpstr>Overview</vt:lpstr>
      <vt:lpstr>Key Points for Errors/Exceptions</vt:lpstr>
      <vt:lpstr>Key Points for Errors/Exceptions</vt:lpstr>
      <vt:lpstr>Key Points for Errors/Exceptions</vt:lpstr>
      <vt:lpstr>Key Points for Errors/Exceptions</vt:lpstr>
      <vt:lpstr>Generics</vt:lpstr>
      <vt:lpstr>Parameterized Classes and Generics</vt:lpstr>
      <vt:lpstr>Generics (Cont’d)</vt:lpstr>
      <vt:lpstr>A Class Definition with a Type Parameter</vt:lpstr>
      <vt:lpstr>A Class Definition with a Type Parameter (Cont’d)</vt:lpstr>
      <vt:lpstr>Generic Class Definition: An Example</vt:lpstr>
      <vt:lpstr>Generic Class Definition: An Example (Cont’d)</vt:lpstr>
      <vt:lpstr>Generic Class Usage: An Example</vt:lpstr>
      <vt:lpstr>Generic Class Usage: An Example (Cont’d)</vt:lpstr>
      <vt:lpstr>A Generic Constructor Name Has No Type Parameter!!!</vt:lpstr>
      <vt:lpstr>A Primitive Type Cannot be Plugged in for a Type Parameter!!!</vt:lpstr>
      <vt:lpstr>A Primitive Type Cannot be Plugged in for a Type Parameter!!!</vt:lpstr>
      <vt:lpstr>Limitations on Type Parameter Usage</vt:lpstr>
      <vt:lpstr>Limitations on Generic Class Instantiation</vt:lpstr>
      <vt:lpstr>Using Generic Classes and Automatic Boxing</vt:lpstr>
      <vt:lpstr>Using Generic Classes and Automatic Boxing (Cont’d)</vt:lpstr>
      <vt:lpstr>Multiple Type Parameters</vt:lpstr>
      <vt:lpstr>Multiple Type Parameters</vt:lpstr>
      <vt:lpstr>Multiple Type Parameters</vt:lpstr>
      <vt:lpstr> Generic Classes and Exceptions</vt:lpstr>
      <vt:lpstr>Bounds for Type Parameters</vt:lpstr>
      <vt:lpstr>Bounds for Type Parameters</vt:lpstr>
      <vt:lpstr>Bounds for Type Parameters</vt:lpstr>
      <vt:lpstr>Generic Interfaces</vt:lpstr>
      <vt:lpstr>Generic Methods</vt:lpstr>
      <vt:lpstr>Generic Methods</vt:lpstr>
      <vt:lpstr>Inheritance with Generic Classes</vt:lpstr>
      <vt:lpstr>A Derived Generic Class: An Example</vt:lpstr>
      <vt:lpstr>A Derived Generic Class: An Example (Cont’d)</vt:lpstr>
      <vt:lpstr>Erasure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Generics    [Subtyping]</vt:lpstr>
      <vt:lpstr>Generics   [Wildcards and subtyping]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223</cp:revision>
  <dcterms:created xsi:type="dcterms:W3CDTF">2016-10-21T00:49:29Z</dcterms:created>
  <dcterms:modified xsi:type="dcterms:W3CDTF">2022-02-20T21:03:51Z</dcterms:modified>
</cp:coreProperties>
</file>