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Adap</a:t>
            </a:r>
            <a:r>
              <a:rPr lang="en-US" altLang="en-US" dirty="0"/>
              <a:t>ter </a:t>
            </a:r>
            <a:r>
              <a:rPr lang="en-US" altLang="en-US" sz="6000" dirty="0"/>
              <a:t>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007805"/>
            <a:ext cx="10515600" cy="5850195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java.util.Vector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BookListClassAdapter</a:t>
            </a: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extends Vector implements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return size();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(int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return (Book)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elementAt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public void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for (int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=0;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&lt;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Book b=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if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b.isSameBook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b.setQuantity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 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return;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add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BCE3A301-B939-470C-A079-A8C91992E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1307640"/>
            <a:ext cx="4419600" cy="355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// </a:t>
            </a:r>
            <a:r>
              <a:rPr lang="en-US" altLang="en-US" sz="1600" b="1"/>
              <a:t>This code simply shows how a book list is </a:t>
            </a:r>
          </a:p>
          <a:p>
            <a:r>
              <a:rPr lang="en-US" altLang="en-US" sz="1600" b="1"/>
              <a:t>//  used</a:t>
            </a:r>
          </a:p>
          <a:p>
            <a:endParaRPr lang="en-US" altLang="en-US" sz="1600" b="1"/>
          </a:p>
          <a:p>
            <a:r>
              <a:rPr lang="en-US" altLang="en-US" sz="1600" b="1"/>
              <a:t>public class SampleClient {</a:t>
            </a:r>
          </a:p>
          <a:p>
            <a:r>
              <a:rPr lang="en-US" altLang="en-US" sz="1600" b="1"/>
              <a:t>     public static void main (String [] args) {</a:t>
            </a:r>
          </a:p>
          <a:p>
            <a:r>
              <a:rPr lang="en-US" altLang="en-US" sz="1600" b="1"/>
              <a:t>       Book b = new Book (…);</a:t>
            </a:r>
          </a:p>
          <a:p>
            <a:r>
              <a:rPr lang="en-US" altLang="en-US" sz="1600" b="1"/>
              <a:t>       </a:t>
            </a:r>
            <a:r>
              <a:rPr lang="en-US" altLang="en-US" sz="1600" b="1">
                <a:solidFill>
                  <a:srgbClr val="FF0000"/>
                </a:solidFill>
              </a:rPr>
              <a:t>BookList bl</a:t>
            </a:r>
            <a:r>
              <a:rPr lang="en-US" altLang="en-US" sz="1600" b="1"/>
              <a:t> = new BookListClassAdapter ();</a:t>
            </a:r>
          </a:p>
          <a:p>
            <a:r>
              <a:rPr lang="en-US" altLang="en-US" sz="1600" b="1"/>
              <a:t>       </a:t>
            </a:r>
          </a:p>
          <a:p>
            <a:r>
              <a:rPr lang="en-US" altLang="en-US" sz="1600" b="1"/>
              <a:t>      bl.addBook ();</a:t>
            </a:r>
          </a:p>
          <a:p>
            <a:r>
              <a:rPr lang="en-US" altLang="en-US" sz="1600" b="1"/>
              <a:t>      System.out.println (“Book list has ” +</a:t>
            </a:r>
          </a:p>
          <a:p>
            <a:r>
              <a:rPr lang="en-US" altLang="en-US" sz="1600" b="1"/>
              <a:t>                 bl.getNumBooks() + “ books”);</a:t>
            </a:r>
          </a:p>
          <a:p>
            <a:r>
              <a:rPr lang="en-US" altLang="en-US" sz="1600" b="1"/>
              <a:t>     }</a:t>
            </a:r>
          </a:p>
          <a:p>
            <a:r>
              <a:rPr lang="en-US" altLang="en-US" sz="1600" b="1"/>
              <a:t>}</a:t>
            </a:r>
          </a:p>
          <a:p>
            <a:r>
              <a:rPr lang="en-US" altLang="en-US" sz="1600"/>
              <a:t>SampleClient.java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37D7859-8244-4185-88AC-FC9F22CED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5243052"/>
            <a:ext cx="28321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>
                <a:solidFill>
                  <a:srgbClr val="FF0000"/>
                </a:solidFill>
              </a:rPr>
              <a:t>Clients use </a:t>
            </a:r>
            <a:r>
              <a:rPr lang="en-US" altLang="en-US" sz="1400" b="1" i="1">
                <a:solidFill>
                  <a:srgbClr val="FF0000"/>
                </a:solidFill>
              </a:rPr>
              <a:t>BookLis</a:t>
            </a:r>
            <a:r>
              <a:rPr lang="en-US" altLang="en-US" sz="1400" b="1">
                <a:solidFill>
                  <a:srgbClr val="FF0000"/>
                </a:solidFill>
              </a:rPr>
              <a:t>t interface, </a:t>
            </a:r>
          </a:p>
          <a:p>
            <a:r>
              <a:rPr lang="en-US" altLang="en-US" sz="1400" b="1">
                <a:solidFill>
                  <a:srgbClr val="FF0000"/>
                </a:solidFill>
              </a:rPr>
              <a:t>not BookListClassAdapter directly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4384493-66FD-4703-B9B2-E47F729A081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5900" y="3109452"/>
            <a:ext cx="838200" cy="2133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63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Adapter simply inherits  operations of Vector ( so it actually IS a Vector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Clients use </a:t>
            </a:r>
            <a:r>
              <a:rPr kumimoji="0" lang="en-US" alt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interface, not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BookListClassAdapter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directly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This hides public methods of Vector from client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E55E3C-9EBA-44DE-81BC-7AC15947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2074" y="2946452"/>
            <a:ext cx="6553200" cy="2863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0158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7426"/>
            <a:ext cx="10515600" cy="5771535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java.util.Vector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BookListObjectAdapter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implements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private Vector books = new Vector();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public 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return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books.size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(int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return (Book)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books.elementAt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public void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for (int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=0;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&lt;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();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Book b=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if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b.isSameBook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b.setQuantity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        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newBook.getQuantity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  return;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books.add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</a:t>
            </a:r>
            <a:r>
              <a:rPr kumimoji="0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926A5-F263-44F6-926E-5FC77B5AD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413" y="1609722"/>
            <a:ext cx="4495800" cy="3309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/>
              <a:t>// </a:t>
            </a:r>
            <a:r>
              <a:rPr lang="en-US" altLang="en-US" sz="1600" b="1"/>
              <a:t>This code simply shows how a book list is </a:t>
            </a:r>
          </a:p>
          <a:p>
            <a:r>
              <a:rPr lang="en-US" altLang="en-US" sz="1600" b="1"/>
              <a:t>//  used</a:t>
            </a:r>
          </a:p>
          <a:p>
            <a:endParaRPr lang="en-US" altLang="en-US" sz="1600" b="1"/>
          </a:p>
          <a:p>
            <a:r>
              <a:rPr lang="en-US" altLang="en-US" sz="1600" b="1"/>
              <a:t>public class SampleClient {</a:t>
            </a:r>
          </a:p>
          <a:p>
            <a:r>
              <a:rPr lang="en-US" altLang="en-US" sz="1600" b="1"/>
              <a:t>     public static void main (String [] args) {</a:t>
            </a:r>
          </a:p>
          <a:p>
            <a:r>
              <a:rPr lang="en-US" altLang="en-US" sz="1600" b="1"/>
              <a:t>       Book b = new Book (…);</a:t>
            </a:r>
          </a:p>
          <a:p>
            <a:r>
              <a:rPr lang="en-US" altLang="en-US" sz="1600" b="1"/>
              <a:t>      </a:t>
            </a:r>
            <a:r>
              <a:rPr lang="en-US" altLang="en-US" sz="1600" b="1">
                <a:solidFill>
                  <a:srgbClr val="FF0000"/>
                </a:solidFill>
              </a:rPr>
              <a:t>BookList bl</a:t>
            </a:r>
            <a:r>
              <a:rPr lang="en-US" altLang="en-US" sz="1600" b="1"/>
              <a:t> = new BookListObjectAdapter ();</a:t>
            </a:r>
          </a:p>
          <a:p>
            <a:r>
              <a:rPr lang="en-US" altLang="en-US" sz="1600" b="1"/>
              <a:t>       </a:t>
            </a:r>
          </a:p>
          <a:p>
            <a:r>
              <a:rPr lang="en-US" altLang="en-US" sz="1600" b="1"/>
              <a:t>       bl.addBook ();</a:t>
            </a:r>
          </a:p>
          <a:p>
            <a:r>
              <a:rPr lang="en-US" altLang="en-US" sz="1600" b="1"/>
              <a:t>      System.out.println (“Book list has ” +</a:t>
            </a:r>
          </a:p>
          <a:p>
            <a:r>
              <a:rPr lang="en-US" altLang="en-US" sz="1600" b="1"/>
              <a:t>                 bl.getNumBooks() + “ books”);</a:t>
            </a:r>
          </a:p>
          <a:p>
            <a:r>
              <a:rPr lang="en-US" altLang="en-US" sz="1600" b="1"/>
              <a:t>     }</a:t>
            </a:r>
          </a:p>
          <a:p>
            <a:r>
              <a:rPr lang="en-US" altLang="en-US" sz="1600" b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5639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pattern lets classes work together that normally would not because their interfaces were incompatible (in the previous example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SampleClient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Vector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Modifiability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Adapter class provides clean interface to clients of adapted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Reusability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	Takes advantage of adapted class for reuse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Correctness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	Takes advantage of tested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56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Object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object adapter:</a:t>
            </a: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Lets a single Adapter work with many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Adaptees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Could allow subclasses to be adapted by simply passing them in as part of the constructor.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Requires that you specifically bring to the surface any of the adapted object's methods that you wish to make available.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Makes it harder to override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behavior. It will require subclassing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and making Adapter refer to the subclass rather than the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itself.         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class adapter: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Introduces only one object.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Lets the adapter change some of the adapted class's methods but still allows the others to be used unchanged.  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Are simpler than object adapters in that they involve fewer classes and are useful if total de-coupling of the client and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is not needed.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Won't work when you want to adapt a class and all of its subclasses, since you define the class that it derives from when you create it.</a:t>
            </a:r>
            <a:b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Has a problem with name conflicts if methods of the same signature exist on both the target and the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599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Non-Software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Outlets and Plugs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Outlets in the Quebec require a certain type of plug.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For example, a plug made in Europe for a European outlet, may not fit in an outlet in the Quebec 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To use this appliance in the Quebec , one would need to purchase an adapter. 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328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myStack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Adapter Pattern is an Object Pattern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abstract class Stack{     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Object top();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Object pop();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abstract void push(Object v);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class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myStack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                     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 class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private Vector stack = new Vector();  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object</a:t>
            </a:r>
            <a:endParaRPr kumimoji="0" lang="en-US" alt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public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boolean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empty() {return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stack.size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== 0;}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pubic Object top() {return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stack.lastElement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public Object pop()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	Object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rslt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stack.lastElement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	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stack.removeElementAt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stack.size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()-1);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	return 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rslt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void push(Object v) {</a:t>
            </a:r>
            <a:r>
              <a:rPr kumimoji="0" lang="en-US" alt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stack.addElement</a:t>
            </a: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(v);}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0" indent="0">
              <a:buNone/>
            </a:pPr>
            <a:endParaRPr kumimoji="0" lang="en-US" altLang="en-US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850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Another example: The </a:t>
            </a:r>
            <a:r>
              <a:rPr lang="en-US" altLang="en-US" dirty="0" err="1"/>
              <a:t>SquarePeg</a:t>
            </a:r>
            <a:r>
              <a:rPr lang="en-US" altLang="en-US" dirty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Target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insert(String str)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insert(): " + str);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6297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And the </a:t>
            </a:r>
            <a:r>
              <a:rPr lang="en-US" altLang="en-US" dirty="0" err="1"/>
              <a:t>RoundPeg</a:t>
            </a:r>
            <a:r>
              <a:rPr lang="en-US" altLang="en-US" dirty="0"/>
              <a:t> 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(String msg)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(): " 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              msg);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If a client only understands the </a:t>
            </a:r>
            <a:r>
              <a:rPr kumimoji="1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interface for inserting pegs using the insert() method, how can it insert round pegs? A-HA  a peg adapter!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538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Here is the </a:t>
            </a:r>
            <a:r>
              <a:rPr lang="en-US" altLang="en-US" dirty="0" err="1"/>
              <a:t>PegAdapter</a:t>
            </a:r>
            <a:r>
              <a:rPr lang="en-US" altLang="en-US" dirty="0"/>
              <a:t> class: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This is the Adapter class.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It adapts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 Its interface is that of a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*/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private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this.roundPeg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peg;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insert(String str)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{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roundPeg.insertIntoHole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(str);}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DEDACB5-B75D-495D-BA07-5BDEC01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4593" y="3956485"/>
            <a:ext cx="3200400" cy="1690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 err="1">
                <a:latin typeface="Arial" panose="020B0604020202020204" pitchFamily="34" charset="0"/>
              </a:rPr>
              <a:t>PegAdapter</a:t>
            </a:r>
            <a:r>
              <a:rPr lang="en-US" altLang="en-US" sz="1600" dirty="0">
                <a:latin typeface="Arial" panose="020B0604020202020204" pitchFamily="34" charset="0"/>
              </a:rPr>
              <a:t> takes a </a:t>
            </a:r>
            <a:r>
              <a:rPr lang="en-US" altLang="en-US" sz="1600" dirty="0" err="1">
                <a:latin typeface="Arial" panose="020B0604020202020204" pitchFamily="34" charset="0"/>
              </a:rPr>
              <a:t>RoundPeg</a:t>
            </a:r>
            <a:r>
              <a:rPr lang="en-US" altLang="en-US" sz="1600" dirty="0">
                <a:latin typeface="Arial" panose="020B0604020202020204" pitchFamily="34" charset="0"/>
              </a:rPr>
              <a:t> as a constructor parameter.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latin typeface="Arial" panose="020B0604020202020204" pitchFamily="34" charset="0"/>
              </a:rPr>
              <a:t>This is an example of a pluggable adapter ( think of how we use “pluggable” look and feel in Swing components</a:t>
            </a: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CB52FC3A-1E47-4693-9C61-DA4C3BD3A2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64393" y="4032685"/>
            <a:ext cx="16002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410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Structural Patterns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that describe how we can form larger structures from classes or objects.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Adapter Pattern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is a structural pattern which can be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or an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pattern.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Class 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inheritance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to compose classes.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 patterns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object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composition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client program: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34066"/>
            <a:ext cx="10515600" cy="5923934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Test program for Pegs.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TestPegs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static void main(String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Create some pegs.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Do an insert using the square peg.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squarePeg.insert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("Inserting square peg...");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Now we'd like to do an insert using the round peg.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But this client only understands the insert()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method of pegs, not a </a:t>
            </a:r>
            <a:r>
              <a:rPr kumimoji="1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insertIntoHole</a:t>
            </a: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 method.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The solution: create an adapter that adapts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a square peg to a round peg!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adapter = new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PegAdapter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roundPeg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adapter.insert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("Inserting round peg...");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}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BC0CF8BF-BC95-46DC-BECD-1B32617D0B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7084" y="2136058"/>
            <a:ext cx="16002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B0EB633-0D8A-479E-BBA2-8F7FAC3E7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284" y="1907458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Times" panose="02020603050405020304" pitchFamily="18" charset="0"/>
              </a:rPr>
              <a:t>Target class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7F244300-1294-471D-B3B1-615E851483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084" y="3050458"/>
            <a:ext cx="20574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240A3993-D820-48A8-9914-EF06B0B6E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8084" y="3355258"/>
            <a:ext cx="609600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2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FFF9F3-57A7-4D93-BE9C-521D6B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3249ABB-61E0-4807-8C41-D09B17F41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84" y="2829720"/>
            <a:ext cx="294322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88FA1635-084F-4095-A67E-531329456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284" y="1381920"/>
            <a:ext cx="33528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679A19B8-CBAF-431A-B441-AE4CBF47E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284" y="3058320"/>
            <a:ext cx="12573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7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Adapter Pattern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FFF9F3-57A7-4D93-BE9C-521D6B9AF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BB404CF-6BC7-45C5-B908-5EB43A769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4" y="1212851"/>
            <a:ext cx="5410200" cy="430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7">
            <a:extLst>
              <a:ext uri="{FF2B5EF4-FFF2-40B4-BE49-F238E27FC236}">
                <a16:creationId xmlns:a16="http://schemas.microsoft.com/office/drawing/2014/main" id="{B01FD563-EE48-429A-AF4E-5853DB832DCB}"/>
              </a:ext>
            </a:extLst>
          </p:cNvPr>
          <p:cNvSpPr>
            <a:spLocks noChangeArrowheads="1"/>
          </p:cNvSpPr>
          <p:nvPr/>
        </p:nvSpPr>
        <p:spPr bwMode="auto">
          <a:xfrm rot="20613951">
            <a:off x="7915274" y="1974851"/>
            <a:ext cx="17526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ADAPTEE</a:t>
            </a: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165C823-4C95-46A3-B013-E97B17577DA3}"/>
              </a:ext>
            </a:extLst>
          </p:cNvPr>
          <p:cNvSpPr>
            <a:spLocks noChangeArrowheads="1"/>
          </p:cNvSpPr>
          <p:nvPr/>
        </p:nvSpPr>
        <p:spPr bwMode="auto">
          <a:xfrm rot="1099647">
            <a:off x="5553074" y="5327651"/>
            <a:ext cx="19812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ADAPTER</a:t>
            </a: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FE9F184D-1B56-479F-B248-C6F25DA7F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1674" y="3194051"/>
            <a:ext cx="2514600" cy="45720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484178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Design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Motivation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Sometimes a class implements functionality similar to what an application requires, but not the correct interface for that application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E.g.: We wish to implement a </a:t>
            </a:r>
            <a:r>
              <a:rPr kumimoji="1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class, implementing a list of text books used in a course ( perhaps because a remote program accessing our database expects this interface 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Book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(int n)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(Book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These operations are very similar to 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operations in the predefined Vector class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71D9FE-13B6-4EA6-A583-85FA8BD5D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761" y="3072581"/>
            <a:ext cx="4114800" cy="2790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 err="1">
                <a:solidFill>
                  <a:srgbClr val="969696"/>
                </a:solidFill>
              </a:rPr>
              <a:t>BookList</a:t>
            </a:r>
            <a:r>
              <a:rPr lang="en-US" altLang="en-US" sz="1600" b="1" dirty="0">
                <a:solidFill>
                  <a:srgbClr val="969696"/>
                </a:solidFill>
              </a:rPr>
              <a:t> bl = new …;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…..       </a:t>
            </a: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BL.addBook</a:t>
            </a:r>
            <a:r>
              <a:rPr lang="en-US" altLang="en-US" sz="1600" b="1" dirty="0">
                <a:solidFill>
                  <a:srgbClr val="969696"/>
                </a:solidFill>
              </a:rPr>
              <a:t> ( new Book(“ history of </a:t>
            </a:r>
            <a:r>
              <a:rPr lang="en-US" altLang="en-US" sz="1600" b="1" dirty="0" err="1">
                <a:solidFill>
                  <a:srgbClr val="969696"/>
                </a:solidFill>
              </a:rPr>
              <a:t>Bla</a:t>
            </a:r>
            <a:r>
              <a:rPr lang="en-US" altLang="en-US" sz="1600" b="1" dirty="0">
                <a:solidFill>
                  <a:srgbClr val="969696"/>
                </a:solidFill>
              </a:rPr>
              <a:t>”));</a:t>
            </a: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BL.addBook</a:t>
            </a:r>
            <a:r>
              <a:rPr lang="en-US" altLang="en-US" sz="1600" b="1" dirty="0">
                <a:solidFill>
                  <a:srgbClr val="969696"/>
                </a:solidFill>
              </a:rPr>
              <a:t> ( new Book(“ history of Blo”));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  <a:p>
            <a:r>
              <a:rPr lang="en-US" altLang="en-US" sz="1600" b="1" dirty="0" err="1">
                <a:solidFill>
                  <a:srgbClr val="969696"/>
                </a:solidFill>
              </a:rPr>
              <a:t>System.out.println</a:t>
            </a:r>
            <a:r>
              <a:rPr lang="en-US" altLang="en-US" sz="1600" b="1" dirty="0">
                <a:solidFill>
                  <a:srgbClr val="969696"/>
                </a:solidFill>
              </a:rPr>
              <a:t> (“Book list has ” +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                 </a:t>
            </a:r>
            <a:r>
              <a:rPr lang="en-US" altLang="en-US" sz="1600" b="1" dirty="0" err="1">
                <a:solidFill>
                  <a:srgbClr val="969696"/>
                </a:solidFill>
              </a:rPr>
              <a:t>BL.getNumBooks</a:t>
            </a:r>
            <a:r>
              <a:rPr lang="en-US" altLang="en-US" sz="1600" b="1" dirty="0">
                <a:solidFill>
                  <a:srgbClr val="969696"/>
                </a:solidFill>
              </a:rPr>
              <a:t>() + “ books”);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  <a:p>
            <a:r>
              <a:rPr lang="en-US" altLang="en-US" sz="1600" b="1" dirty="0">
                <a:solidFill>
                  <a:srgbClr val="969696"/>
                </a:solidFill>
              </a:rPr>
              <a:t>Book b = </a:t>
            </a:r>
            <a:r>
              <a:rPr lang="en-US" altLang="en-US" sz="1600" b="1" dirty="0" err="1">
                <a:solidFill>
                  <a:srgbClr val="969696"/>
                </a:solidFill>
              </a:rPr>
              <a:t>BL.getBook</a:t>
            </a:r>
            <a:r>
              <a:rPr lang="en-US" altLang="en-US" sz="1600" b="1" dirty="0">
                <a:solidFill>
                  <a:srgbClr val="969696"/>
                </a:solidFill>
              </a:rPr>
              <a:t>(1)</a:t>
            </a:r>
          </a:p>
          <a:p>
            <a:r>
              <a:rPr lang="en-US" altLang="en-US" sz="1600" b="1" dirty="0">
                <a:solidFill>
                  <a:srgbClr val="969696"/>
                </a:solidFill>
              </a:rPr>
              <a:t>…     </a:t>
            </a:r>
          </a:p>
          <a:p>
            <a:endParaRPr lang="en-US" altLang="en-US" sz="1600" b="1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Implement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from scratch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 	Expensive and error prone; why do it 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Use Vector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Don’t get desired interface for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</a:t>
            </a: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86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Adapt Vector to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BookListinterface</a:t>
            </a: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 Two ways of adapting the Vector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 Class adapter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	 Based on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Object adapter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		 	Based on composition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87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952D407-3827-4273-94AA-E4D74E054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90311" y="1367453"/>
            <a:ext cx="6816725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84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Class Adapter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is the interface the client program expects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interface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BookList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int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getNumBooks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Book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getBook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(int n);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void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(Book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newBook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817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21567</TotalTime>
  <Words>1771</Words>
  <Application>Microsoft Office PowerPoint</Application>
  <PresentationFormat>Widescreen</PresentationFormat>
  <Paragraphs>327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Times</vt:lpstr>
      <vt:lpstr>Times New Roman</vt:lpstr>
      <vt:lpstr>Office Theme</vt:lpstr>
      <vt:lpstr>Adapter Pattern</vt:lpstr>
      <vt:lpstr>Overview</vt:lpstr>
      <vt:lpstr>The Adapter Pattern</vt:lpstr>
      <vt:lpstr>The Adapter Pattern</vt:lpstr>
      <vt:lpstr>Adapter Design Pattern</vt:lpstr>
      <vt:lpstr>Options</vt:lpstr>
      <vt:lpstr>Adapter Pattern</vt:lpstr>
      <vt:lpstr>The Class Adapter Pattern</vt:lpstr>
      <vt:lpstr>The Class Adapter Pattern</vt:lpstr>
      <vt:lpstr>The Class Adapter Pattern</vt:lpstr>
      <vt:lpstr>The Class Adapter Pattern</vt:lpstr>
      <vt:lpstr>The Object Adapter Pattern</vt:lpstr>
      <vt:lpstr>The Object Adapter Pattern</vt:lpstr>
      <vt:lpstr>The Object Adapter Pattern</vt:lpstr>
      <vt:lpstr>Non-Software Scenario</vt:lpstr>
      <vt:lpstr>Implementation</vt:lpstr>
      <vt:lpstr>Another example: The SquarePeg class</vt:lpstr>
      <vt:lpstr>And the RoundPeg class:</vt:lpstr>
      <vt:lpstr> Here is the PegAdapter class: </vt:lpstr>
      <vt:lpstr>Typical client program: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219</cp:revision>
  <dcterms:created xsi:type="dcterms:W3CDTF">2016-10-21T00:49:29Z</dcterms:created>
  <dcterms:modified xsi:type="dcterms:W3CDTF">2022-03-18T15:25:46Z</dcterms:modified>
</cp:coreProperties>
</file>