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98" r:id="rId3"/>
    <p:sldId id="388" r:id="rId4"/>
    <p:sldId id="299" r:id="rId5"/>
    <p:sldId id="360" r:id="rId6"/>
    <p:sldId id="391" r:id="rId7"/>
    <p:sldId id="39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9708" autoAdjust="0"/>
  </p:normalViewPr>
  <p:slideViewPr>
    <p:cSldViewPr snapToGrid="0">
      <p:cViewPr varScale="1">
        <p:scale>
          <a:sx n="103" d="100"/>
          <a:sy n="103" d="100"/>
        </p:scale>
        <p:origin x="8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t>2022-03-24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Multi-instrument</a:t>
            </a:r>
            <a:r>
              <a:rPr lang="en-CA" baseline="0" dirty="0"/>
              <a:t> / Multi-instrument Inter-process (minus the)-with Eye Trackers-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US" altLang="en-US" sz="6000" dirty="0"/>
              <a:t>Semaphores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2418735"/>
            <a:ext cx="9575800" cy="4412855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r>
              <a:rPr lang="en-CA" dirty="0"/>
              <a:t>Date: January 31, 2022</a:t>
            </a:r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07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Semaphores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/>
              <a:t> </a:t>
            </a:r>
          </a:p>
        </p:txBody>
      </p:sp>
      <p:pic>
        <p:nvPicPr>
          <p:cNvPr id="7" name="Picture 4" descr="Semaphtype.gif">
            <a:extLst>
              <a:ext uri="{FF2B5EF4-FFF2-40B4-BE49-F238E27FC236}">
                <a16:creationId xmlns:a16="http://schemas.microsoft.com/office/drawing/2014/main" id="{807365D7-3A6C-4F12-BDA2-3D798F29D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511" y="994568"/>
            <a:ext cx="4124325" cy="486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A50819-1CF8-49DF-9907-141818CA9FD7}"/>
              </a:ext>
            </a:extLst>
          </p:cNvPr>
          <p:cNvSpPr txBox="1"/>
          <p:nvPr/>
        </p:nvSpPr>
        <p:spPr>
          <a:xfrm>
            <a:off x="2984241" y="6037264"/>
            <a:ext cx="6223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Historically a method for signaling by means of flags or lights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3300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Semaphores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37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Semaphore: A synchronization primitive at a lower level than monitors.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 lock with a counter.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/>
              <a:t>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b="1" dirty="0"/>
              <a:t>Implementation: </a:t>
            </a:r>
            <a:r>
              <a:rPr lang="en-US" altLang="en-US" sz="2400" dirty="0"/>
              <a:t>primitive data type + operations (atomic)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b="1" dirty="0"/>
              <a:t>E.g. </a:t>
            </a:r>
            <a:r>
              <a:rPr lang="en-US" altLang="en-US" sz="2400" dirty="0"/>
              <a:t>a special integer +  two operations   P   wait ,  V signal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/>
              <a:t>s.P</a:t>
            </a:r>
            <a:r>
              <a:rPr lang="en-US" altLang="en-US" sz="2400" dirty="0"/>
              <a:t> : if s == 0 then </a:t>
            </a:r>
            <a:r>
              <a:rPr lang="en-US" altLang="en-US" sz="2400" dirty="0" err="1"/>
              <a:t>wait_until</a:t>
            </a:r>
            <a:r>
              <a:rPr lang="en-US" altLang="en-US" sz="2400" dirty="0"/>
              <a:t>( s != 0 ); s := s - 1;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/>
              <a:t>            </a:t>
            </a:r>
            <a:r>
              <a:rPr lang="en-US" altLang="en-US" sz="2400" dirty="0" err="1"/>
              <a:t>s.V</a:t>
            </a:r>
            <a:r>
              <a:rPr lang="en-US" altLang="en-US" sz="2400" dirty="0"/>
              <a:t> : s := s + 1;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778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Usage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/>
              <a:t>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C65D52AC-509E-4E19-BBE3-215D68A33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196" y="1338261"/>
            <a:ext cx="7653338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ourier New" panose="02070309020205020404" pitchFamily="49" charset="0"/>
              </a:rPr>
              <a:t>Thread 1: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ourier New" panose="02070309020205020404" pitchFamily="49" charset="0"/>
              </a:rPr>
              <a:t>	semaphore s1 = 1; /* to protect R1 resource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ourier New" panose="02070309020205020404" pitchFamily="49" charset="0"/>
              </a:rPr>
              <a:t>				   initial value: free */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ourier New" panose="02070309020205020404" pitchFamily="49" charset="0"/>
              </a:rPr>
              <a:t>	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ourier New" panose="02070309020205020404" pitchFamily="49" charset="0"/>
              </a:rPr>
              <a:t>	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ourier New" panose="02070309020205020404" pitchFamily="49" charset="0"/>
              </a:rPr>
              <a:t>	P(s1);	/* lock R1 if available */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ourier New" panose="02070309020205020404" pitchFamily="49" charset="0"/>
              </a:rPr>
              <a:t>	&lt;operations on R1&gt;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ourier New" panose="02070309020205020404" pitchFamily="49" charset="0"/>
              </a:rPr>
              <a:t>	V(s1);	/* free R1 */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ourier New" panose="02070309020205020404" pitchFamily="49" charset="0"/>
              </a:rPr>
              <a:t>	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ourier New" panose="02070309020205020404" pitchFamily="49" charset="0"/>
              </a:rPr>
              <a:t>	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CDEF08D-0686-49F8-BAAA-C87848D6F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396" y="3167061"/>
            <a:ext cx="6858000" cy="990600"/>
          </a:xfrm>
          <a:prstGeom prst="rect">
            <a:avLst/>
          </a:prstGeom>
          <a:solidFill>
            <a:srgbClr val="CC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266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Semaphores in Java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class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Semaphore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long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sem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Semaphore(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long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init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)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sem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init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synchronized void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P()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throws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InterruptedException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while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sem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== 0 ) wait();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sem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-= 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synchronized void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V()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sem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+= 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notifyAll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</a:t>
            </a:r>
            <a:r>
              <a:rPr kumimoji="0" lang="en-US" altLang="en-US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boolean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isDown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return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sem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==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345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Semaphores in Java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class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Semaphore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long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sem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Semaphore(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long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init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)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sem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init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synchronized void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acquire()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throws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InterruptedException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while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sem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== 0 ) wait();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sem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-= 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synchronized void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release()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sem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+= 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notifyAll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</a:t>
            </a:r>
            <a:r>
              <a:rPr kumimoji="0" lang="en-US" altLang="en-US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boolean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isDown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return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sem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==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236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Semaphores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37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When the semaphore is equal to 0, we say that is has no permits/contracts available.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When the semaphore is greater than 0, we say that it has X </a:t>
            </a:r>
            <a:r>
              <a:rPr lang="en-US" altLang="en-US" sz="2400" dirty="0" err="1"/>
              <a:t>permtis</a:t>
            </a:r>
            <a:r>
              <a:rPr lang="en-US" altLang="en-US" sz="2400" dirty="0"/>
              <a:t>/contracts available.</a:t>
            </a:r>
          </a:p>
          <a:p>
            <a:pPr lvl="1"/>
            <a:r>
              <a:rPr lang="en-US" altLang="en-US" sz="2000" dirty="0"/>
              <a:t>This means we can let X threads acquire a single lock. It won’t be unlocked until all threads are complete (or release the locks they acquired).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52993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24104</TotalTime>
  <Words>471</Words>
  <Application>Microsoft Office PowerPoint</Application>
  <PresentationFormat>Widescreen</PresentationFormat>
  <Paragraphs>105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Times New Roman</vt:lpstr>
      <vt:lpstr>Office Theme</vt:lpstr>
      <vt:lpstr>Semaphores</vt:lpstr>
      <vt:lpstr>Semaphores</vt:lpstr>
      <vt:lpstr>Semaphores</vt:lpstr>
      <vt:lpstr>Usage</vt:lpstr>
      <vt:lpstr>Example: Semaphores in Java</vt:lpstr>
      <vt:lpstr>Example: Semaphores in Java</vt:lpstr>
      <vt:lpstr>Semaphores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 Mierzwinski</cp:lastModifiedBy>
  <cp:revision>224</cp:revision>
  <dcterms:created xsi:type="dcterms:W3CDTF">2016-10-21T00:49:29Z</dcterms:created>
  <dcterms:modified xsi:type="dcterms:W3CDTF">2022-03-26T13:28:28Z</dcterms:modified>
</cp:coreProperties>
</file>