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2024-03-08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Mouse Events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Mouse Events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java.awt.event.InputEvent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static int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BUTTON1_MASK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BUTTON2_MASK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, BUTTON3_MASK,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CTRL_MASK, ALT_MASK, SHIFT_MASK</a:t>
            </a:r>
            <a:b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576263" marR="0" lvl="1" indent="-2317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>
                <a:tab pos="1255713" algn="l"/>
              </a:tabLst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MouseEvent</a:t>
            </a: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getClickCount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Point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getPoint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getX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getY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getSource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</a:p>
          <a:p>
            <a:pPr marL="911225" marR="0" lvl="2" indent="-2206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int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getModifiers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  // use masks with this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830296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</a:t>
            </a:r>
            <a:r>
              <a:rPr lang="en-US" altLang="en-US" dirty="0" err="1">
                <a:latin typeface="Courier New" panose="02070309020205020404" pitchFamily="49" charset="0"/>
              </a:rPr>
              <a:t>MouseEvent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 </a:t>
            </a:r>
            <a:endParaRPr lang="en-US" alt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xmlns="" id="{AB36828C-2C98-4574-A336-5DA0EFEDDCA5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MyMouseAdapter </a:t>
            </a:r>
            <a:r>
              <a:rPr lang="en-US" altLang="en-US" sz="1800" b="1">
                <a:latin typeface="Courier New" panose="02070309020205020404" pitchFamily="49" charset="0"/>
              </a:rPr>
              <a:t>extends MouseAdapter</a:t>
            </a:r>
            <a:r>
              <a:rPr lang="en-US" altLang="en-US" sz="18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Point p = event.</a:t>
            </a:r>
            <a:r>
              <a:rPr lang="en-US" altLang="en-US" sz="1800" b="1">
                <a:latin typeface="Courier New" panose="02070309020205020404" pitchFamily="49" charset="0"/>
              </a:rPr>
              <a:t>getPoint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Object source = event.</a:t>
            </a:r>
            <a:r>
              <a:rPr lang="en-US" altLang="en-US" sz="1800" b="1">
                <a:latin typeface="Courier New" panose="02070309020205020404" pitchFamily="49" charset="0"/>
              </a:rPr>
              <a:t>getSource</a:t>
            </a:r>
            <a:r>
              <a:rPr lang="en-US" altLang="en-US" sz="1800">
                <a:latin typeface="Courier New" panose="020703090202050204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if (source == myPanel  &amp;&amp;  p.getX() &lt; 10)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JOptionPane.showMessageDialog(null,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“You clicked the left side of myPanel!”);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114835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1156474" cy="1325563"/>
          </a:xfrm>
        </p:spPr>
        <p:txBody>
          <a:bodyPr/>
          <a:lstStyle/>
          <a:p>
            <a:r>
              <a:rPr lang="en-US" altLang="en-US" sz="4400" dirty="0"/>
              <a:t>Listening to Movement:</a:t>
            </a:r>
            <a:r>
              <a:rPr lang="en-US" altLang="en-US" sz="4800" dirty="0"/>
              <a:t> </a:t>
            </a:r>
            <a:r>
              <a:rPr lang="en-US" altLang="en-US" sz="3600" dirty="0" err="1">
                <a:latin typeface="Courier New" panose="02070309020205020404" pitchFamily="49" charset="0"/>
              </a:rPr>
              <a:t>MouseMotionListener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java.awt.event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mouseDragged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public void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mouseMoved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MouseEvent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event);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abstract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Motion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provides empty implementations of both methods if you just want to override one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1269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An Example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MouseMotionAdapter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DEDACB95-5F47-46A8-B479-8C7528ED8C04}"/>
              </a:ext>
            </a:extLst>
          </p:cNvPr>
          <p:cNvSpPr txBox="1">
            <a:spLocks noChangeArrowheads="1"/>
          </p:cNvSpPr>
          <p:nvPr/>
        </p:nvSpPr>
        <p:spPr>
          <a:xfrm>
            <a:off x="2534264" y="142813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public class MyMouseMotionAdapter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</a:t>
            </a:r>
            <a:r>
              <a:rPr lang="en-US" altLang="en-US" sz="1400" b="1" i="1">
                <a:solidFill>
                  <a:schemeClr val="folHlink"/>
                </a:solidFill>
                <a:latin typeface="Courier New" panose="02070309020205020404" pitchFamily="49" charset="0"/>
              </a:rPr>
              <a:t>extends</a:t>
            </a:r>
            <a:r>
              <a:rPr lang="en-US" altLang="en-US" sz="1400" b="1">
                <a:latin typeface="Courier New" panose="02070309020205020404" pitchFamily="49" charset="0"/>
              </a:rPr>
              <a:t> MouseMotionAdapter 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public void mouseMoved(MouseEvent event) {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Point p = event.getPoint();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  System.out.println(“User moved the mouse to ” + p);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// using the listener</a:t>
            </a:r>
          </a:p>
          <a:p>
            <a:pPr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myPanel.</a:t>
            </a:r>
            <a:r>
              <a:rPr lang="en-US" altLang="en-US" sz="1400" b="1">
                <a:latin typeface="Courier New" panose="02070309020205020404" pitchFamily="49" charset="0"/>
              </a:rPr>
              <a:t>addMouseMotionListener</a:t>
            </a:r>
            <a:r>
              <a:rPr lang="en-US" altLang="en-US" sz="1400">
                <a:latin typeface="Courier New" panose="02070309020205020404" pitchFamily="49" charset="0"/>
              </a:rPr>
              <a:t>(new MyMouseMotionAdapter());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32517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Whole deal: </a:t>
            </a:r>
            <a:r>
              <a:rPr lang="en-US" altLang="en-US" dirty="0" err="1">
                <a:latin typeface="Courier New" panose="02070309020205020404" pitchFamily="49" charset="0"/>
              </a:rPr>
              <a:t>MouseInputListener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package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javax.swing.event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b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extends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{}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more importantly: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MouseInputAdapter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class includes empty implementations for ALL methods from both mouse input interfaces, allowing same listener to listen to mouse clicks and movement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06490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listen to clicks and movement of mouse within a GUI component (usually a panel)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respond to mouse activity with appropriate actions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create interactive programs that are driven by mouse activity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about errors and exceptions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An error is a bug in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should be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An exception is a problem that your program may encounter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source of the problem is outside your program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An exception is not the “normal” case, </a:t>
            </a:r>
            <a:r>
              <a:rPr lang="en-US" altLang="en-US" i="1" dirty="0">
                <a:ea typeface="ＭＳ Ｐゴシック" panose="020B0600070205080204" pitchFamily="34" charset="-128"/>
              </a:rPr>
              <a:t>but...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...your program must be prepared to deal with 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not a formal distinction–it isn’t always clear whether something should be an error or an exception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Listening to Clicks: </a:t>
            </a:r>
            <a:r>
              <a:rPr lang="en-US" altLang="en-US" sz="4400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39FF9106-944C-4A92-8DB0-5CD62DA2AD02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289846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package java.awt.event;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public interface </a:t>
            </a:r>
            <a:r>
              <a:rPr lang="en-US" altLang="en-US" sz="2000" b="1">
                <a:latin typeface="Courier New" panose="02070309020205020404" pitchFamily="49" charset="0"/>
              </a:rPr>
              <a:t>MouseListener</a:t>
            </a:r>
            <a:r>
              <a:rPr lang="en-US" altLang="en-US" sz="2000">
                <a:latin typeface="Courier New" panose="02070309020205020404" pitchFamily="49" charset="0"/>
              </a:rPr>
              <a:t>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mouseClicked</a:t>
            </a:r>
            <a:r>
              <a:rPr lang="en-US" altLang="en-US" sz="2000">
                <a:latin typeface="Courier New" panose="02070309020205020404" pitchFamily="49" charset="0"/>
              </a:rPr>
              <a:t>(</a:t>
            </a:r>
            <a:r>
              <a:rPr lang="en-US" altLang="en-US" sz="2000" b="1">
                <a:latin typeface="Courier New" panose="02070309020205020404" pitchFamily="49" charset="0"/>
              </a:rPr>
              <a:t>MouseEvent</a:t>
            </a:r>
            <a:r>
              <a:rPr lang="en-US" altLang="en-US" sz="2000">
                <a:latin typeface="Courier New" panose="02070309020205020404" pitchFamily="49" charset="0"/>
              </a:rPr>
              <a:t>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mouseEntered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mouseExited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mousePressed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public void </a:t>
            </a:r>
            <a:r>
              <a:rPr lang="en-US" altLang="en-US" sz="2000" b="1">
                <a:latin typeface="Courier New" panose="02070309020205020404" pitchFamily="49" charset="0"/>
              </a:rPr>
              <a:t>mouseReleased</a:t>
            </a:r>
            <a:r>
              <a:rPr lang="en-US" altLang="en-US" sz="2000">
                <a:latin typeface="Courier New" panose="02070309020205020404" pitchFamily="49" charset="0"/>
              </a:rPr>
              <a:t>(MouseEvent event);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  <a:endParaRPr lang="en-US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918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Example </a:t>
            </a:r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E64C1286-5BF6-48E3-B388-2BD8630C60FE}"/>
              </a:ext>
            </a:extLst>
          </p:cNvPr>
          <p:cNvSpPr txBox="1">
            <a:spLocks noChangeArrowheads="1"/>
          </p:cNvSpPr>
          <p:nvPr/>
        </p:nvSpPr>
        <p:spPr>
          <a:xfrm>
            <a:off x="2553929" y="1257300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public class MyMouseListener 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</a:t>
            </a:r>
            <a:r>
              <a:rPr lang="en-US" altLang="en-US" sz="1800" b="1">
                <a:latin typeface="Courier New" panose="02070309020205020404" pitchFamily="49" charset="0"/>
              </a:rPr>
              <a:t>implements MouseListener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mouseClicked(MouseEvent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mouseEntered(MouseEvent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mouseExited(MouseEvent event)  {}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mousePressed(MouseEvent event) {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System.out.println(“User pressed mouse button!”);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public void mouseReleased(MouseEvent event) {}</a:t>
            </a:r>
          </a:p>
          <a:p>
            <a:pPr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  <a:endParaRPr lang="en-US" altLang="en-US" sz="18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MouseListener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// assumes some custom panel class named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panel = 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MyPanel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panel.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(new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MyMouseListener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>
                <a:tab pos="1255713" algn="l"/>
              </a:tabLst>
              <a:defRPr/>
            </a:pPr>
            <a:endParaRPr kumimoji="0" lang="en-US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Problem: Tedious to implement entire interface when only partial behavior is wanted/needed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Solution: </a:t>
            </a:r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an abstract class with empty implementations of all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MouseListener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methods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usage: extend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 and override the methods you want to do something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removes need for you to type in empty methods for all the ones you don’t want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</a:rPr>
              <a:t>MouseAdapter</a:t>
            </a:r>
            <a:r>
              <a:rPr lang="en-US" altLang="en-US" dirty="0"/>
              <a:t> Usage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0C77301B-F3B9-4AF9-AFBB-7593E01CD54B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1346199"/>
            <a:ext cx="7772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public class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latin typeface="Courier New" panose="02070309020205020404" pitchFamily="49" charset="0"/>
              </a:rPr>
              <a:t>extends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MouseAdapter</a:t>
            </a:r>
            <a:r>
              <a:rPr lang="en-US" altLang="en-US" sz="1800" dirty="0">
                <a:latin typeface="Courier New" panose="02070309020205020404" pitchFamily="49" charset="0"/>
              </a:rPr>
              <a:t>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public void </a:t>
            </a:r>
            <a:r>
              <a:rPr lang="en-US" altLang="en-US" sz="1800" dirty="0" err="1">
                <a:latin typeface="Courier New" panose="02070309020205020404" pitchFamily="49" charset="0"/>
              </a:rPr>
              <a:t>mousePressed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MouseEvent</a:t>
            </a:r>
            <a:r>
              <a:rPr lang="en-US" altLang="en-US" sz="1800" dirty="0">
                <a:latin typeface="Courier New" panose="02070309020205020404" pitchFamily="49" charset="0"/>
              </a:rPr>
              <a:t> event) {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800" dirty="0">
                <a:latin typeface="Courier New" panose="02070309020205020404" pitchFamily="49" charset="0"/>
              </a:rPr>
              <a:t>(“User pressed mouse button!”);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}</a:t>
            </a: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}</a:t>
            </a:r>
          </a:p>
          <a:p>
            <a:pPr marL="533400" indent="-533400">
              <a:buFontTx/>
              <a:buNone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// using the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 panel = 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MyPanel</a:t>
            </a:r>
            <a:r>
              <a:rPr lang="en-US" altLang="en-US" sz="1800" dirty="0">
                <a:latin typeface="Courier New" panose="02070309020205020404" pitchFamily="49" charset="0"/>
              </a:rPr>
              <a:t>();</a:t>
            </a:r>
          </a:p>
          <a:p>
            <a:pPr marL="533400" indent="-533400"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panel.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addMouseListener</a:t>
            </a:r>
            <a:r>
              <a:rPr lang="en-US" altLang="en-US" sz="1800" dirty="0">
                <a:latin typeface="Courier New" panose="02070309020205020404" pitchFamily="49" charset="0"/>
              </a:rPr>
              <a:t>(new </a:t>
            </a:r>
            <a:r>
              <a:rPr lang="en-US" altLang="en-US" sz="1800" dirty="0" err="1">
                <a:latin typeface="Courier New" panose="02070309020205020404" pitchFamily="49" charset="0"/>
              </a:rPr>
              <a:t>MyMouseAdapter</a:t>
            </a:r>
            <a:r>
              <a:rPr lang="en-US" altLang="en-US" sz="1800" dirty="0">
                <a:latin typeface="Courier New" panose="02070309020205020404" pitchFamily="49" charset="0"/>
              </a:rPr>
              <a:t>());</a:t>
            </a:r>
          </a:p>
          <a:p>
            <a:pPr marL="533400" indent="-53340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Adapter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: an object that molds a desired “interface” (method set, not necessarily a Java interface) to suit a required “interface”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Advantages: reduces burden on programmer, allows coder to use interface that is more comfortable / convenient, can connect two interfaces that are otherwise incompatible</a:t>
            </a:r>
            <a:b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ＭＳ Ｐゴシック" panose="020B0600070205080204" pitchFamily="34" charset="-128"/>
              <a:cs typeface="+mn-cs"/>
            </a:endParaRPr>
          </a:p>
          <a:p>
            <a:pPr marL="230188" marR="0" lvl="0" indent="-2301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1255713" algn="l"/>
              </a:tabLst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Examples in Java: Event listening adapters (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ComponentAdapter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FocusAdapter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KeyAdapter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MouseMotionAdapter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WindowAdapter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ＭＳ Ｐゴシック" panose="020B0600070205080204" pitchFamily="34" charset="-128"/>
                <a:cs typeface="+mn-cs"/>
              </a:rPr>
              <a:t>, ...)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21528</TotalTime>
  <Words>622</Words>
  <Application>Microsoft Office PowerPoint</Application>
  <PresentationFormat>Custom</PresentationFormat>
  <Paragraphs>148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Mouse Events</vt:lpstr>
      <vt:lpstr>Motivation</vt:lpstr>
      <vt:lpstr>What to do about errors and exceptions</vt:lpstr>
      <vt:lpstr>Listening to Clicks: MouseListener</vt:lpstr>
      <vt:lpstr>An Example MouseListener</vt:lpstr>
      <vt:lpstr>MouseListener Usage</vt:lpstr>
      <vt:lpstr>Solution: MouseAdapter</vt:lpstr>
      <vt:lpstr>MouseAdapter Usage</vt:lpstr>
      <vt:lpstr>Adapter Pattern</vt:lpstr>
      <vt:lpstr>Mouse Events</vt:lpstr>
      <vt:lpstr>Example MouseEvent Usage</vt:lpstr>
      <vt:lpstr>Listening to Movement: MouseMotionListener</vt:lpstr>
      <vt:lpstr>An Example MouseMotionAdapter</vt:lpstr>
      <vt:lpstr>The Whole deal: MouseInputListener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219</cp:revision>
  <dcterms:created xsi:type="dcterms:W3CDTF">2016-10-21T00:49:29Z</dcterms:created>
  <dcterms:modified xsi:type="dcterms:W3CDTF">2024-03-08T19:32:00Z</dcterms:modified>
</cp:coreProperties>
</file>