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97" r:id="rId4"/>
    <p:sldId id="260" r:id="rId5"/>
    <p:sldId id="262" r:id="rId6"/>
    <p:sldId id="263" r:id="rId7"/>
    <p:sldId id="264" r:id="rId8"/>
    <p:sldId id="265" r:id="rId9"/>
    <p:sldId id="266" r:id="rId10"/>
    <p:sldId id="298" r:id="rId11"/>
    <p:sldId id="267" r:id="rId12"/>
    <p:sldId id="299" r:id="rId13"/>
    <p:sldId id="269" r:id="rId14"/>
    <p:sldId id="300" r:id="rId15"/>
    <p:sldId id="302" r:id="rId16"/>
    <p:sldId id="301" r:id="rId17"/>
    <p:sldId id="271" r:id="rId18"/>
    <p:sldId id="272" r:id="rId19"/>
    <p:sldId id="285" r:id="rId20"/>
    <p:sldId id="274" r:id="rId21"/>
    <p:sldId id="275" r:id="rId22"/>
    <p:sldId id="276" r:id="rId23"/>
    <p:sldId id="303" r:id="rId24"/>
    <p:sldId id="304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074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3019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600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The Observer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take a look at the full signature of Observer’s update() method: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public void update(Observable o, 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Observable object passes a reference to itself and possibly an argument containing information of interest to the Observer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 given Observer can be subscribed to more than one Observable, so the Observer can determine the origin of the update using the first argument.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8146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only updates the Observers if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hasChanged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returns true.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this is probably because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is a public method that can be invoked by an object other than the Observable itself, and which does not necessarily know whether a change has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occured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it is crucial to make sure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setChanged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has been invoked as soon as a change worth an update has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occured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removeObserver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methods are inherited from the Observable class, so there is no need to worry about their implementation!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265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UML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dirty="0"/>
              <a:t>let’s introduce here some more UML notation:  a </a:t>
            </a:r>
            <a:r>
              <a:rPr lang="en-US" altLang="en-US" i="1" dirty="0"/>
              <a:t>sequence</a:t>
            </a:r>
            <a:r>
              <a:rPr lang="en-US" altLang="en-US" dirty="0"/>
              <a:t> diagram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helps describe the sequence of method invocations between objects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Pattern: sequence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3" descr="obspict2b">
            <a:extLst>
              <a:ext uri="{FF2B5EF4-FFF2-40B4-BE49-F238E27FC236}">
                <a16:creationId xmlns:a16="http://schemas.microsoft.com/office/drawing/2014/main" xmlns="" id="{E7E2DE83-9A5C-4A4C-9497-BD25A4EA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9849" y="1006475"/>
            <a:ext cx="8995751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25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Pattern: sequence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3" descr="obspict2b">
            <a:extLst>
              <a:ext uri="{FF2B5EF4-FFF2-40B4-BE49-F238E27FC236}">
                <a16:creationId xmlns:a16="http://schemas.microsoft.com/office/drawing/2014/main" xmlns="" id="{E7E2DE83-9A5C-4A4C-9497-BD25A4EA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19849" y="1006475"/>
            <a:ext cx="8995751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obspict">
            <a:extLst>
              <a:ext uri="{FF2B5EF4-FFF2-40B4-BE49-F238E27FC236}">
                <a16:creationId xmlns:a16="http://schemas.microsoft.com/office/drawing/2014/main" xmlns="" id="{B7C86E43-63D1-4191-BB4C-851D2E5B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220" y="1168401"/>
            <a:ext cx="9728254" cy="47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090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Observer pattern in Java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Observable extends Object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addObserver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(Observer o);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deleteObserver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(Observer o);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protected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setChanged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(Object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arg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...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AU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Observer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update(Observable o, Object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arg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335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48" y="1089743"/>
            <a:ext cx="10515600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import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java.io.*;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Actor extends Observable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private String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"idle";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Actor()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String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getState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return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setState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(String s) 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if( ! (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s.equals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) 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setChanged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("State changed");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s;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Watcher implements Observer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public void update(Observable o, 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(this + " reports that Observable object " +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o + " has changed state.");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java.io.*;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testActor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void main(String[]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String s;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Actor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new Actor();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actor.addObserver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BufferedReader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reader =   new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BufferedReader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 new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InputStreamReader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(System.in));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try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("Enter a state (" +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actor.getState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 ) + " is the current state): 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while((s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reader.readLine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()) != null)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	        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actor.setState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("Current state: " +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actor.getState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catch(Exception e)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("Program terminated.");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7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design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Prof E. wants to notify the secretary and the students every time there is a new midterm. The secretary would then book the rooms and the students would (hopefully) prepare for the exam.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1st pass: the prof knows who is interested, and calls them directly: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setMidterm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let the secretary know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mySecretary.bookRoom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let the students know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while (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students.hasNext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 {//students is an iterator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Student s = (Student)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students.next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s.study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2B150B-444B-46BD-BBFE-E9E87B53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6995" y="2551111"/>
            <a:ext cx="18288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CE7B7D-8F45-49A1-8156-387584DE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4995" y="1027111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3187F495-041D-49E9-BDD3-D818ECFDE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12395" y="4913311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8DCEC6-4326-4322-9E8A-A587D3EB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8995" y="4760911"/>
            <a:ext cx="866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xmlns="" id="{C66D3B12-35E0-4277-963C-0A544C3D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3795" y="1712911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2">
            <a:extLst>
              <a:ext uri="{FF2B5EF4-FFF2-40B4-BE49-F238E27FC236}">
                <a16:creationId xmlns:a16="http://schemas.microsoft.com/office/drawing/2014/main" xmlns="" id="{BCCE14CC-DFE7-4D23-A28F-4CB13A1347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4795" y="3770311"/>
            <a:ext cx="838200" cy="1676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xmlns="" id="{F303978A-31F8-4DDC-8BF6-DB8DBABEA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3395" y="1865311"/>
            <a:ext cx="1371600" cy="1219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xmlns="" id="{193E7C83-C1D5-4017-B883-05869BFFB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9595" y="3694111"/>
            <a:ext cx="3048000" cy="1447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xmlns="" id="{5E00F5B2-7909-423F-AB36-CBA5EADD3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9595" y="2398711"/>
            <a:ext cx="3200400" cy="914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xmlns="" id="{92F7B066-4852-46C8-88E4-52580E10E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3395" y="3541711"/>
            <a:ext cx="3429000" cy="457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xmlns="" id="{D54A0198-E9D6-4A97-BBAC-FDA58BBD7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795" y="2551111"/>
            <a:ext cx="3048000" cy="838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xmlns="" id="{44C637BC-5D8D-4413-BC86-3881BD9D0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9595" y="2017711"/>
            <a:ext cx="1295400" cy="11430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xmlns="" id="{9BFF023D-3912-4E13-8976-5429C905D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395" y="3465511"/>
            <a:ext cx="3352800" cy="457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xmlns="" id="{55C9EE8B-FD92-4EEA-BD6D-E15BC1FEA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395" y="3770311"/>
            <a:ext cx="2971800" cy="14478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xmlns="" id="{B3E84F8E-3C8C-455D-8EF2-9919E5F6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5" y="2170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The OBSERVABLE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xmlns="" id="{7157654E-A0FB-4E0A-9101-804BA672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95" y="1027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xmlns="" id="{2B78C549-4DA6-4798-9EEA-7D1D2939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595" y="2170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xmlns="" id="{C63BACB7-3350-4819-A51C-47026C59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995" y="37703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xmlns="" id="{4CD1848C-EEA1-4F81-98BE-50D6ABC6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195" y="50657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xmlns="" id="{C8243E26-3131-479D-9DA6-0D8ED7BBA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95" y="6056311"/>
            <a:ext cx="548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 course HAS a prof. When a student takes that course he is automatically subscribed to that prof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xmlns="" id="{D563EFBA-F5A1-423B-86FE-C86752765CAE}"/>
              </a:ext>
            </a:extLst>
          </p:cNvPr>
          <p:cNvSpPr txBox="1">
            <a:spLocks noChangeArrowheads="1"/>
          </p:cNvSpPr>
          <p:nvPr/>
        </p:nvSpPr>
        <p:spPr bwMode="auto">
          <a:xfrm rot="20620159">
            <a:off x="5131595" y="24749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subscribed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xmlns="" id="{6F99472F-B517-48F8-BF77-810A1400E7B2}"/>
              </a:ext>
            </a:extLst>
          </p:cNvPr>
          <p:cNvSpPr txBox="1">
            <a:spLocks noChangeArrowheads="1"/>
          </p:cNvSpPr>
          <p:nvPr/>
        </p:nvSpPr>
        <p:spPr bwMode="auto">
          <a:xfrm rot="20620159">
            <a:off x="5283995" y="28559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notified</a:t>
            </a:r>
          </a:p>
        </p:txBody>
      </p:sp>
      <p:pic>
        <p:nvPicPr>
          <p:cNvPr id="31" name="Picture 29">
            <a:extLst>
              <a:ext uri="{FF2B5EF4-FFF2-40B4-BE49-F238E27FC236}">
                <a16:creationId xmlns:a16="http://schemas.microsoft.com/office/drawing/2014/main" xmlns="" id="{C4402147-693D-4180-9A64-D9E6D5B3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2395" y="3465511"/>
            <a:ext cx="9429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Course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Course(String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name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prof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String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return prof;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}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java.util.Date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A Prof sets midterms, posts assignments...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Prof extends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java.util.Observable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Date midterm= null; // a bit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artifical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admittedly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Prof(String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name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Date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getMidterm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midterm;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public void 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setMidterm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(Date date) {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midterm = date;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// see why it is useful to have getters and setters!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// we can now notify observers of the change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setChanged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();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notifyObservers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 date );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}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Student implements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null; //assuming one course for simplicity sake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Student(String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name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Each time a student registers a course, he/she also subscribes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for the prof's notifications related to that course.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registerCourse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(Course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course.getProf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(this);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…..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….	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This method is called whenever the observed object is changed. An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application calls an &lt;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&gt;Observable&lt;/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&gt; object's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&lt;code&gt;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&lt;/code&gt; method to have all the object's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observers notified of the change.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@param   o     the observable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@param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an argument passed to the &lt;code&gt;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&lt;/code&gt;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                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public void update(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java.util.Observable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o, Object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("Student " + name + " says  ..Doh got it dude!");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 ((Prof)o).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+ " says " +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51088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java.util.Date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A Prof sets midterms, posts assignments...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public class University{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Test... each student will display their name and "Doh.. got it dude!" as a result...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void main(String[]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throws Exception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 prof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Prof p = new Prof("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DZimitri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 course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c = new Course("CSC328", p);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and four students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s1 = new Student("Kramer");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s2 = new Student("Elaine");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s3 = new Student("Jerry");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s4 = new Student("George");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….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….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register them with the Observable ( the prof )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s1.registerCourse(c);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s2.registerCourse(c);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s3.registerCourse(c);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s4.registerCourse(c);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prof sets the midterm date and miraculously all are notified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p.setMidterm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Date());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System.in.read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2307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Forces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“Abstract coupling between Observable and Observer”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“Support for broadcast communication”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“Unexpected updates”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ConcreteObserver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has to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 the Observer: but what if we want to subclass something else?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update()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is too general, we don’t know what exactly happened. We might have to do some deductions by probing the arguments…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322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Example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what if we also want to advertise other course related changes (assignments, errata…)?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we could pass the information in the second argument of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implementation of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would then have to inspect the content of the argument and test for all possible cases: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if object is assignment due then 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else if object is midterm then 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else if…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hard to read, difficult to change and error prone: what if we miss a case?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there must be another design solution to this…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796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B5657A0B-BD91-4E9C-8311-4ED2AB6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523" y="1165123"/>
            <a:ext cx="43243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605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design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problem: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prof (the observable) needs to know about all the people interested (the observers)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what if a new person is interested?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what if a given student is *not* interested? (!)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prof needs to know what method to invoke on each interested party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there must be a general design solution to this too…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408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Problem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how can I “define a one-to-many dependency between objects so that when one object changes state, all its dependents are notified and updated automatically”?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we want to notify objects: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without having to know how many they 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without having to know who they 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basically we want to “decouple” the prof from the people who should be notified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publish-subscribe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mechanism: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subject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a.k.a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the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observable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maintains a list of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observers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observers get added to that list by subscribing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all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observers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implement a common interface, namely an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method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when a change occurs, the observable iterates through the list of observers and calls the update method on them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-&gt; defined in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-&gt; There is direct support in the standard Java libraries, which is what we will cover to avoid confusion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Intent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To define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relationship between a group of objects such that whenever one object is updated all others are notified automatically.</a:t>
            </a:r>
            <a:endParaRPr kumimoji="0" lang="en-GB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Context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Multiple objects depend on the state of one object.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Set of dependent objects may change at runtime.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Solution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Allow dependent objects to register with object of interest, and notify them of updates when state changes.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General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F63981DA-B0FD-4D16-AEC7-26AE78C90425}"/>
              </a:ext>
            </a:extLst>
          </p:cNvPr>
          <p:cNvGrpSpPr>
            <a:grpSpLocks/>
          </p:cNvGrpSpPr>
          <p:nvPr/>
        </p:nvGrpSpPr>
        <p:grpSpPr bwMode="auto">
          <a:xfrm>
            <a:off x="1292312" y="1479550"/>
            <a:ext cx="9864162" cy="4210049"/>
            <a:chOff x="612" y="1495"/>
            <a:chExt cx="4685" cy="189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xmlns="" id="{58629EBC-8A52-4C5B-AFDD-F80ACA18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517"/>
              <a:ext cx="1050" cy="7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xmlns="" id="{F8C203E3-0C2B-4383-9B2C-C69C08F4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1509"/>
              <a:ext cx="1050" cy="71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xmlns="" id="{D4183463-C4A9-41DB-93F2-49023D9A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1502"/>
              <a:ext cx="1050" cy="71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xmlns="" id="{6A0160FF-2351-4434-A32F-A319554E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495"/>
              <a:ext cx="1051" cy="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67F3F5EB-624E-47FB-975D-273A13702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" y="1495"/>
              <a:ext cx="1043" cy="710"/>
            </a:xfrm>
            <a:custGeom>
              <a:avLst/>
              <a:gdLst>
                <a:gd name="T0" fmla="*/ 0 w 1043"/>
                <a:gd name="T1" fmla="*/ 0 h 710"/>
                <a:gd name="T2" fmla="*/ 1043 w 1043"/>
                <a:gd name="T3" fmla="*/ 0 h 710"/>
                <a:gd name="T4" fmla="*/ 1043 w 1043"/>
                <a:gd name="T5" fmla="*/ 710 h 710"/>
                <a:gd name="T6" fmla="*/ 0 w 1043"/>
                <a:gd name="T7" fmla="*/ 710 h 710"/>
                <a:gd name="T8" fmla="*/ 0 w 1043"/>
                <a:gd name="T9" fmla="*/ 0 h 710"/>
                <a:gd name="T10" fmla="*/ 0 w 1043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710"/>
                <a:gd name="T20" fmla="*/ 1043 w 1043"/>
                <a:gd name="T21" fmla="*/ 710 h 7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710">
                  <a:moveTo>
                    <a:pt x="0" y="0"/>
                  </a:moveTo>
                  <a:lnTo>
                    <a:pt x="1043" y="0"/>
                  </a:lnTo>
                  <a:lnTo>
                    <a:pt x="1043" y="710"/>
                  </a:lnTo>
                  <a:lnTo>
                    <a:pt x="0" y="71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xmlns="" id="{698913D4-B4CD-4D99-8BD8-8B262DB2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681"/>
              <a:ext cx="10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xmlns="" id="{C96C1CE3-7C2F-41D5-9130-541A4198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753"/>
              <a:ext cx="10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xmlns="" id="{170CD915-2C1F-4417-9E8B-C14A4C9C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789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Picture 12">
              <a:extLst>
                <a:ext uri="{FF2B5EF4-FFF2-40B4-BE49-F238E27FC236}">
                  <a16:creationId xmlns:a16="http://schemas.microsoft.com/office/drawing/2014/main" xmlns="" id="{C58ABCB0-B54A-4FEF-A0F6-1313B495AD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1789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xmlns="" id="{B3376E65-EE43-4904-9294-22D353A5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796"/>
              <a:ext cx="77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attach(in Observer)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xmlns="" id="{F67A6079-A70C-4B42-A8DF-845186F7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918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" name="Picture 15">
              <a:extLst>
                <a:ext uri="{FF2B5EF4-FFF2-40B4-BE49-F238E27FC236}">
                  <a16:creationId xmlns:a16="http://schemas.microsoft.com/office/drawing/2014/main" xmlns="" id="{2DE769DC-A518-4CBA-B4BB-A320B53D7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1918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xmlns="" id="{D1E63BEB-12BC-49B1-A1BC-78A6E985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925"/>
              <a:ext cx="8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detach(in Observer)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xmlns="" id="{6CFA5C27-B41A-4E38-8217-66938CB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047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" name="Picture 18">
              <a:extLst>
                <a:ext uri="{FF2B5EF4-FFF2-40B4-BE49-F238E27FC236}">
                  <a16:creationId xmlns:a16="http://schemas.microsoft.com/office/drawing/2014/main" xmlns="" id="{EA463BF3-1661-42D1-BD46-EF6503B45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2047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xmlns="" id="{11EF7D23-C970-4483-9701-A9A14D3F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054"/>
              <a:ext cx="6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notifyChange()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6" name="Picture 20">
              <a:extLst>
                <a:ext uri="{FF2B5EF4-FFF2-40B4-BE49-F238E27FC236}">
                  <a16:creationId xmlns:a16="http://schemas.microsoft.com/office/drawing/2014/main" xmlns="" id="{18E19E17-DBB0-492F-B980-595A8B2B3E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" y="1531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xmlns="" id="{30488693-D83F-4D9E-A376-F294A5EF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531"/>
              <a:ext cx="31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xmlns="" id="{D405628F-AB7E-4C8A-B6BB-F1D10890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1646"/>
              <a:ext cx="723" cy="45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44DA1086-2F83-41DD-88C4-D5A3A7FD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38"/>
              <a:ext cx="722" cy="45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xmlns="" id="{E38C6E9D-76C4-4472-8B06-44449E30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631"/>
              <a:ext cx="723" cy="45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xmlns="" id="{0EF064B9-1E7D-4B34-A0B0-5370F498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1624"/>
              <a:ext cx="722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56826608-C179-4D58-BBAD-8A01718D8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1624"/>
              <a:ext cx="715" cy="452"/>
            </a:xfrm>
            <a:custGeom>
              <a:avLst/>
              <a:gdLst>
                <a:gd name="T0" fmla="*/ 0 w 715"/>
                <a:gd name="T1" fmla="*/ 0 h 452"/>
                <a:gd name="T2" fmla="*/ 715 w 715"/>
                <a:gd name="T3" fmla="*/ 0 h 452"/>
                <a:gd name="T4" fmla="*/ 715 w 715"/>
                <a:gd name="T5" fmla="*/ 452 h 452"/>
                <a:gd name="T6" fmla="*/ 0 w 715"/>
                <a:gd name="T7" fmla="*/ 452 h 452"/>
                <a:gd name="T8" fmla="*/ 0 w 715"/>
                <a:gd name="T9" fmla="*/ 0 h 452"/>
                <a:gd name="T10" fmla="*/ 0 w 715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5"/>
                <a:gd name="T19" fmla="*/ 0 h 452"/>
                <a:gd name="T20" fmla="*/ 715 w 715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5" h="452">
                  <a:moveTo>
                    <a:pt x="0" y="0"/>
                  </a:moveTo>
                  <a:lnTo>
                    <a:pt x="715" y="0"/>
                  </a:lnTo>
                  <a:lnTo>
                    <a:pt x="715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xmlns="" id="{0CF9CCE4-DAB5-4A33-A114-B5AA2CADC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811"/>
              <a:ext cx="7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xmlns="" id="{BFC9548B-C380-4706-B461-073C00CEF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882"/>
              <a:ext cx="7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xmlns="" id="{7B70BE1C-715F-4F43-96CD-1893A0A5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918"/>
              <a:ext cx="574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6" name="Picture 30">
              <a:extLst>
                <a:ext uri="{FF2B5EF4-FFF2-40B4-BE49-F238E27FC236}">
                  <a16:creationId xmlns:a16="http://schemas.microsoft.com/office/drawing/2014/main" xmlns="" id="{16B82C14-9CA8-43B0-B6E8-C4D0A3E08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" y="1918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xmlns="" id="{F8F69776-EF90-4503-B028-2C3286FB7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925"/>
              <a:ext cx="3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update()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38" name="Picture 32">
              <a:extLst>
                <a:ext uri="{FF2B5EF4-FFF2-40B4-BE49-F238E27FC236}">
                  <a16:creationId xmlns:a16="http://schemas.microsoft.com/office/drawing/2014/main" xmlns="" id="{E0047056-815A-4FC0-AF7E-44BFE48F16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" y="1660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xmlns="" id="{D7DFF6F9-60FB-4956-A5E7-E58A97C9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660"/>
              <a:ext cx="3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Observer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xmlns="" id="{152916C2-DDD0-435D-BA0E-71EB638D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2800"/>
              <a:ext cx="1080" cy="5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xmlns="" id="{5092A7B2-0D82-4EF8-BD2C-F696259F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93"/>
              <a:ext cx="1080" cy="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xmlns="" id="{428F2109-2F94-4B2E-977B-F0715407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786"/>
              <a:ext cx="1080" cy="5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xmlns="" id="{145FD96E-2A9A-4D6B-8349-9EFFA981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79"/>
              <a:ext cx="1080" cy="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xmlns="" id="{ECEF07E6-AB3C-4F77-8DEA-259A5050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779"/>
              <a:ext cx="1072" cy="580"/>
            </a:xfrm>
            <a:custGeom>
              <a:avLst/>
              <a:gdLst>
                <a:gd name="T0" fmla="*/ 0 w 1072"/>
                <a:gd name="T1" fmla="*/ 0 h 580"/>
                <a:gd name="T2" fmla="*/ 1072 w 1072"/>
                <a:gd name="T3" fmla="*/ 0 h 580"/>
                <a:gd name="T4" fmla="*/ 1072 w 1072"/>
                <a:gd name="T5" fmla="*/ 580 h 580"/>
                <a:gd name="T6" fmla="*/ 0 w 1072"/>
                <a:gd name="T7" fmla="*/ 580 h 580"/>
                <a:gd name="T8" fmla="*/ 0 w 1072"/>
                <a:gd name="T9" fmla="*/ 0 h 580"/>
                <a:gd name="T10" fmla="*/ 0 w 1072"/>
                <a:gd name="T11" fmla="*/ 0 h 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2"/>
                <a:gd name="T19" fmla="*/ 0 h 580"/>
                <a:gd name="T20" fmla="*/ 1072 w 1072"/>
                <a:gd name="T21" fmla="*/ 580 h 5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2" h="580">
                  <a:moveTo>
                    <a:pt x="0" y="0"/>
                  </a:moveTo>
                  <a:lnTo>
                    <a:pt x="1072" y="0"/>
                  </a:lnTo>
                  <a:lnTo>
                    <a:pt x="1072" y="580"/>
                  </a:lnTo>
                  <a:lnTo>
                    <a:pt x="0" y="58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" name="Line 39">
              <a:extLst>
                <a:ext uri="{FF2B5EF4-FFF2-40B4-BE49-F238E27FC236}">
                  <a16:creationId xmlns:a16="http://schemas.microsoft.com/office/drawing/2014/main" xmlns="" id="{E9A28729-8FE0-4983-80AE-AD7D0B15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65"/>
              <a:ext cx="10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xmlns="" id="{31F6C475-414B-4F40-8778-A019C2CBC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037"/>
              <a:ext cx="10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xmlns="" id="{53EB3EBD-9495-43BC-839F-9349B071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073"/>
              <a:ext cx="931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8" name="Picture 42">
              <a:extLst>
                <a:ext uri="{FF2B5EF4-FFF2-40B4-BE49-F238E27FC236}">
                  <a16:creationId xmlns:a16="http://schemas.microsoft.com/office/drawing/2014/main" xmlns="" id="{993D6064-11F2-41AB-9765-DB6EF24CD3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073"/>
              <a:ext cx="1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xmlns="" id="{B1723EAC-A8CB-45CA-B8A1-0FDB3D3E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080"/>
              <a:ext cx="4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getState()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xmlns="" id="{DF38D274-1CB8-427C-BC42-8C5AE9A1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202"/>
              <a:ext cx="931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1" name="Picture 45">
              <a:extLst>
                <a:ext uri="{FF2B5EF4-FFF2-40B4-BE49-F238E27FC236}">
                  <a16:creationId xmlns:a16="http://schemas.microsoft.com/office/drawing/2014/main" xmlns="" id="{D13F918D-A267-4371-8563-82D79E28C5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202"/>
              <a:ext cx="1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xmlns="" id="{A2EFA408-A84A-4966-A7C8-4051CB13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209"/>
              <a:ext cx="4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setState()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3" name="Picture 47">
              <a:extLst>
                <a:ext uri="{FF2B5EF4-FFF2-40B4-BE49-F238E27FC236}">
                  <a16:creationId xmlns:a16="http://schemas.microsoft.com/office/drawing/2014/main" xmlns="" id="{4B038928-5558-4FE1-94E2-4C0F952115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2814"/>
              <a:ext cx="1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xmlns="" id="{665AC574-3455-4427-9CD9-1F25F3CD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814"/>
              <a:ext cx="69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ConcreteSubject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xmlns="" id="{52D1C7AB-5B5C-430C-97B3-4DCF8CE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865"/>
              <a:ext cx="1147" cy="45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xmlns="" id="{2BB3F176-5419-4BAE-884F-B269354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857"/>
              <a:ext cx="1147" cy="45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xmlns="" id="{00FC2EA0-2567-4911-9369-08AE0BE87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850"/>
              <a:ext cx="1147" cy="45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xmlns="" id="{0B73B8B0-456C-41F6-B943-BBFB9890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843"/>
              <a:ext cx="1147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xmlns="" id="{7E2ACC0B-7843-4F24-8378-63418965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843"/>
              <a:ext cx="1140" cy="452"/>
            </a:xfrm>
            <a:custGeom>
              <a:avLst/>
              <a:gdLst>
                <a:gd name="T0" fmla="*/ 0 w 1140"/>
                <a:gd name="T1" fmla="*/ 0 h 452"/>
                <a:gd name="T2" fmla="*/ 1140 w 1140"/>
                <a:gd name="T3" fmla="*/ 0 h 452"/>
                <a:gd name="T4" fmla="*/ 1140 w 1140"/>
                <a:gd name="T5" fmla="*/ 452 h 452"/>
                <a:gd name="T6" fmla="*/ 0 w 1140"/>
                <a:gd name="T7" fmla="*/ 452 h 452"/>
                <a:gd name="T8" fmla="*/ 0 w 1140"/>
                <a:gd name="T9" fmla="*/ 0 h 452"/>
                <a:gd name="T10" fmla="*/ 0 w 1140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0"/>
                <a:gd name="T19" fmla="*/ 0 h 452"/>
                <a:gd name="T20" fmla="*/ 1140 w 1140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0" h="452">
                  <a:moveTo>
                    <a:pt x="0" y="0"/>
                  </a:moveTo>
                  <a:lnTo>
                    <a:pt x="1140" y="0"/>
                  </a:lnTo>
                  <a:lnTo>
                    <a:pt x="1140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xmlns="" id="{C47E78E7-E632-45B0-AF10-342B23449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029"/>
              <a:ext cx="11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xmlns="" id="{4EA93AD1-DD96-4619-B4C6-37940CB77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101"/>
              <a:ext cx="11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xmlns="" id="{2D7CA31A-37C5-4C26-87D2-BF4CB1AA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3137"/>
              <a:ext cx="998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3" name="Picture 57">
              <a:extLst>
                <a:ext uri="{FF2B5EF4-FFF2-40B4-BE49-F238E27FC236}">
                  <a16:creationId xmlns:a16="http://schemas.microsoft.com/office/drawing/2014/main" xmlns="" id="{8C16063D-4F9F-4AD5-9636-6FE9308B4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3137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xmlns="" id="{A162A79F-F87A-4C1D-83FA-B4170D06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144"/>
              <a:ext cx="3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update()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65" name="Picture 59">
              <a:extLst>
                <a:ext uri="{FF2B5EF4-FFF2-40B4-BE49-F238E27FC236}">
                  <a16:creationId xmlns:a16="http://schemas.microsoft.com/office/drawing/2014/main" xmlns="" id="{26CCE083-8DA8-4F18-A8D2-297A51A9A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2879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xmlns="" id="{381285B1-6002-42C2-8AC6-C4372AB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79"/>
              <a:ext cx="7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ConcreteObserver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xmlns="" id="{7D4B072E-77A0-46C3-BDEC-321D2F35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55"/>
              <a:ext cx="1073" cy="366"/>
            </a:xfrm>
            <a:custGeom>
              <a:avLst/>
              <a:gdLst>
                <a:gd name="T0" fmla="*/ 0 w 1073"/>
                <a:gd name="T1" fmla="*/ 0 h 366"/>
                <a:gd name="T2" fmla="*/ 0 w 1073"/>
                <a:gd name="T3" fmla="*/ 366 h 366"/>
                <a:gd name="T4" fmla="*/ 1073 w 1073"/>
                <a:gd name="T5" fmla="*/ 366 h 366"/>
                <a:gd name="T6" fmla="*/ 1073 w 1073"/>
                <a:gd name="T7" fmla="*/ 72 h 366"/>
                <a:gd name="T8" fmla="*/ 998 w 1073"/>
                <a:gd name="T9" fmla="*/ 0 h 366"/>
                <a:gd name="T10" fmla="*/ 0 w 1073"/>
                <a:gd name="T11" fmla="*/ 0 h 3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66"/>
                <a:gd name="T20" fmla="*/ 1073 w 1073"/>
                <a:gd name="T21" fmla="*/ 366 h 3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66">
                  <a:moveTo>
                    <a:pt x="0" y="0"/>
                  </a:moveTo>
                  <a:lnTo>
                    <a:pt x="0" y="366"/>
                  </a:lnTo>
                  <a:lnTo>
                    <a:pt x="1073" y="366"/>
                  </a:lnTo>
                  <a:lnTo>
                    <a:pt x="1073" y="72"/>
                  </a:lnTo>
                  <a:lnTo>
                    <a:pt x="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xmlns="" id="{BA63C904-5B63-4EBD-80FA-4DE6B82D6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255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xmlns="" id="{EB09BB23-6F47-48C9-A0DA-8606A1C6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327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xmlns="" id="{5F73C487-30E6-40BB-8440-BCA004F6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291"/>
              <a:ext cx="8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public void update() {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xmlns="" id="{530EBF1B-24C2-490C-8EB8-7B25B330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377"/>
              <a:ext cx="9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... subject.getState() ...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xmlns="" id="{7FC31FC1-7672-47D3-A8A0-35F52725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63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xmlns="" id="{21E0B936-C61D-4D2A-8D45-807BC73E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55"/>
              <a:ext cx="1073" cy="366"/>
            </a:xfrm>
            <a:custGeom>
              <a:avLst/>
              <a:gdLst>
                <a:gd name="T0" fmla="*/ 0 w 1073"/>
                <a:gd name="T1" fmla="*/ 0 h 366"/>
                <a:gd name="T2" fmla="*/ 0 w 1073"/>
                <a:gd name="T3" fmla="*/ 366 h 366"/>
                <a:gd name="T4" fmla="*/ 1073 w 1073"/>
                <a:gd name="T5" fmla="*/ 366 h 366"/>
                <a:gd name="T6" fmla="*/ 1073 w 1073"/>
                <a:gd name="T7" fmla="*/ 72 h 366"/>
                <a:gd name="T8" fmla="*/ 998 w 1073"/>
                <a:gd name="T9" fmla="*/ 0 h 366"/>
                <a:gd name="T10" fmla="*/ 0 w 1073"/>
                <a:gd name="T11" fmla="*/ 0 h 3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66"/>
                <a:gd name="T20" fmla="*/ 1073 w 1073"/>
                <a:gd name="T21" fmla="*/ 366 h 3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66">
                  <a:moveTo>
                    <a:pt x="0" y="0"/>
                  </a:moveTo>
                  <a:lnTo>
                    <a:pt x="0" y="366"/>
                  </a:lnTo>
                  <a:lnTo>
                    <a:pt x="1073" y="366"/>
                  </a:lnTo>
                  <a:lnTo>
                    <a:pt x="1073" y="72"/>
                  </a:lnTo>
                  <a:lnTo>
                    <a:pt x="99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4" name="Line 68">
              <a:extLst>
                <a:ext uri="{FF2B5EF4-FFF2-40B4-BE49-F238E27FC236}">
                  <a16:creationId xmlns:a16="http://schemas.microsoft.com/office/drawing/2014/main" xmlns="" id="{601B6AE3-AE7D-4185-8060-34539AC2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255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Line 69">
              <a:extLst>
                <a:ext uri="{FF2B5EF4-FFF2-40B4-BE49-F238E27FC236}">
                  <a16:creationId xmlns:a16="http://schemas.microsoft.com/office/drawing/2014/main" xmlns="" id="{9FF99BDE-100C-4CD0-92A8-01968519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327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xmlns="" id="{B35F1851-EE14-41DE-9D50-35CA4A4F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262"/>
              <a:ext cx="1176" cy="466"/>
            </a:xfrm>
            <a:custGeom>
              <a:avLst/>
              <a:gdLst>
                <a:gd name="T0" fmla="*/ 0 w 1176"/>
                <a:gd name="T1" fmla="*/ 0 h 466"/>
                <a:gd name="T2" fmla="*/ 0 w 1176"/>
                <a:gd name="T3" fmla="*/ 466 h 466"/>
                <a:gd name="T4" fmla="*/ 1176 w 1176"/>
                <a:gd name="T5" fmla="*/ 466 h 466"/>
                <a:gd name="T6" fmla="*/ 1176 w 1176"/>
                <a:gd name="T7" fmla="*/ 72 h 466"/>
                <a:gd name="T8" fmla="*/ 1102 w 1176"/>
                <a:gd name="T9" fmla="*/ 0 h 466"/>
                <a:gd name="T10" fmla="*/ 0 w 1176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6"/>
                <a:gd name="T19" fmla="*/ 0 h 466"/>
                <a:gd name="T20" fmla="*/ 1176 w 1176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6" h="466">
                  <a:moveTo>
                    <a:pt x="0" y="0"/>
                  </a:moveTo>
                  <a:lnTo>
                    <a:pt x="0" y="466"/>
                  </a:lnTo>
                  <a:lnTo>
                    <a:pt x="1176" y="466"/>
                  </a:lnTo>
                  <a:lnTo>
                    <a:pt x="1176" y="72"/>
                  </a:lnTo>
                  <a:lnTo>
                    <a:pt x="1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7" name="Line 71">
              <a:extLst>
                <a:ext uri="{FF2B5EF4-FFF2-40B4-BE49-F238E27FC236}">
                  <a16:creationId xmlns:a16="http://schemas.microsoft.com/office/drawing/2014/main" xmlns="" id="{EC99A423-71C7-4D94-AC4C-FD3F8BD8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262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Line 72">
              <a:extLst>
                <a:ext uri="{FF2B5EF4-FFF2-40B4-BE49-F238E27FC236}">
                  <a16:creationId xmlns:a16="http://schemas.microsoft.com/office/drawing/2014/main" xmlns="" id="{566CFC43-FF3C-4613-A184-8A931A28E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3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xmlns="" id="{B1B6BF7E-4BD1-4F8B-80B5-937F599A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298"/>
              <a:ext cx="10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public void notifyChange() {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xmlns="" id="{6804DA3C-443E-4E74-99DB-5E4DF0520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384"/>
              <a:ext cx="9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for each o in observers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xmlns="" id="{8EB2884E-D5A7-462F-BD2C-6816DFBE3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470"/>
              <a:ext cx="67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    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o.update();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xmlns="" id="{96701043-64A3-4BA4-8939-BEB78350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556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xmlns="" id="{F5C262A3-DECB-4324-8D21-29F10ABA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262"/>
              <a:ext cx="1176" cy="466"/>
            </a:xfrm>
            <a:custGeom>
              <a:avLst/>
              <a:gdLst>
                <a:gd name="T0" fmla="*/ 0 w 1176"/>
                <a:gd name="T1" fmla="*/ 0 h 466"/>
                <a:gd name="T2" fmla="*/ 0 w 1176"/>
                <a:gd name="T3" fmla="*/ 466 h 466"/>
                <a:gd name="T4" fmla="*/ 1176 w 1176"/>
                <a:gd name="T5" fmla="*/ 466 h 466"/>
                <a:gd name="T6" fmla="*/ 1176 w 1176"/>
                <a:gd name="T7" fmla="*/ 72 h 466"/>
                <a:gd name="T8" fmla="*/ 1102 w 1176"/>
                <a:gd name="T9" fmla="*/ 0 h 466"/>
                <a:gd name="T10" fmla="*/ 0 w 1176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6"/>
                <a:gd name="T19" fmla="*/ 0 h 466"/>
                <a:gd name="T20" fmla="*/ 1176 w 1176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6" h="466">
                  <a:moveTo>
                    <a:pt x="0" y="0"/>
                  </a:moveTo>
                  <a:lnTo>
                    <a:pt x="0" y="466"/>
                  </a:lnTo>
                  <a:lnTo>
                    <a:pt x="1176" y="466"/>
                  </a:lnTo>
                  <a:lnTo>
                    <a:pt x="1176" y="72"/>
                  </a:lnTo>
                  <a:lnTo>
                    <a:pt x="110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" name="Line 78">
              <a:extLst>
                <a:ext uri="{FF2B5EF4-FFF2-40B4-BE49-F238E27FC236}">
                  <a16:creationId xmlns:a16="http://schemas.microsoft.com/office/drawing/2014/main" xmlns="" id="{B4AEA951-255A-4739-B4F6-E657E88F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262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Line 79">
              <a:extLst>
                <a:ext uri="{FF2B5EF4-FFF2-40B4-BE49-F238E27FC236}">
                  <a16:creationId xmlns:a16="http://schemas.microsoft.com/office/drawing/2014/main" xmlns="" id="{57BBF4A6-5992-4905-A741-C2CBF5072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3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Line 80">
              <a:extLst>
                <a:ext uri="{FF2B5EF4-FFF2-40B4-BE49-F238E27FC236}">
                  <a16:creationId xmlns:a16="http://schemas.microsoft.com/office/drawing/2014/main" xmlns="" id="{ECF3121E-F3B5-4116-AD81-61119FC77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7" y="2104"/>
              <a:ext cx="1" cy="7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xmlns="" id="{CFC5B53B-82D8-42CC-B26C-B7BD9416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104"/>
              <a:ext cx="89" cy="173"/>
            </a:xfrm>
            <a:custGeom>
              <a:avLst/>
              <a:gdLst>
                <a:gd name="T0" fmla="*/ 44 w 89"/>
                <a:gd name="T1" fmla="*/ 0 h 173"/>
                <a:gd name="T2" fmla="*/ 0 w 89"/>
                <a:gd name="T3" fmla="*/ 173 h 173"/>
                <a:gd name="T4" fmla="*/ 89 w 89"/>
                <a:gd name="T5" fmla="*/ 173 h 173"/>
                <a:gd name="T6" fmla="*/ 44 w 89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3"/>
                <a:gd name="T14" fmla="*/ 89 w 8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3">
                  <a:moveTo>
                    <a:pt x="44" y="0"/>
                  </a:moveTo>
                  <a:lnTo>
                    <a:pt x="0" y="173"/>
                  </a:lnTo>
                  <a:lnTo>
                    <a:pt x="89" y="1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xmlns="" id="{00EDFEBE-28EC-4D53-82BF-73CF2815F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104"/>
              <a:ext cx="89" cy="173"/>
            </a:xfrm>
            <a:custGeom>
              <a:avLst/>
              <a:gdLst>
                <a:gd name="T0" fmla="*/ 44 w 89"/>
                <a:gd name="T1" fmla="*/ 0 h 173"/>
                <a:gd name="T2" fmla="*/ 89 w 89"/>
                <a:gd name="T3" fmla="*/ 173 h 173"/>
                <a:gd name="T4" fmla="*/ 0 w 89"/>
                <a:gd name="T5" fmla="*/ 173 h 173"/>
                <a:gd name="T6" fmla="*/ 44 w 89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3"/>
                <a:gd name="T14" fmla="*/ 89 w 8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3">
                  <a:moveTo>
                    <a:pt x="44" y="0"/>
                  </a:moveTo>
                  <a:lnTo>
                    <a:pt x="89" y="173"/>
                  </a:lnTo>
                  <a:lnTo>
                    <a:pt x="0" y="173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xmlns="" id="{67675962-2273-471C-AF99-EE518718C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234"/>
              <a:ext cx="1" cy="5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xmlns="" id="{ED344115-28AD-4794-BF13-736E5333A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34"/>
              <a:ext cx="89" cy="172"/>
            </a:xfrm>
            <a:custGeom>
              <a:avLst/>
              <a:gdLst>
                <a:gd name="T0" fmla="*/ 45 w 89"/>
                <a:gd name="T1" fmla="*/ 0 h 172"/>
                <a:gd name="T2" fmla="*/ 0 w 89"/>
                <a:gd name="T3" fmla="*/ 172 h 172"/>
                <a:gd name="T4" fmla="*/ 89 w 89"/>
                <a:gd name="T5" fmla="*/ 172 h 172"/>
                <a:gd name="T6" fmla="*/ 45 w 89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2"/>
                <a:gd name="T14" fmla="*/ 89 w 8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2">
                  <a:moveTo>
                    <a:pt x="45" y="0"/>
                  </a:moveTo>
                  <a:lnTo>
                    <a:pt x="0" y="172"/>
                  </a:lnTo>
                  <a:lnTo>
                    <a:pt x="89" y="1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xmlns="" id="{8BB7CE6A-8E77-4F0E-807E-27659571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34"/>
              <a:ext cx="89" cy="172"/>
            </a:xfrm>
            <a:custGeom>
              <a:avLst/>
              <a:gdLst>
                <a:gd name="T0" fmla="*/ 45 w 89"/>
                <a:gd name="T1" fmla="*/ 0 h 172"/>
                <a:gd name="T2" fmla="*/ 89 w 89"/>
                <a:gd name="T3" fmla="*/ 172 h 172"/>
                <a:gd name="T4" fmla="*/ 0 w 89"/>
                <a:gd name="T5" fmla="*/ 172 h 172"/>
                <a:gd name="T6" fmla="*/ 45 w 89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2"/>
                <a:gd name="T14" fmla="*/ 89 w 8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2">
                  <a:moveTo>
                    <a:pt x="45" y="0"/>
                  </a:moveTo>
                  <a:lnTo>
                    <a:pt x="89" y="172"/>
                  </a:lnTo>
                  <a:lnTo>
                    <a:pt x="0" y="172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2" name="Line 86">
              <a:extLst>
                <a:ext uri="{FF2B5EF4-FFF2-40B4-BE49-F238E27FC236}">
                  <a16:creationId xmlns:a16="http://schemas.microsoft.com/office/drawing/2014/main" xmlns="" id="{D3BED51B-6A0A-4623-8930-023F325E9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1861"/>
              <a:ext cx="17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Rectangle 87">
              <a:extLst>
                <a:ext uri="{FF2B5EF4-FFF2-40B4-BE49-F238E27FC236}">
                  <a16:creationId xmlns:a16="http://schemas.microsoft.com/office/drawing/2014/main" xmlns="" id="{64B70BE9-9E85-4538-9CBE-C42F1B7BC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10"/>
              <a:ext cx="3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observers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94" name="Rectangle 88">
              <a:extLst>
                <a:ext uri="{FF2B5EF4-FFF2-40B4-BE49-F238E27FC236}">
                  <a16:creationId xmlns:a16="http://schemas.microsoft.com/office/drawing/2014/main" xmlns="" id="{A3B7261E-AFA0-418B-A0A8-BB9F174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911"/>
              <a:ext cx="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*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xmlns="" id="{9094BABF-61FA-403D-9519-843D8518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825"/>
              <a:ext cx="37" cy="72"/>
            </a:xfrm>
            <a:custGeom>
              <a:avLst/>
              <a:gdLst>
                <a:gd name="T0" fmla="*/ 0 w 37"/>
                <a:gd name="T1" fmla="*/ 72 h 72"/>
                <a:gd name="T2" fmla="*/ 37 w 37"/>
                <a:gd name="T3" fmla="*/ 36 h 72"/>
                <a:gd name="T4" fmla="*/ 0 w 37"/>
                <a:gd name="T5" fmla="*/ 0 h 72"/>
                <a:gd name="T6" fmla="*/ 0 60000 65536"/>
                <a:gd name="T7" fmla="*/ 0 60000 65536"/>
                <a:gd name="T8" fmla="*/ 0 60000 65536"/>
                <a:gd name="T9" fmla="*/ 0 w 37"/>
                <a:gd name="T10" fmla="*/ 0 h 72"/>
                <a:gd name="T11" fmla="*/ 37 w 37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72">
                  <a:moveTo>
                    <a:pt x="0" y="72"/>
                  </a:moveTo>
                  <a:lnTo>
                    <a:pt x="37" y="3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xmlns="" id="{E7E6A3DB-18E5-4BEA-B6BD-FFF12A99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832"/>
              <a:ext cx="119" cy="57"/>
            </a:xfrm>
            <a:custGeom>
              <a:avLst/>
              <a:gdLst>
                <a:gd name="T0" fmla="*/ 59 w 119"/>
                <a:gd name="T1" fmla="*/ 0 h 57"/>
                <a:gd name="T2" fmla="*/ 0 w 119"/>
                <a:gd name="T3" fmla="*/ 29 h 57"/>
                <a:gd name="T4" fmla="*/ 59 w 119"/>
                <a:gd name="T5" fmla="*/ 57 h 57"/>
                <a:gd name="T6" fmla="*/ 119 w 119"/>
                <a:gd name="T7" fmla="*/ 29 h 57"/>
                <a:gd name="T8" fmla="*/ 59 w 11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7"/>
                <a:gd name="T17" fmla="*/ 119 w 11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7">
                  <a:moveTo>
                    <a:pt x="59" y="0"/>
                  </a:moveTo>
                  <a:lnTo>
                    <a:pt x="0" y="29"/>
                  </a:lnTo>
                  <a:lnTo>
                    <a:pt x="59" y="57"/>
                  </a:lnTo>
                  <a:lnTo>
                    <a:pt x="11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xmlns="" id="{43971CB7-39AC-4B87-892D-257DE42C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832"/>
              <a:ext cx="119" cy="57"/>
            </a:xfrm>
            <a:custGeom>
              <a:avLst/>
              <a:gdLst>
                <a:gd name="T0" fmla="*/ 0 w 119"/>
                <a:gd name="T1" fmla="*/ 29 h 57"/>
                <a:gd name="T2" fmla="*/ 59 w 119"/>
                <a:gd name="T3" fmla="*/ 0 h 57"/>
                <a:gd name="T4" fmla="*/ 119 w 119"/>
                <a:gd name="T5" fmla="*/ 29 h 57"/>
                <a:gd name="T6" fmla="*/ 59 w 119"/>
                <a:gd name="T7" fmla="*/ 57 h 57"/>
                <a:gd name="T8" fmla="*/ 0 w 119"/>
                <a:gd name="T9" fmla="*/ 29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7"/>
                <a:gd name="T17" fmla="*/ 119 w 11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7">
                  <a:moveTo>
                    <a:pt x="0" y="29"/>
                  </a:moveTo>
                  <a:lnTo>
                    <a:pt x="59" y="0"/>
                  </a:lnTo>
                  <a:lnTo>
                    <a:pt x="119" y="29"/>
                  </a:lnTo>
                  <a:lnTo>
                    <a:pt x="59" y="57"/>
                  </a:lnTo>
                  <a:lnTo>
                    <a:pt x="0" y="2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xmlns="" id="{53B5FEAE-2B17-47AB-81CF-F02ACDC93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" y="3080"/>
              <a:ext cx="14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xmlns="" id="{DB2E26A4-666A-44CD-9B2B-66FBF8F8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929"/>
              <a:ext cx="30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xmlns="" id="{25F6945C-8175-4A10-90E7-B3423DB3C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044"/>
              <a:ext cx="37" cy="72"/>
            </a:xfrm>
            <a:custGeom>
              <a:avLst/>
              <a:gdLst>
                <a:gd name="T0" fmla="*/ 37 w 37"/>
                <a:gd name="T1" fmla="*/ 0 h 72"/>
                <a:gd name="T2" fmla="*/ 0 w 37"/>
                <a:gd name="T3" fmla="*/ 36 h 72"/>
                <a:gd name="T4" fmla="*/ 37 w 37"/>
                <a:gd name="T5" fmla="*/ 72 h 72"/>
                <a:gd name="T6" fmla="*/ 0 60000 65536"/>
                <a:gd name="T7" fmla="*/ 0 60000 65536"/>
                <a:gd name="T8" fmla="*/ 0 60000 65536"/>
                <a:gd name="T9" fmla="*/ 0 w 37"/>
                <a:gd name="T10" fmla="*/ 0 h 72"/>
                <a:gd name="T11" fmla="*/ 37 w 37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72">
                  <a:moveTo>
                    <a:pt x="37" y="0"/>
                  </a:moveTo>
                  <a:lnTo>
                    <a:pt x="0" y="36"/>
                  </a:lnTo>
                  <a:lnTo>
                    <a:pt x="37" y="7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1" name="Line 95">
              <a:extLst>
                <a:ext uri="{FF2B5EF4-FFF2-40B4-BE49-F238E27FC236}">
                  <a16:creationId xmlns:a16="http://schemas.microsoft.com/office/drawing/2014/main" xmlns="" id="{BB1B9C83-CEBD-4D08-AC89-7EFE0B619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" y="2124"/>
              <a:ext cx="38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Line 96">
              <a:extLst>
                <a:ext uri="{FF2B5EF4-FFF2-40B4-BE49-F238E27FC236}">
                  <a16:creationId xmlns:a16="http://schemas.microsoft.com/office/drawing/2014/main" xmlns="" id="{9DDB484A-7C50-4492-8E7E-3F4CA7CBB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622"/>
              <a:ext cx="804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052635B8-FF04-4AAD-BA70-E013E23F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806" y="144775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Observer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87C9EA58-2C16-4FAE-AA8C-162ED67D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81" y="2043062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update()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B876D5F7-86B6-4181-9727-8A43B2485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8406" y="1947812"/>
            <a:ext cx="170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CEA89B5E-7190-4C11-AA89-5BE0D770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94" y="4259212"/>
            <a:ext cx="28670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xmlns="" id="{CEDF6C6F-6A27-4C62-835D-32D55474C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2644" y="2589162"/>
            <a:ext cx="4762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BDC3F89D-B787-4804-B787-5400B77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469" y="4476700"/>
            <a:ext cx="282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ConcreteObserver</a:t>
            </a:r>
            <a:endParaRPr lang="en-US" altLang="en-US" i="1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xmlns="" id="{A1946DA3-8E85-4A9A-BE29-302DD40D6C26}"/>
              </a:ext>
            </a:extLst>
          </p:cNvPr>
          <p:cNvGrpSpPr>
            <a:grpSpLocks/>
          </p:cNvGrpSpPr>
          <p:nvPr/>
        </p:nvGrpSpPr>
        <p:grpSpPr bwMode="auto">
          <a:xfrm>
            <a:off x="2301081" y="4256037"/>
            <a:ext cx="3351213" cy="1041400"/>
            <a:chOff x="804" y="1860"/>
            <a:chExt cx="1956" cy="720"/>
          </a:xfrm>
        </p:grpSpPr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xmlns="" id="{D54B7F98-293F-43BC-B354-95C6816D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860"/>
              <a:ext cx="19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xmlns="" id="{C2134652-7E84-4454-B6C4-F5200AFEC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861"/>
              <a:ext cx="181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ConcreteObservable</a:t>
              </a:r>
              <a:endParaRPr lang="en-US" altLang="en-US" i="1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xmlns="" id="{44935ACE-9505-451B-8847-098B64143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2172"/>
              <a:ext cx="1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xmlns="" id="{C2DB3080-7B77-49D6-B1EA-F9971C46D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2245"/>
              <a:ext cx="142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setState()</a:t>
              </a:r>
              <a:endParaRPr lang="en-US" altLang="en-US"/>
            </a:p>
          </p:txBody>
        </p:sp>
      </p:grpSp>
      <p:sp>
        <p:nvSpPr>
          <p:cNvPr id="20" name="Line 14">
            <a:extLst>
              <a:ext uri="{FF2B5EF4-FFF2-40B4-BE49-F238E27FC236}">
                <a16:creationId xmlns:a16="http://schemas.microsoft.com/office/drawing/2014/main" xmlns="" id="{99678679-07F6-4B16-B9B2-A6E4D2AF3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869" y="4681487"/>
            <a:ext cx="1377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" name="AutoShape 15">
            <a:extLst>
              <a:ext uri="{FF2B5EF4-FFF2-40B4-BE49-F238E27FC236}">
                <a16:creationId xmlns:a16="http://schemas.microsoft.com/office/drawing/2014/main" xmlns="" id="{D48D1082-3CDC-4395-A845-164E79713A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69644" y="2401837"/>
            <a:ext cx="2468562" cy="15367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xmlns="" id="{DB8E1B6F-D089-4AF9-A421-A46CE556C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2431" y="2425650"/>
            <a:ext cx="5588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xmlns="" id="{D62D4455-61CE-4FA4-A7A3-E324F7E0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919" y="2387550"/>
            <a:ext cx="25701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if hasChanged() {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for all o in observers {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   o.update()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}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clearChanged()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}</a:t>
            </a:r>
            <a:endParaRPr lang="en-US" altLang="en-US" sz="160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xmlns="" id="{6FEF1AD7-B009-4A17-80C3-940BD659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206" y="1296937"/>
            <a:ext cx="2297113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/>
              <a:t>Observable</a:t>
            </a:r>
          </a:p>
          <a:p>
            <a:r>
              <a:rPr lang="en-US" altLang="en-US" sz="2000" i="1"/>
              <a:t>+</a:t>
            </a:r>
            <a:r>
              <a:rPr lang="en-US" altLang="en-US" sz="2000"/>
              <a:t>addObserver()</a:t>
            </a:r>
          </a:p>
          <a:p>
            <a:r>
              <a:rPr lang="en-US" altLang="en-US" sz="2000"/>
              <a:t>+removeObserver()</a:t>
            </a:r>
          </a:p>
          <a:p>
            <a:r>
              <a:rPr lang="en-US" altLang="en-US" sz="2000"/>
              <a:t>+notifyObservers()</a:t>
            </a:r>
          </a:p>
          <a:p>
            <a:r>
              <a:rPr lang="en-US" altLang="en-US" sz="2000"/>
              <a:t>#setChanged()</a:t>
            </a:r>
          </a:p>
          <a:p>
            <a:r>
              <a:rPr lang="en-US" altLang="en-US" sz="2000"/>
              <a:t>#clearChanged()</a:t>
            </a:r>
          </a:p>
          <a:p>
            <a:r>
              <a:rPr lang="en-US" altLang="en-US" sz="2000"/>
              <a:t>+hasChanged()</a:t>
            </a:r>
          </a:p>
          <a:p>
            <a:r>
              <a:rPr lang="en-US" altLang="en-US" sz="2000" i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xmlns="" id="{9471DF71-D342-4EE1-BDA6-55BC8908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369" y="3802012"/>
            <a:ext cx="207962" cy="2714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xmlns="" id="{3B44C30D-A008-44B8-B0D1-1009FD2E2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4556" y="4086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xmlns="" id="{83DCDBCD-D4EC-4F9E-A4CB-96980BBA8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6619" y="1663650"/>
            <a:ext cx="226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xmlns="" id="{37F09700-3C11-40B6-BDB9-2F7B275A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281" y="1341387"/>
            <a:ext cx="1712913" cy="1249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xmlns="" id="{DE5B45BC-3E22-41FA-8AB8-627150FE7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681" y="2111325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AutoShape 24">
            <a:extLst>
              <a:ext uri="{FF2B5EF4-FFF2-40B4-BE49-F238E27FC236}">
                <a16:creationId xmlns:a16="http://schemas.microsoft.com/office/drawing/2014/main" xmlns="" id="{E32C53D4-1CCD-4B66-9544-C46FA53C42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63181" y="5340300"/>
            <a:ext cx="2062163" cy="7254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xmlns="" id="{1F9507D4-84C6-478D-B0B0-8A89E995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06" y="5218062"/>
            <a:ext cx="27416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</a:rPr>
              <a:t>…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setChanged();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notifyObservers();</a:t>
            </a:r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xmlns="" id="{412804D5-7150-4C13-BAC9-55EBB682F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4394" y="5175200"/>
            <a:ext cx="46355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Participants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 (adapted from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knows its observers. Any number of Observer objects may observe an Observable.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provides an interface for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adding and removing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Observer objects.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Provides an interface for “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setting state” and triggering notification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Observer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defines an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updating interface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for objects that should be notified of changes in an Observable.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ConcreteObservable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stores state of interest to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ConcreteObserver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objects.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sends a notification to its observers when its state changes.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ConcreteObserver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maintains a reference to a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ConcreteObservable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object.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implements the Observer interface to keep its state consistent with the Observable.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21556</TotalTime>
  <Words>1323</Words>
  <Application>Microsoft Office PowerPoint</Application>
  <PresentationFormat>Custom</PresentationFormat>
  <Paragraphs>420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The Observer Pattern</vt:lpstr>
      <vt:lpstr>A design problem</vt:lpstr>
      <vt:lpstr>A design problem</vt:lpstr>
      <vt:lpstr>Design Pattern</vt:lpstr>
      <vt:lpstr>Design Pattern</vt:lpstr>
      <vt:lpstr>Observer Pattern</vt:lpstr>
      <vt:lpstr>General Structure</vt:lpstr>
      <vt:lpstr>Java Observer Pattern</vt:lpstr>
      <vt:lpstr>Observer Pattern</vt:lpstr>
      <vt:lpstr>Observer Pattern</vt:lpstr>
      <vt:lpstr>Observer Pattern</vt:lpstr>
      <vt:lpstr>Observer Pattern</vt:lpstr>
      <vt:lpstr>More UML</vt:lpstr>
      <vt:lpstr>Observer Pattern: sequence diagrams</vt:lpstr>
      <vt:lpstr>Observer Pattern: sequence diagrams</vt:lpstr>
      <vt:lpstr>Observer pattern in Java API</vt:lpstr>
      <vt:lpstr>Example</vt:lpstr>
      <vt:lpstr>Example</vt:lpstr>
      <vt:lpstr>Example</vt:lpstr>
      <vt:lpstr>University example</vt:lpstr>
      <vt:lpstr>University example(1)</vt:lpstr>
      <vt:lpstr>University example(2)</vt:lpstr>
      <vt:lpstr>University example(2)</vt:lpstr>
      <vt:lpstr>University example(3)</vt:lpstr>
      <vt:lpstr>Observer Pattern</vt:lpstr>
      <vt:lpstr>Observer Pattern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222</cp:revision>
  <dcterms:created xsi:type="dcterms:W3CDTF">2016-10-21T00:49:29Z</dcterms:created>
  <dcterms:modified xsi:type="dcterms:W3CDTF">2024-03-08T19:36:46Z</dcterms:modified>
</cp:coreProperties>
</file>