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2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95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ierzwinski/test-git" TargetMode="External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Git, &amp; </a:t>
            </a:r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Makes a new “merge”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582034" y="2301554"/>
            <a:ext cx="633292" cy="9067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757F13A-6241-4299-9829-C8A70499FF23}"/>
              </a:ext>
            </a:extLst>
          </p:cNvPr>
          <p:cNvSpPr/>
          <p:nvPr/>
        </p:nvSpPr>
        <p:spPr>
          <a:xfrm>
            <a:off x="7582034" y="320833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7856448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B581A4-3E7E-430A-8907-A218421F32C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387414" y="3871118"/>
            <a:ext cx="1194620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49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Makes a new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582034" y="2301554"/>
            <a:ext cx="633292" cy="9067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757F13A-6241-4299-9829-C8A70499FF23}"/>
              </a:ext>
            </a:extLst>
          </p:cNvPr>
          <p:cNvSpPr/>
          <p:nvPr/>
        </p:nvSpPr>
        <p:spPr>
          <a:xfrm>
            <a:off x="7582034" y="320833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7856448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B581A4-3E7E-430A-8907-A218421F32C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387414" y="3871118"/>
            <a:ext cx="1194620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A10E85-0C96-460E-B1C2-F03B5B66A7BD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8848618" y="3871117"/>
            <a:ext cx="1096845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C4116D-078F-4226-A038-C5ECD93AAB80}"/>
              </a:ext>
            </a:extLst>
          </p:cNvPr>
          <p:cNvGrpSpPr/>
          <p:nvPr/>
        </p:nvGrpSpPr>
        <p:grpSpPr>
          <a:xfrm>
            <a:off x="9945463" y="3208336"/>
            <a:ext cx="1266584" cy="1325563"/>
            <a:chOff x="6416910" y="5116597"/>
            <a:chExt cx="1266584" cy="132556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F197843-A8E9-4E68-8775-9BF3AEE09B01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B2D759-2BB8-4B73-AEE8-30E049A66B6E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H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FC7B47-84DA-4CBD-B4E7-C26FD605689A}"/>
              </a:ext>
            </a:extLst>
          </p:cNvPr>
          <p:cNvCxnSpPr>
            <a:cxnSpLocks/>
            <a:stCxn id="26" idx="6"/>
            <a:endCxn id="42" idx="0"/>
          </p:cNvCxnSpPr>
          <p:nvPr/>
        </p:nvCxnSpPr>
        <p:spPr>
          <a:xfrm flipV="1">
            <a:off x="8848618" y="4533899"/>
            <a:ext cx="1730137" cy="10386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63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35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6387414" y="3871119"/>
            <a:ext cx="1160067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7547481" y="3208337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553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6387414" y="3871119"/>
            <a:ext cx="1160067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7547481" y="3208337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814065" y="3871118"/>
            <a:ext cx="1336506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10150571" y="3208337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29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966F64C-CB81-4CF7-B599-F846F56B5A6E}"/>
              </a:ext>
            </a:extLst>
          </p:cNvPr>
          <p:cNvSpPr txBox="1"/>
          <p:nvPr/>
        </p:nvSpPr>
        <p:spPr>
          <a:xfrm>
            <a:off x="9139254" y="4455177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mozilla</a:t>
            </a:r>
            <a:r>
              <a:rPr lang="en-CA" b="1" dirty="0"/>
              <a:t>-central branch</a:t>
            </a:r>
          </a:p>
          <a:p>
            <a:r>
              <a:rPr lang="en-CA" dirty="0"/>
              <a:t>Firefox Nightly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37C37C0-F977-4FC9-9B66-D8B3352D1156}"/>
              </a:ext>
            </a:extLst>
          </p:cNvPr>
          <p:cNvSpPr txBox="1"/>
          <p:nvPr/>
        </p:nvSpPr>
        <p:spPr>
          <a:xfrm>
            <a:off x="9158326" y="3401422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mozilla</a:t>
            </a:r>
            <a:r>
              <a:rPr lang="en-CA" dirty="0"/>
              <a:t>-beta branch</a:t>
            </a:r>
          </a:p>
          <a:p>
            <a:r>
              <a:rPr lang="en-CA" dirty="0"/>
              <a:t>Firefox Beta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06C78FF-85EE-46D9-A2FB-027AF9F5AFA5}"/>
              </a:ext>
            </a:extLst>
          </p:cNvPr>
          <p:cNvSpPr txBox="1"/>
          <p:nvPr/>
        </p:nvSpPr>
        <p:spPr>
          <a:xfrm>
            <a:off x="9158326" y="2417651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mozilla</a:t>
            </a:r>
            <a:r>
              <a:rPr lang="en-CA" dirty="0"/>
              <a:t>-release branch</a:t>
            </a:r>
          </a:p>
          <a:p>
            <a:r>
              <a:rPr lang="en-CA" dirty="0"/>
              <a:t>Firefox Release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3571061-D6B9-4E52-A033-95BEF6D1497D}"/>
              </a:ext>
            </a:extLst>
          </p:cNvPr>
          <p:cNvSpPr txBox="1"/>
          <p:nvPr/>
        </p:nvSpPr>
        <p:spPr>
          <a:xfrm>
            <a:off x="9158326" y="5657841"/>
            <a:ext cx="32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autoland</a:t>
            </a:r>
            <a:r>
              <a:rPr lang="en-CA" b="1" dirty="0"/>
              <a:t>/integration branch</a:t>
            </a:r>
          </a:p>
          <a:p>
            <a:r>
              <a:rPr lang="en-CA" dirty="0"/>
              <a:t>Development Branch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02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966F64C-CB81-4CF7-B599-F846F56B5A6E}"/>
              </a:ext>
            </a:extLst>
          </p:cNvPr>
          <p:cNvSpPr txBox="1"/>
          <p:nvPr/>
        </p:nvSpPr>
        <p:spPr>
          <a:xfrm>
            <a:off x="9139837" y="4294926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mozilla</a:t>
            </a:r>
            <a:r>
              <a:rPr lang="en-CA" b="1" dirty="0"/>
              <a:t>-central branch</a:t>
            </a:r>
          </a:p>
          <a:p>
            <a:r>
              <a:rPr lang="en-CA" dirty="0"/>
              <a:t>Firefox Nightly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3A36335-C2DE-47B1-8A7A-3A8038141466}"/>
              </a:ext>
            </a:extLst>
          </p:cNvPr>
          <p:cNvSpPr/>
          <p:nvPr/>
        </p:nvSpPr>
        <p:spPr>
          <a:xfrm>
            <a:off x="8703359" y="4058656"/>
            <a:ext cx="3050280" cy="11188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74E82C-0B31-49B5-809A-EC338BF5A79A}"/>
              </a:ext>
            </a:extLst>
          </p:cNvPr>
          <p:cNvSpPr txBox="1"/>
          <p:nvPr/>
        </p:nvSpPr>
        <p:spPr>
          <a:xfrm>
            <a:off x="9293400" y="3017191"/>
            <a:ext cx="229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the master/main branch in Git</a:t>
            </a:r>
          </a:p>
        </p:txBody>
      </p:sp>
    </p:spTree>
    <p:extLst>
      <p:ext uri="{BB962C8B-B14F-4D97-AF65-F5344CB8AC3E}">
        <p14:creationId xmlns:p14="http://schemas.microsoft.com/office/powerpoint/2010/main" val="400845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73571061-D6B9-4E52-A033-95BEF6D1497D}"/>
              </a:ext>
            </a:extLst>
          </p:cNvPr>
          <p:cNvSpPr txBox="1"/>
          <p:nvPr/>
        </p:nvSpPr>
        <p:spPr>
          <a:xfrm>
            <a:off x="9158326" y="5657841"/>
            <a:ext cx="32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autoland</a:t>
            </a:r>
            <a:r>
              <a:rPr lang="en-CA" b="1" dirty="0"/>
              <a:t>/integration branch</a:t>
            </a:r>
          </a:p>
          <a:p>
            <a:r>
              <a:rPr lang="en-CA" dirty="0"/>
              <a:t>Development Branch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3A6D2BD-CB18-48D4-B9C0-B9779468D2EF}"/>
              </a:ext>
            </a:extLst>
          </p:cNvPr>
          <p:cNvSpPr/>
          <p:nvPr/>
        </p:nvSpPr>
        <p:spPr>
          <a:xfrm>
            <a:off x="9050001" y="5395772"/>
            <a:ext cx="3050280" cy="11188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D8351F5-2F48-4D98-A76A-C0F8CFD19F69}"/>
              </a:ext>
            </a:extLst>
          </p:cNvPr>
          <p:cNvSpPr txBox="1"/>
          <p:nvPr/>
        </p:nvSpPr>
        <p:spPr>
          <a:xfrm>
            <a:off x="9603862" y="4658747"/>
            <a:ext cx="229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merging PRs in </a:t>
            </a:r>
            <a:r>
              <a:rPr lang="en-CA" dirty="0" err="1"/>
              <a:t>Github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05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4858773"/>
          </a:xfrm>
        </p:spPr>
        <p:txBody>
          <a:bodyPr>
            <a:normAutofit/>
          </a:bodyPr>
          <a:lstStyle/>
          <a:p>
            <a:r>
              <a:rPr lang="en-US" dirty="0"/>
              <a:t>A central location (or hub) for Git repositories</a:t>
            </a:r>
          </a:p>
          <a:p>
            <a:endParaRPr lang="en-US" dirty="0"/>
          </a:p>
          <a:p>
            <a:r>
              <a:rPr lang="en-US" dirty="0"/>
              <a:t>Can use alternatives like Bitbucket</a:t>
            </a:r>
          </a:p>
          <a:p>
            <a:endParaRPr lang="en-US" dirty="0"/>
          </a:p>
          <a:p>
            <a:r>
              <a:rPr lang="en-US" dirty="0"/>
              <a:t>These tools </a:t>
            </a:r>
            <a:r>
              <a:rPr lang="en-US" b="1" dirty="0"/>
              <a:t>host git </a:t>
            </a:r>
            <a:r>
              <a:rPr lang="en-US" dirty="0"/>
              <a:t>repositories, they are not the VCS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6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a new repository on </a:t>
            </a:r>
            <a:r>
              <a:rPr lang="en-US" dirty="0" err="1">
                <a:cs typeface="Courier New" panose="02070309020205020404" pitchFamily="49" charset="0"/>
              </a:rPr>
              <a:t>Github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https://www.github.com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https://github.com/gmierzwinski/test-git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test-git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editor and create a README.md file. Save to `test-git` repository.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 # Or `git add .`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“Update README.md.”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 # master/main/default-branch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5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Git</a:t>
            </a:r>
          </a:p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test-pr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test-pr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editor and change the README.md file. Save to `test-git` repository.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 # Or `git add .`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“Update README.md.”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test-pr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Make a PR request to the master branch from the test-pr branch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42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your local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 # master/main/default-branch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 origin master # master/main/default-branch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origin # Get all known branches at origin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7691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the following for merges from &lt;BRANCH&gt; into current checkout branch: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&lt;BRANCH&gt;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a rebase to update your local changes with new changes from others: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test-pr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master # main/master/default-branch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13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(Version Control System)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As the name implies, these are tools built for controlling the version of your software.</a:t>
            </a:r>
          </a:p>
          <a:p>
            <a:endParaRPr lang="en-US" dirty="0"/>
          </a:p>
          <a:p>
            <a:r>
              <a:rPr lang="en-US" dirty="0"/>
              <a:t>Provides an immutable history</a:t>
            </a:r>
          </a:p>
          <a:p>
            <a:endParaRPr lang="en-US" dirty="0"/>
          </a:p>
          <a:p>
            <a:r>
              <a:rPr lang="en-US" dirty="0"/>
              <a:t>Key to large-scale, world-wide software development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Mercurial (hg)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to modern VCS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“Modern” VCS is actually DVCS, or Distributed Version Control Systems</a:t>
            </a:r>
          </a:p>
          <a:p>
            <a:endParaRPr lang="en-US" dirty="0"/>
          </a:p>
          <a:p>
            <a:r>
              <a:rPr lang="en-US" dirty="0"/>
              <a:t>Before tools like Git, and Mercurial existed, we used…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64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40874" y="3597787"/>
            <a:ext cx="1051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8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The Line Model</a:t>
            </a:r>
          </a:p>
          <a:p>
            <a:r>
              <a:rPr lang="en-US" dirty="0"/>
              <a:t>Subversion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3697F3-625E-4B44-B000-0C2A85B745E9}"/>
              </a:ext>
            </a:extLst>
          </p:cNvPr>
          <p:cNvGrpSpPr/>
          <p:nvPr/>
        </p:nvGrpSpPr>
        <p:grpSpPr>
          <a:xfrm>
            <a:off x="1542985" y="2964501"/>
            <a:ext cx="8701814" cy="1325564"/>
            <a:chOff x="658080" y="2964501"/>
            <a:chExt cx="8701814" cy="132556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941870" y="3627284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658080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3169674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7486" y="3598608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632106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ADFF745-E739-4A17-9B00-D0C907ECDF07}"/>
                </a:ext>
              </a:extLst>
            </p:cNvPr>
            <p:cNvCxnSpPr>
              <a:cxnSpLocks/>
            </p:cNvCxnSpPr>
            <p:nvPr/>
          </p:nvCxnSpPr>
          <p:spPr>
            <a:xfrm>
              <a:off x="6928186" y="3598607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757F13A-6241-4299-9829-C8A70499FF23}"/>
                </a:ext>
              </a:extLst>
            </p:cNvPr>
            <p:cNvSpPr/>
            <p:nvPr/>
          </p:nvSpPr>
          <p:spPr>
            <a:xfrm>
              <a:off x="8093310" y="2964501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1868128" y="311945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4329608" y="311945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6791425" y="3119449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9252629" y="3119449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665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Line model is still used, but is</a:t>
            </a:r>
            <a:br>
              <a:rPr lang="en-US" dirty="0"/>
            </a:br>
            <a:r>
              <a:rPr lang="en-US" dirty="0"/>
              <a:t>very difficult to merge with</a:t>
            </a:r>
          </a:p>
          <a:p>
            <a:r>
              <a:rPr lang="en-US" dirty="0"/>
              <a:t>Keeps versioning organized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621915" y="444138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338125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849719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4117531" y="441271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312151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824085" y="2948114"/>
            <a:ext cx="582562" cy="83049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757F13A-6241-4299-9829-C8A70499FF23}"/>
              </a:ext>
            </a:extLst>
          </p:cNvPr>
          <p:cNvSpPr/>
          <p:nvPr/>
        </p:nvSpPr>
        <p:spPr>
          <a:xfrm>
            <a:off x="7773355" y="377860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663268" y="393355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3124748" y="393355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586565" y="393355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8047769" y="393355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945443" y="2948114"/>
            <a:ext cx="612058" cy="83049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C70D42B-C0C9-4C4D-A417-570AFB319A8D}"/>
              </a:ext>
            </a:extLst>
          </p:cNvPr>
          <p:cNvSpPr/>
          <p:nvPr/>
        </p:nvSpPr>
        <p:spPr>
          <a:xfrm>
            <a:off x="6557501" y="2285332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DDA8A-C75E-4606-ADD3-DAADFB8F7B23}"/>
              </a:ext>
            </a:extLst>
          </p:cNvPr>
          <p:cNvSpPr txBox="1"/>
          <p:nvPr/>
        </p:nvSpPr>
        <p:spPr>
          <a:xfrm>
            <a:off x="6831915" y="244028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915946" y="5104170"/>
            <a:ext cx="683816" cy="966336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E65D98B-A8D1-479B-9572-AF77672E1910}"/>
              </a:ext>
            </a:extLst>
          </p:cNvPr>
          <p:cNvSpPr/>
          <p:nvPr/>
        </p:nvSpPr>
        <p:spPr>
          <a:xfrm flipV="1">
            <a:off x="6599762" y="5407725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B9FFF-1093-4D62-8CEA-8E02B2601C0A}"/>
              </a:ext>
            </a:extLst>
          </p:cNvPr>
          <p:cNvSpPr txBox="1"/>
          <p:nvPr/>
        </p:nvSpPr>
        <p:spPr>
          <a:xfrm>
            <a:off x="6874176" y="5562673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E6BE03-BA1D-466A-B235-E8A08ADCF63A}"/>
              </a:ext>
            </a:extLst>
          </p:cNvPr>
          <p:cNvCxnSpPr>
            <a:cxnSpLocks/>
            <a:stCxn id="26" idx="6"/>
            <a:endCxn id="17" idx="4"/>
          </p:cNvCxnSpPr>
          <p:nvPr/>
        </p:nvCxnSpPr>
        <p:spPr>
          <a:xfrm flipV="1">
            <a:off x="7866346" y="5104169"/>
            <a:ext cx="540301" cy="9663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298F22-065E-414F-AFBB-57F796813A07}"/>
              </a:ext>
            </a:extLst>
          </p:cNvPr>
          <p:cNvSpPr txBox="1"/>
          <p:nvPr/>
        </p:nvSpPr>
        <p:spPr>
          <a:xfrm>
            <a:off x="9237264" y="1441078"/>
            <a:ext cx="2635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Separate developers create new versions E, and F.</a:t>
            </a:r>
          </a:p>
          <a:p>
            <a:endParaRPr lang="en-CA" dirty="0"/>
          </a:p>
          <a:p>
            <a:r>
              <a:rPr lang="en-CA" dirty="0"/>
              <a:t>If E, or F publishes their new version, then the other will need to change the baseline (rebase) of their new version (commit) before publishing</a:t>
            </a:r>
          </a:p>
          <a:p>
            <a:endParaRPr lang="en-CA" dirty="0"/>
          </a:p>
          <a:p>
            <a:r>
              <a:rPr lang="en-CA" dirty="0"/>
              <a:t>Otherwise, Subversion poorly tries to merge E and F together into a single patch.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F168A8-02B5-4AE4-8F66-11F122707D20}"/>
              </a:ext>
            </a:extLst>
          </p:cNvPr>
          <p:cNvCxnSpPr>
            <a:cxnSpLocks/>
          </p:cNvCxnSpPr>
          <p:nvPr/>
        </p:nvCxnSpPr>
        <p:spPr>
          <a:xfrm flipV="1">
            <a:off x="7798720" y="3546153"/>
            <a:ext cx="1215854" cy="172062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80B4B6-B12C-441B-A217-0790B438F0DF}"/>
              </a:ext>
            </a:extLst>
          </p:cNvPr>
          <p:cNvCxnSpPr/>
          <p:nvPr/>
        </p:nvCxnSpPr>
        <p:spPr>
          <a:xfrm>
            <a:off x="7798720" y="3524486"/>
            <a:ext cx="1215854" cy="172062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2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Git, and Mercurial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Git, and Mercurial make merging easier with their underlying model</a:t>
            </a:r>
          </a:p>
          <a:p>
            <a:endParaRPr lang="en-US" dirty="0"/>
          </a:p>
          <a:p>
            <a:r>
              <a:rPr lang="en-US" dirty="0"/>
              <a:t>Using a </a:t>
            </a:r>
            <a:r>
              <a:rPr lang="en-US" b="1" dirty="0"/>
              <a:t>Directed Acyclical Graph (DAG)</a:t>
            </a:r>
          </a:p>
          <a:p>
            <a:endParaRPr lang="en-US" b="1" dirty="0"/>
          </a:p>
          <a:p>
            <a:r>
              <a:rPr lang="en-US" dirty="0"/>
              <a:t>Branching is </a:t>
            </a:r>
            <a:r>
              <a:rPr lang="en-US" b="1" dirty="0"/>
              <a:t>crucial</a:t>
            </a:r>
            <a:r>
              <a:rPr lang="en-US" dirty="0"/>
              <a:t> for these DVCS systems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486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Acyclical Graphs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Directed -&gt; Has a direction</a:t>
            </a:r>
          </a:p>
          <a:p>
            <a:r>
              <a:rPr lang="en-US" dirty="0"/>
              <a:t>Acyclical -&gt; No cycles</a:t>
            </a:r>
          </a:p>
          <a:p>
            <a:r>
              <a:rPr lang="en-US" dirty="0"/>
              <a:t>Multiple HEADs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53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22638</TotalTime>
  <Words>838</Words>
  <Application>Microsoft Office PowerPoint</Application>
  <PresentationFormat>Widescreen</PresentationFormat>
  <Paragraphs>280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Git, &amp; Github</vt:lpstr>
      <vt:lpstr>Overview</vt:lpstr>
      <vt:lpstr>VCS (Version Control System)</vt:lpstr>
      <vt:lpstr>Predecessor to modern VCS</vt:lpstr>
      <vt:lpstr>A Line…</vt:lpstr>
      <vt:lpstr>The Line Model</vt:lpstr>
      <vt:lpstr>Merging</vt:lpstr>
      <vt:lpstr>Git, and Mercurial</vt:lpstr>
      <vt:lpstr>Directed Acyclical Graphs</vt:lpstr>
      <vt:lpstr>Merging</vt:lpstr>
      <vt:lpstr>Merging</vt:lpstr>
      <vt:lpstr>Rebase</vt:lpstr>
      <vt:lpstr>Rebase</vt:lpstr>
      <vt:lpstr>Rebase</vt:lpstr>
      <vt:lpstr>Branches</vt:lpstr>
      <vt:lpstr>Branches</vt:lpstr>
      <vt:lpstr>Branches</vt:lpstr>
      <vt:lpstr>Github</vt:lpstr>
      <vt:lpstr>Live Example</vt:lpstr>
      <vt:lpstr>Branching Example</vt:lpstr>
      <vt:lpstr>Update your local repo</vt:lpstr>
      <vt:lpstr>Merging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212</cp:revision>
  <dcterms:created xsi:type="dcterms:W3CDTF">2016-10-21T00:49:29Z</dcterms:created>
  <dcterms:modified xsi:type="dcterms:W3CDTF">2022-02-06T18:38:05Z</dcterms:modified>
</cp:coreProperties>
</file>