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6" r:id="rId11"/>
    <p:sldId id="268" r:id="rId12"/>
    <p:sldId id="270" r:id="rId13"/>
    <p:sldId id="271" r:id="rId14"/>
    <p:sldId id="272" r:id="rId15"/>
    <p:sldId id="273" r:id="rId16"/>
    <p:sldId id="267" r:id="rId17"/>
    <p:sldId id="275" r:id="rId18"/>
    <p:sldId id="27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AE979-358A-4DD5-AF00-A0FED66E7669}" v="809" dt="2021-05-30T19:53: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9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7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7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7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4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2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2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33.png"/><Relationship Id="rId5" Type="http://schemas.openxmlformats.org/officeDocument/2006/relationships/image" Target="../media/image11.png"/><Relationship Id="rId10" Type="http://schemas.openxmlformats.org/officeDocument/2006/relationships/image" Target="../media/image32.svg"/><Relationship Id="rId4" Type="http://schemas.openxmlformats.org/officeDocument/2006/relationships/image" Target="../media/image10.sv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33.png"/><Relationship Id="rId5" Type="http://schemas.openxmlformats.org/officeDocument/2006/relationships/image" Target="../media/image11.png"/><Relationship Id="rId10" Type="http://schemas.openxmlformats.org/officeDocument/2006/relationships/image" Target="../media/image32.svg"/><Relationship Id="rId4" Type="http://schemas.openxmlformats.org/officeDocument/2006/relationships/image" Target="../media/image10.sv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5080C2-85B5-4D19-A8C7-09CB1BD28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34072"/>
            <a:ext cx="3277432" cy="2676456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/>
              <a:t>Réalisé par : 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Fatma GMIDEN</a:t>
            </a:r>
          </a:p>
          <a:p>
            <a:pPr marL="285750" indent="-285750">
              <a:buFontTx/>
              <a:buChar char="-"/>
            </a:pPr>
            <a:r>
              <a:rPr lang="fr-FR" sz="2400" dirty="0" err="1"/>
              <a:t>Dhrifa</a:t>
            </a:r>
            <a:r>
              <a:rPr lang="fr-FR" sz="2400" dirty="0"/>
              <a:t> LOUNI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Riad AMZAOUIRI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Ayoub ZEMNI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Fatma MRAD</a:t>
            </a:r>
          </a:p>
          <a:p>
            <a:pPr marL="285750" indent="-285750">
              <a:buFontTx/>
              <a:buChar char="-"/>
            </a:pPr>
            <a:r>
              <a:rPr lang="fr-FR" dirty="0"/>
              <a:t>Ahmed </a:t>
            </a:r>
            <a:endParaRPr lang="fr-FR" sz="2400" dirty="0"/>
          </a:p>
          <a:p>
            <a:endParaRPr lang="fr-FR" dirty="0"/>
          </a:p>
        </p:txBody>
      </p:sp>
      <p:pic>
        <p:nvPicPr>
          <p:cNvPr id="4" name="Picture 3" descr="Arrière-plan de l'espace de travail">
            <a:extLst>
              <a:ext uri="{FF2B5EF4-FFF2-40B4-BE49-F238E27FC236}">
                <a16:creationId xmlns:a16="http://schemas.microsoft.com/office/drawing/2014/main" id="{BC2E2730-23FD-46DD-AED7-0CCFFA5128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50" r="-1" b="-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8A0BA88-20FE-44F8-8385-5F4E56E5FD17}"/>
              </a:ext>
            </a:extLst>
          </p:cNvPr>
          <p:cNvSpPr txBox="1"/>
          <p:nvPr/>
        </p:nvSpPr>
        <p:spPr>
          <a:xfrm>
            <a:off x="6300216" y="5297677"/>
            <a:ext cx="38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Présenté le : </a:t>
            </a:r>
            <a:r>
              <a:rPr lang="fr-FR" sz="2000" b="1" dirty="0"/>
              <a:t>31/05/2021</a:t>
            </a:r>
          </a:p>
          <a:p>
            <a:r>
              <a:rPr lang="fr-FR" sz="2000" dirty="0"/>
              <a:t>Validé par : </a:t>
            </a:r>
            <a:r>
              <a:rPr lang="fr-FR" sz="2000" b="1" dirty="0"/>
              <a:t>Pédro OCTAVIANO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7D5DAD5-D96E-4FBA-B7D8-BDEFF55D0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237025"/>
            <a:ext cx="7626795" cy="1938992"/>
          </a:xfrm>
        </p:spPr>
        <p:txBody>
          <a:bodyPr>
            <a:normAutofit/>
          </a:bodyPr>
          <a:lstStyle/>
          <a:p>
            <a:r>
              <a:rPr lang="fr-FR" sz="6000" dirty="0"/>
              <a:t>Gestion d’une école</a:t>
            </a:r>
            <a:br>
              <a:rPr lang="fr-FR" dirty="0"/>
            </a:br>
            <a:r>
              <a:rPr lang="fr-FR" sz="4800" dirty="0"/>
              <a:t>API Flask</a:t>
            </a:r>
            <a:endParaRPr lang="fr-FR" dirty="0"/>
          </a:p>
        </p:txBody>
      </p:sp>
      <p:pic>
        <p:nvPicPr>
          <p:cNvPr id="23" name="Graphique 22" descr="École avec un remplissage uni">
            <a:extLst>
              <a:ext uri="{FF2B5EF4-FFF2-40B4-BE49-F238E27FC236}">
                <a16:creationId xmlns:a16="http://schemas.microsoft.com/office/drawing/2014/main" id="{42517B26-1019-444C-B148-52DDA6203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2182" y="2317317"/>
            <a:ext cx="1111682" cy="11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B494365-EFD1-4817-921E-4CC5A769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fr-FR" dirty="0"/>
              <a:t>Réalisation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5B32A9-7FD6-4568-9479-0AE00FC1E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94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CE973-3FFF-4E7A-997B-F791FBAB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Flask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C13B22-D866-48B8-85B2-43D9AA638F88}"/>
              </a:ext>
            </a:extLst>
          </p:cNvPr>
          <p:cNvSpPr txBox="1"/>
          <p:nvPr/>
        </p:nvSpPr>
        <p:spPr>
          <a:xfrm>
            <a:off x="8750807" y="2386195"/>
            <a:ext cx="257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on a fait ?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89264B28-D539-40A2-9979-E2F9CAD2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en place une API en utilisant Flask et Jinja</a:t>
            </a:r>
          </a:p>
          <a:p>
            <a:endParaRPr lang="fr-FR" dirty="0"/>
          </a:p>
          <a:p>
            <a:r>
              <a:rPr lang="fr-FR" dirty="0"/>
              <a:t>Pouvoir travailler à plusieurs dessus</a:t>
            </a:r>
          </a:p>
          <a:p>
            <a:endParaRPr lang="fr-FR" dirty="0"/>
          </a:p>
          <a:p>
            <a:r>
              <a:rPr lang="fr-FR" dirty="0"/>
              <a:t>Séparer l’API en plusieurs fichiers Python</a:t>
            </a:r>
          </a:p>
          <a:p>
            <a:endParaRPr lang="fr-FR" dirty="0"/>
          </a:p>
          <a:p>
            <a:r>
              <a:rPr lang="fr-FR" dirty="0"/>
              <a:t>Créer un dossier de vue par partie et utilisation des </a:t>
            </a:r>
            <a:r>
              <a:rPr lang="fr-FR" dirty="0" err="1"/>
              <a:t>templates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Graphique 7" descr="Processeur avec un remplissage uni">
            <a:extLst>
              <a:ext uri="{FF2B5EF4-FFF2-40B4-BE49-F238E27FC236}">
                <a16:creationId xmlns:a16="http://schemas.microsoft.com/office/drawing/2014/main" id="{5DEB0BC5-7BBD-4221-9499-B284DBA9B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9612" y="5084453"/>
            <a:ext cx="914400" cy="914400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CA0DB2EE-378A-4171-9883-7451BBAA40F1}"/>
              </a:ext>
            </a:extLst>
          </p:cNvPr>
          <p:cNvGrpSpPr/>
          <p:nvPr/>
        </p:nvGrpSpPr>
        <p:grpSpPr>
          <a:xfrm>
            <a:off x="9465789" y="1442611"/>
            <a:ext cx="958371" cy="943584"/>
            <a:chOff x="9246333" y="829963"/>
            <a:chExt cx="958371" cy="943584"/>
          </a:xfrm>
        </p:grpSpPr>
        <p:pic>
          <p:nvPicPr>
            <p:cNvPr id="10" name="Graphique 9" descr="Questions avec un remplissage uni">
              <a:extLst>
                <a:ext uri="{FF2B5EF4-FFF2-40B4-BE49-F238E27FC236}">
                  <a16:creationId xmlns:a16="http://schemas.microsoft.com/office/drawing/2014/main" id="{454F107D-CC49-4181-AA99-0BE12BAC3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0304" y="859147"/>
              <a:ext cx="914400" cy="914400"/>
            </a:xfrm>
            <a:prstGeom prst="rect">
              <a:avLst/>
            </a:prstGeom>
          </p:spPr>
        </p:pic>
        <p:pic>
          <p:nvPicPr>
            <p:cNvPr id="11" name="Graphique 10" descr="Questions avec un remplissage uni">
              <a:extLst>
                <a:ext uri="{FF2B5EF4-FFF2-40B4-BE49-F238E27FC236}">
                  <a16:creationId xmlns:a16="http://schemas.microsoft.com/office/drawing/2014/main" id="{4A283094-C67B-4D96-AF53-AE1E397FB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46333" y="82996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797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CE973-3FFF-4E7A-997B-F791FBAB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Flask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C13B22-D866-48B8-85B2-43D9AA638F88}"/>
              </a:ext>
            </a:extLst>
          </p:cNvPr>
          <p:cNvSpPr txBox="1"/>
          <p:nvPr/>
        </p:nvSpPr>
        <p:spPr>
          <a:xfrm>
            <a:off x="8750807" y="2386195"/>
            <a:ext cx="257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on a fait ?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030BE6A-5B0C-4E45-9D6B-07A0453E7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9" y="1993612"/>
            <a:ext cx="2373901" cy="4735342"/>
          </a:xfrm>
        </p:spPr>
      </p:pic>
      <p:pic>
        <p:nvPicPr>
          <p:cNvPr id="8" name="Graphique 7" descr="Processeur avec un remplissage uni">
            <a:extLst>
              <a:ext uri="{FF2B5EF4-FFF2-40B4-BE49-F238E27FC236}">
                <a16:creationId xmlns:a16="http://schemas.microsoft.com/office/drawing/2014/main" id="{5DEB0BC5-7BBD-4221-9499-B284DBA9B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9612" y="5084453"/>
            <a:ext cx="914400" cy="914400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CA0DB2EE-378A-4171-9883-7451BBAA40F1}"/>
              </a:ext>
            </a:extLst>
          </p:cNvPr>
          <p:cNvGrpSpPr/>
          <p:nvPr/>
        </p:nvGrpSpPr>
        <p:grpSpPr>
          <a:xfrm>
            <a:off x="9465789" y="1442611"/>
            <a:ext cx="958371" cy="943584"/>
            <a:chOff x="9246333" y="829963"/>
            <a:chExt cx="958371" cy="943584"/>
          </a:xfrm>
        </p:grpSpPr>
        <p:pic>
          <p:nvPicPr>
            <p:cNvPr id="10" name="Graphique 9" descr="Questions avec un remplissage uni">
              <a:extLst>
                <a:ext uri="{FF2B5EF4-FFF2-40B4-BE49-F238E27FC236}">
                  <a16:creationId xmlns:a16="http://schemas.microsoft.com/office/drawing/2014/main" id="{454F107D-CC49-4181-AA99-0BE12BAC3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90304" y="859147"/>
              <a:ext cx="914400" cy="914400"/>
            </a:xfrm>
            <a:prstGeom prst="rect">
              <a:avLst/>
            </a:prstGeom>
          </p:spPr>
        </p:pic>
        <p:pic>
          <p:nvPicPr>
            <p:cNvPr id="11" name="Graphique 10" descr="Questions avec un remplissage uni">
              <a:extLst>
                <a:ext uri="{FF2B5EF4-FFF2-40B4-BE49-F238E27FC236}">
                  <a16:creationId xmlns:a16="http://schemas.microsoft.com/office/drawing/2014/main" id="{4A283094-C67B-4D96-AF53-AE1E397FB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46333" y="829963"/>
              <a:ext cx="914400" cy="914400"/>
            </a:xfrm>
            <a:prstGeom prst="rect">
              <a:avLst/>
            </a:prstGeom>
          </p:spPr>
        </p:pic>
      </p:grpSp>
      <p:sp>
        <p:nvSpPr>
          <p:cNvPr id="6" name="Légende : encadrée 5">
            <a:extLst>
              <a:ext uri="{FF2B5EF4-FFF2-40B4-BE49-F238E27FC236}">
                <a16:creationId xmlns:a16="http://schemas.microsoft.com/office/drawing/2014/main" id="{E77FA63A-A7B1-4C47-A6E8-7334EB5785A5}"/>
              </a:ext>
            </a:extLst>
          </p:cNvPr>
          <p:cNvSpPr/>
          <p:nvPr/>
        </p:nvSpPr>
        <p:spPr>
          <a:xfrm>
            <a:off x="5537331" y="1024506"/>
            <a:ext cx="1289304" cy="612648"/>
          </a:xfrm>
          <a:prstGeom prst="borderCallout1">
            <a:avLst>
              <a:gd name="adj1" fmla="val 18750"/>
              <a:gd name="adj2" fmla="val -8333"/>
              <a:gd name="adj3" fmla="val 314987"/>
              <a:gd name="adj4" fmla="val -259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images et le CSS</a:t>
            </a: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30A550A5-34AA-4C80-AA51-B5C751019533}"/>
              </a:ext>
            </a:extLst>
          </p:cNvPr>
          <p:cNvSpPr/>
          <p:nvPr/>
        </p:nvSpPr>
        <p:spPr>
          <a:xfrm>
            <a:off x="1980631" y="2642615"/>
            <a:ext cx="173736" cy="568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Légende : encadrée 12">
            <a:extLst>
              <a:ext uri="{FF2B5EF4-FFF2-40B4-BE49-F238E27FC236}">
                <a16:creationId xmlns:a16="http://schemas.microsoft.com/office/drawing/2014/main" id="{6736E535-3377-4E08-84D7-5687CE972272}"/>
              </a:ext>
            </a:extLst>
          </p:cNvPr>
          <p:cNvSpPr/>
          <p:nvPr/>
        </p:nvSpPr>
        <p:spPr>
          <a:xfrm>
            <a:off x="3647459" y="2519426"/>
            <a:ext cx="4573279" cy="2410182"/>
          </a:xfrm>
          <a:prstGeom prst="borderCallout1">
            <a:avLst>
              <a:gd name="adj1" fmla="val 16094"/>
              <a:gd name="adj2" fmla="val -1135"/>
              <a:gd name="adj3" fmla="val 87109"/>
              <a:gd name="adj4" fmla="val -30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Le dossier de chaque partie contient:</a:t>
            </a:r>
          </a:p>
          <a:p>
            <a:pPr marL="285750" indent="-285750">
              <a:buFontTx/>
              <a:buChar char="-"/>
            </a:pPr>
            <a:r>
              <a:rPr lang="fr-FR" dirty="0"/>
              <a:t>Items : Afficher tous les éléments avec le formulaire d’ajout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Item_base</a:t>
            </a:r>
            <a:r>
              <a:rPr lang="fr-FR" dirty="0"/>
              <a:t> : Afficher un seul élément</a:t>
            </a:r>
          </a:p>
          <a:p>
            <a:pPr marL="285750" indent="-285750">
              <a:buFontTx/>
              <a:buChar char="-"/>
            </a:pPr>
            <a:r>
              <a:rPr lang="fr-FR" dirty="0"/>
              <a:t>Item : Hérite de </a:t>
            </a:r>
            <a:r>
              <a:rPr lang="fr-FR" dirty="0" err="1"/>
              <a:t>item_base</a:t>
            </a:r>
            <a:r>
              <a:rPr lang="fr-FR" dirty="0"/>
              <a:t> et affiche les actions possible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Item_delete</a:t>
            </a:r>
            <a:r>
              <a:rPr lang="fr-FR" dirty="0"/>
              <a:t> : Hérite de </a:t>
            </a:r>
            <a:r>
              <a:rPr lang="fr-FR" dirty="0" err="1"/>
              <a:t>item_base</a:t>
            </a:r>
            <a:r>
              <a:rPr lang="fr-FR" dirty="0"/>
              <a:t> et affiche la page de confirmation avant suppression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0F5D0DF3-89F5-4D46-8E5B-F061AE85E099}"/>
              </a:ext>
            </a:extLst>
          </p:cNvPr>
          <p:cNvSpPr/>
          <p:nvPr/>
        </p:nvSpPr>
        <p:spPr>
          <a:xfrm>
            <a:off x="2027306" y="4361283"/>
            <a:ext cx="173736" cy="568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E9CA9835-6E2A-442E-B477-71D59EBB455A}"/>
              </a:ext>
            </a:extLst>
          </p:cNvPr>
          <p:cNvSpPr/>
          <p:nvPr/>
        </p:nvSpPr>
        <p:spPr>
          <a:xfrm>
            <a:off x="1767838" y="5541653"/>
            <a:ext cx="259467" cy="11151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Légende : encadrée 17">
            <a:extLst>
              <a:ext uri="{FF2B5EF4-FFF2-40B4-BE49-F238E27FC236}">
                <a16:creationId xmlns:a16="http://schemas.microsoft.com/office/drawing/2014/main" id="{6AA4FCD1-3E7C-45CF-9A63-9EAAB9B8B666}"/>
              </a:ext>
            </a:extLst>
          </p:cNvPr>
          <p:cNvSpPr/>
          <p:nvPr/>
        </p:nvSpPr>
        <p:spPr>
          <a:xfrm>
            <a:off x="3647459" y="5185036"/>
            <a:ext cx="4097508" cy="1471796"/>
          </a:xfrm>
          <a:prstGeom prst="borderCallout1">
            <a:avLst>
              <a:gd name="adj1" fmla="val 18750"/>
              <a:gd name="adj2" fmla="val -8333"/>
              <a:gd name="adj3" fmla="val 61501"/>
              <a:gd name="adj4" fmla="val -37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L’API de chaque entité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fichier main.py : le fichier principale</a:t>
            </a:r>
          </a:p>
          <a:p>
            <a:pPr marL="285750" indent="-285750">
              <a:buFontTx/>
              <a:buChar char="-"/>
            </a:pPr>
            <a:r>
              <a:rPr lang="fr-FR" dirty="0"/>
              <a:t>Base.py : le fichier de base de tous les API contenant l’app Flask la connexion à la base de donnée </a:t>
            </a:r>
          </a:p>
        </p:txBody>
      </p:sp>
    </p:spTree>
    <p:extLst>
      <p:ext uri="{BB962C8B-B14F-4D97-AF65-F5344CB8AC3E}">
        <p14:creationId xmlns:p14="http://schemas.microsoft.com/office/powerpoint/2010/main" val="362451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13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CE973-3FFF-4E7A-997B-F791FBAB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d’une entité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C13B22-D866-48B8-85B2-43D9AA638F88}"/>
              </a:ext>
            </a:extLst>
          </p:cNvPr>
          <p:cNvSpPr txBox="1"/>
          <p:nvPr/>
        </p:nvSpPr>
        <p:spPr>
          <a:xfrm>
            <a:off x="8750807" y="2386195"/>
            <a:ext cx="257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on a fait ?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539F86-3040-4292-AC35-197F7307D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42" y="1993612"/>
            <a:ext cx="6272351" cy="4694507"/>
          </a:xfrm>
        </p:spPr>
      </p:pic>
      <p:pic>
        <p:nvPicPr>
          <p:cNvPr id="8" name="Graphique 7" descr="Processeur avec un remplissage uni">
            <a:extLst>
              <a:ext uri="{FF2B5EF4-FFF2-40B4-BE49-F238E27FC236}">
                <a16:creationId xmlns:a16="http://schemas.microsoft.com/office/drawing/2014/main" id="{5DEB0BC5-7BBD-4221-9499-B284DBA9B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9612" y="5084453"/>
            <a:ext cx="914400" cy="914400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CA0DB2EE-378A-4171-9883-7451BBAA40F1}"/>
              </a:ext>
            </a:extLst>
          </p:cNvPr>
          <p:cNvGrpSpPr/>
          <p:nvPr/>
        </p:nvGrpSpPr>
        <p:grpSpPr>
          <a:xfrm>
            <a:off x="9465789" y="1442611"/>
            <a:ext cx="958371" cy="943584"/>
            <a:chOff x="9246333" y="829963"/>
            <a:chExt cx="958371" cy="943584"/>
          </a:xfrm>
        </p:grpSpPr>
        <p:pic>
          <p:nvPicPr>
            <p:cNvPr id="10" name="Graphique 9" descr="Questions avec un remplissage uni">
              <a:extLst>
                <a:ext uri="{FF2B5EF4-FFF2-40B4-BE49-F238E27FC236}">
                  <a16:creationId xmlns:a16="http://schemas.microsoft.com/office/drawing/2014/main" id="{454F107D-CC49-4181-AA99-0BE12BAC3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90304" y="859147"/>
              <a:ext cx="914400" cy="914400"/>
            </a:xfrm>
            <a:prstGeom prst="rect">
              <a:avLst/>
            </a:prstGeom>
          </p:spPr>
        </p:pic>
        <p:pic>
          <p:nvPicPr>
            <p:cNvPr id="11" name="Graphique 10" descr="Questions avec un remplissage uni">
              <a:extLst>
                <a:ext uri="{FF2B5EF4-FFF2-40B4-BE49-F238E27FC236}">
                  <a16:creationId xmlns:a16="http://schemas.microsoft.com/office/drawing/2014/main" id="{4A283094-C67B-4D96-AF53-AE1E397FB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46333" y="82996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1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ce réservé du contenu 19" descr="Une image contenant table&#10;&#10;Description générée automatiquement">
            <a:extLst>
              <a:ext uri="{FF2B5EF4-FFF2-40B4-BE49-F238E27FC236}">
                <a16:creationId xmlns:a16="http://schemas.microsoft.com/office/drawing/2014/main" id="{687C0968-F5CE-4522-ADD5-B22F8F365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1" y="1978216"/>
            <a:ext cx="7679464" cy="4239704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64CE973-3FFF-4E7A-997B-F791FBAB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: Liste </a:t>
            </a:r>
            <a:r>
              <a:rPr lang="fr-FR" dirty="0" err="1"/>
              <a:t>template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C13B22-D866-48B8-85B2-43D9AA638F88}"/>
              </a:ext>
            </a:extLst>
          </p:cNvPr>
          <p:cNvSpPr txBox="1"/>
          <p:nvPr/>
        </p:nvSpPr>
        <p:spPr>
          <a:xfrm>
            <a:off x="8750807" y="2386195"/>
            <a:ext cx="257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on a fait ?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A0DB2EE-378A-4171-9883-7451BBAA40F1}"/>
              </a:ext>
            </a:extLst>
          </p:cNvPr>
          <p:cNvGrpSpPr/>
          <p:nvPr/>
        </p:nvGrpSpPr>
        <p:grpSpPr>
          <a:xfrm>
            <a:off x="9465789" y="1442611"/>
            <a:ext cx="958371" cy="943584"/>
            <a:chOff x="9246333" y="829963"/>
            <a:chExt cx="958371" cy="943584"/>
          </a:xfrm>
        </p:grpSpPr>
        <p:pic>
          <p:nvPicPr>
            <p:cNvPr id="10" name="Graphique 9" descr="Questions avec un remplissage uni">
              <a:extLst>
                <a:ext uri="{FF2B5EF4-FFF2-40B4-BE49-F238E27FC236}">
                  <a16:creationId xmlns:a16="http://schemas.microsoft.com/office/drawing/2014/main" id="{454F107D-CC49-4181-AA99-0BE12BAC3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90304" y="859147"/>
              <a:ext cx="914400" cy="914400"/>
            </a:xfrm>
            <a:prstGeom prst="rect">
              <a:avLst/>
            </a:prstGeom>
          </p:spPr>
        </p:pic>
        <p:pic>
          <p:nvPicPr>
            <p:cNvPr id="11" name="Graphique 10" descr="Questions avec un remplissage uni">
              <a:extLst>
                <a:ext uri="{FF2B5EF4-FFF2-40B4-BE49-F238E27FC236}">
                  <a16:creationId xmlns:a16="http://schemas.microsoft.com/office/drawing/2014/main" id="{4A283094-C67B-4D96-AF53-AE1E397FB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46333" y="829963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Espace réservé du contenu 8" descr="Smartphone avec un remplissage uni">
            <a:extLst>
              <a:ext uri="{FF2B5EF4-FFF2-40B4-BE49-F238E27FC236}">
                <a16:creationId xmlns:a16="http://schemas.microsoft.com/office/drawing/2014/main" id="{B656CCF6-B397-4892-85AC-3E1EA134F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1887" y="5143691"/>
            <a:ext cx="914400" cy="914400"/>
          </a:xfrm>
          <a:prstGeom prst="rect">
            <a:avLst/>
          </a:prstGeom>
        </p:spPr>
      </p:pic>
      <p:pic>
        <p:nvPicPr>
          <p:cNvPr id="13" name="Graphique 12" descr="Geste de maintien avec un remplissage uni">
            <a:extLst>
              <a:ext uri="{FF2B5EF4-FFF2-40B4-BE49-F238E27FC236}">
                <a16:creationId xmlns:a16="http://schemas.microsoft.com/office/drawing/2014/main" id="{72EE1075-B6A1-4462-8E48-FA1C767F32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39087" y="5485797"/>
            <a:ext cx="300000" cy="300000"/>
          </a:xfrm>
          <a:prstGeom prst="rect">
            <a:avLst/>
          </a:prstGeom>
        </p:spPr>
      </p:pic>
      <p:pic>
        <p:nvPicPr>
          <p:cNvPr id="15" name="Graphique 14" descr="Interface utilisateur ou expérience utilisateur avec un remplissage uni">
            <a:extLst>
              <a:ext uri="{FF2B5EF4-FFF2-40B4-BE49-F238E27FC236}">
                <a16:creationId xmlns:a16="http://schemas.microsoft.com/office/drawing/2014/main" id="{2CEC5735-2A1E-45A0-AC57-DEDA1918DC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16830" y="5143691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9B21A3-AFAC-4A86-BEE2-8E69ED7981FA}"/>
              </a:ext>
            </a:extLst>
          </p:cNvPr>
          <p:cNvSpPr/>
          <p:nvPr/>
        </p:nvSpPr>
        <p:spPr>
          <a:xfrm>
            <a:off x="315260" y="3236976"/>
            <a:ext cx="7679465" cy="298094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400" b="1" dirty="0"/>
              <a:t>Content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224EA-AF2F-493E-9200-F2E08B02FE93}"/>
              </a:ext>
            </a:extLst>
          </p:cNvPr>
          <p:cNvSpPr/>
          <p:nvPr/>
        </p:nvSpPr>
        <p:spPr>
          <a:xfrm>
            <a:off x="309689" y="2953512"/>
            <a:ext cx="7685037" cy="265176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b="1" dirty="0" err="1"/>
              <a:t>title_main</a:t>
            </a:r>
            <a:endParaRPr lang="fr-FR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842B8F-BF16-48CE-B5C3-2736BD74BF19}"/>
              </a:ext>
            </a:extLst>
          </p:cNvPr>
          <p:cNvSpPr/>
          <p:nvPr/>
        </p:nvSpPr>
        <p:spPr>
          <a:xfrm>
            <a:off x="309689" y="2386196"/>
            <a:ext cx="7685037" cy="54902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400" b="1" dirty="0"/>
              <a:t>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8BCC30-5F7D-480D-A400-E241EFADDABA}"/>
              </a:ext>
            </a:extLst>
          </p:cNvPr>
          <p:cNvSpPr/>
          <p:nvPr/>
        </p:nvSpPr>
        <p:spPr>
          <a:xfrm>
            <a:off x="309689" y="1935511"/>
            <a:ext cx="3649664" cy="265176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400" b="1" dirty="0" err="1"/>
              <a:t>title_page</a:t>
            </a:r>
            <a:endParaRPr lang="fr-FR" sz="2400" b="1" dirty="0"/>
          </a:p>
        </p:txBody>
      </p:sp>
      <p:pic>
        <p:nvPicPr>
          <p:cNvPr id="23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1B91C3-5A9C-42DA-BE2C-1C5A3124104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4" t="88904" r="4327"/>
          <a:stretch/>
        </p:blipFill>
        <p:spPr>
          <a:xfrm>
            <a:off x="309689" y="6217920"/>
            <a:ext cx="7679464" cy="50730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52D3E96-93FB-4C95-A740-F43BECABE054}"/>
              </a:ext>
            </a:extLst>
          </p:cNvPr>
          <p:cNvSpPr/>
          <p:nvPr/>
        </p:nvSpPr>
        <p:spPr>
          <a:xfrm>
            <a:off x="304116" y="6313742"/>
            <a:ext cx="7685037" cy="41148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400" b="1" dirty="0" err="1"/>
              <a:t>Footer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6900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6" grpId="0" animBg="1"/>
      <p:bldP spid="17" grpId="0" animBg="1"/>
      <p:bldP spid="21" grpId="0" animBg="1"/>
      <p:bldP spid="22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CE973-3FFF-4E7A-997B-F791FBAB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: </a:t>
            </a:r>
            <a:r>
              <a:rPr lang="fr-FR" dirty="0" err="1"/>
              <a:t>item_base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C13B22-D866-48B8-85B2-43D9AA638F88}"/>
              </a:ext>
            </a:extLst>
          </p:cNvPr>
          <p:cNvSpPr txBox="1"/>
          <p:nvPr/>
        </p:nvSpPr>
        <p:spPr>
          <a:xfrm>
            <a:off x="8750807" y="2386195"/>
            <a:ext cx="257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on a fait ?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A785D8-6206-445F-9C1B-F784E3935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5" y="2097088"/>
            <a:ext cx="7050258" cy="4079875"/>
          </a:xfr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CA0DB2EE-378A-4171-9883-7451BBAA40F1}"/>
              </a:ext>
            </a:extLst>
          </p:cNvPr>
          <p:cNvGrpSpPr/>
          <p:nvPr/>
        </p:nvGrpSpPr>
        <p:grpSpPr>
          <a:xfrm>
            <a:off x="9465789" y="1442611"/>
            <a:ext cx="958371" cy="943584"/>
            <a:chOff x="9246333" y="829963"/>
            <a:chExt cx="958371" cy="943584"/>
          </a:xfrm>
        </p:grpSpPr>
        <p:pic>
          <p:nvPicPr>
            <p:cNvPr id="10" name="Graphique 9" descr="Questions avec un remplissage uni">
              <a:extLst>
                <a:ext uri="{FF2B5EF4-FFF2-40B4-BE49-F238E27FC236}">
                  <a16:creationId xmlns:a16="http://schemas.microsoft.com/office/drawing/2014/main" id="{454F107D-CC49-4181-AA99-0BE12BAC3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90304" y="859147"/>
              <a:ext cx="914400" cy="914400"/>
            </a:xfrm>
            <a:prstGeom prst="rect">
              <a:avLst/>
            </a:prstGeom>
          </p:spPr>
        </p:pic>
        <p:pic>
          <p:nvPicPr>
            <p:cNvPr id="11" name="Graphique 10" descr="Questions avec un remplissage uni">
              <a:extLst>
                <a:ext uri="{FF2B5EF4-FFF2-40B4-BE49-F238E27FC236}">
                  <a16:creationId xmlns:a16="http://schemas.microsoft.com/office/drawing/2014/main" id="{4A283094-C67B-4D96-AF53-AE1E397FB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46333" y="829963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Espace réservé du contenu 8" descr="Smartphone avec un remplissage uni">
            <a:extLst>
              <a:ext uri="{FF2B5EF4-FFF2-40B4-BE49-F238E27FC236}">
                <a16:creationId xmlns:a16="http://schemas.microsoft.com/office/drawing/2014/main" id="{B656CCF6-B397-4892-85AC-3E1EA134F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1887" y="5143691"/>
            <a:ext cx="914400" cy="914400"/>
          </a:xfrm>
          <a:prstGeom prst="rect">
            <a:avLst/>
          </a:prstGeom>
        </p:spPr>
      </p:pic>
      <p:pic>
        <p:nvPicPr>
          <p:cNvPr id="13" name="Graphique 12" descr="Geste de maintien avec un remplissage uni">
            <a:extLst>
              <a:ext uri="{FF2B5EF4-FFF2-40B4-BE49-F238E27FC236}">
                <a16:creationId xmlns:a16="http://schemas.microsoft.com/office/drawing/2014/main" id="{72EE1075-B6A1-4462-8E48-FA1C767F32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39087" y="5485797"/>
            <a:ext cx="300000" cy="300000"/>
          </a:xfrm>
          <a:prstGeom prst="rect">
            <a:avLst/>
          </a:prstGeom>
        </p:spPr>
      </p:pic>
      <p:pic>
        <p:nvPicPr>
          <p:cNvPr id="15" name="Graphique 14" descr="Interface utilisateur ou expérience utilisateur avec un remplissage uni">
            <a:extLst>
              <a:ext uri="{FF2B5EF4-FFF2-40B4-BE49-F238E27FC236}">
                <a16:creationId xmlns:a16="http://schemas.microsoft.com/office/drawing/2014/main" id="{2CEC5735-2A1E-45A0-AC57-DEDA1918DC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16830" y="5143691"/>
            <a:ext cx="914400" cy="914400"/>
          </a:xfrm>
          <a:prstGeom prst="rect">
            <a:avLst/>
          </a:prstGeom>
        </p:spPr>
      </p:pic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7F2458-44D6-41FF-A996-A15C8A58DD3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2" r="17100" b="3561"/>
          <a:stretch/>
        </p:blipFill>
        <p:spPr>
          <a:xfrm>
            <a:off x="724675" y="2109788"/>
            <a:ext cx="7100197" cy="40798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D75DD2-4488-4D63-A134-51EA44C86557}"/>
              </a:ext>
            </a:extLst>
          </p:cNvPr>
          <p:cNvSpPr/>
          <p:nvPr/>
        </p:nvSpPr>
        <p:spPr>
          <a:xfrm>
            <a:off x="774614" y="3049876"/>
            <a:ext cx="7050258" cy="157292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400" b="1" dirty="0"/>
              <a:t>Content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64792F-7F7C-4C40-B701-08C16ACCA540}"/>
              </a:ext>
            </a:extLst>
          </p:cNvPr>
          <p:cNvSpPr/>
          <p:nvPr/>
        </p:nvSpPr>
        <p:spPr>
          <a:xfrm>
            <a:off x="774616" y="2724539"/>
            <a:ext cx="7050258" cy="28948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b="1" dirty="0" err="1"/>
              <a:t>title_main</a:t>
            </a:r>
            <a:endParaRPr lang="fr-FR" sz="2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2F6745-C400-4B33-A152-417940A441F4}"/>
              </a:ext>
            </a:extLst>
          </p:cNvPr>
          <p:cNvSpPr/>
          <p:nvPr/>
        </p:nvSpPr>
        <p:spPr>
          <a:xfrm>
            <a:off x="774615" y="4658649"/>
            <a:ext cx="7050258" cy="319751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400" b="1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6280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B494365-EFD1-4817-921E-4CC5A769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4"/>
            </a:pPr>
            <a:r>
              <a:rPr lang="fr-FR" dirty="0"/>
              <a:t>Démo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5B32A9-7FD6-4568-9479-0AE00FC1E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Graphique 5" descr="Classe avec un remplissage uni">
            <a:extLst>
              <a:ext uri="{FF2B5EF4-FFF2-40B4-BE49-F238E27FC236}">
                <a16:creationId xmlns:a16="http://schemas.microsoft.com/office/drawing/2014/main" id="{A2BB9A93-A3FA-447A-8B95-3DF5D6014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1003" y="5096500"/>
            <a:ext cx="993150" cy="9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7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B494365-EFD1-4817-921E-4CC5A769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5"/>
            </a:pPr>
            <a:r>
              <a:rPr lang="fr-FR" dirty="0"/>
              <a:t>Améliorations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5B32A9-7FD6-4568-9479-0AE00FC1E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Graphique 5" descr="Classe avec un remplissage uni">
            <a:extLst>
              <a:ext uri="{FF2B5EF4-FFF2-40B4-BE49-F238E27FC236}">
                <a16:creationId xmlns:a16="http://schemas.microsoft.com/office/drawing/2014/main" id="{A2BB9A93-A3FA-447A-8B95-3DF5D6014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1003" y="5096500"/>
            <a:ext cx="993150" cy="9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8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CE973-3FFF-4E7A-997B-F791FBAB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C13B22-D866-48B8-85B2-43D9AA638F88}"/>
              </a:ext>
            </a:extLst>
          </p:cNvPr>
          <p:cNvSpPr txBox="1"/>
          <p:nvPr/>
        </p:nvSpPr>
        <p:spPr>
          <a:xfrm>
            <a:off x="8750807" y="2386195"/>
            <a:ext cx="257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suite ?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89264B28-D539-40A2-9979-E2F9CAD2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des contrôles à la saisie</a:t>
            </a:r>
          </a:p>
          <a:p>
            <a:endParaRPr lang="fr-FR" dirty="0"/>
          </a:p>
          <a:p>
            <a:r>
              <a:rPr lang="fr-FR" dirty="0"/>
              <a:t>Ajouter les tries et les filtres</a:t>
            </a:r>
          </a:p>
          <a:p>
            <a:endParaRPr lang="fr-FR" dirty="0"/>
          </a:p>
          <a:p>
            <a:r>
              <a:rPr lang="fr-FR" dirty="0"/>
              <a:t>Ajouter l’authentification des utilisateurs</a:t>
            </a:r>
          </a:p>
          <a:p>
            <a:endParaRPr lang="fr-FR" dirty="0"/>
          </a:p>
          <a:p>
            <a:r>
              <a:rPr lang="fr-FR" dirty="0"/>
              <a:t>Plusieurs notes par étudiant</a:t>
            </a:r>
          </a:p>
          <a:p>
            <a:endParaRPr lang="fr-FR" dirty="0"/>
          </a:p>
          <a:p>
            <a:r>
              <a:rPr lang="fr-FR" dirty="0"/>
              <a:t>Améliorer le responsive</a:t>
            </a:r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A0DB2EE-378A-4171-9883-7451BBAA40F1}"/>
              </a:ext>
            </a:extLst>
          </p:cNvPr>
          <p:cNvGrpSpPr/>
          <p:nvPr/>
        </p:nvGrpSpPr>
        <p:grpSpPr>
          <a:xfrm>
            <a:off x="9465789" y="1442611"/>
            <a:ext cx="958371" cy="943584"/>
            <a:chOff x="9246333" y="829963"/>
            <a:chExt cx="958371" cy="943584"/>
          </a:xfrm>
        </p:grpSpPr>
        <p:pic>
          <p:nvPicPr>
            <p:cNvPr id="10" name="Graphique 9" descr="Questions avec un remplissage uni">
              <a:extLst>
                <a:ext uri="{FF2B5EF4-FFF2-40B4-BE49-F238E27FC236}">
                  <a16:creationId xmlns:a16="http://schemas.microsoft.com/office/drawing/2014/main" id="{454F107D-CC49-4181-AA99-0BE12BAC3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0304" y="859147"/>
              <a:ext cx="914400" cy="914400"/>
            </a:xfrm>
            <a:prstGeom prst="rect">
              <a:avLst/>
            </a:prstGeom>
          </p:spPr>
        </p:pic>
        <p:pic>
          <p:nvPicPr>
            <p:cNvPr id="11" name="Graphique 10" descr="Questions avec un remplissage uni">
              <a:extLst>
                <a:ext uri="{FF2B5EF4-FFF2-40B4-BE49-F238E27FC236}">
                  <a16:creationId xmlns:a16="http://schemas.microsoft.com/office/drawing/2014/main" id="{4A283094-C67B-4D96-AF53-AE1E397FB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46333" y="829963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phique 11" descr="Liste de contrôle avec un remplissage uni">
            <a:extLst>
              <a:ext uri="{FF2B5EF4-FFF2-40B4-BE49-F238E27FC236}">
                <a16:creationId xmlns:a16="http://schemas.microsoft.com/office/drawing/2014/main" id="{23C88BC6-471B-4E6A-9391-C9147478F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9760" y="49581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4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12418-C672-4599-99B0-70F33C44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5682E1-D2B6-446A-9DAE-2AF18BA2E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fr-FR" dirty="0"/>
              <a:t>Cahier des charges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Conception de la base de donnée</a:t>
            </a:r>
          </a:p>
          <a:p>
            <a:pPr marL="971550" lvl="1" indent="-514350">
              <a:buFont typeface="+mj-lt"/>
              <a:buAutoNum type="romanUcPeriod"/>
            </a:pPr>
            <a:r>
              <a:rPr lang="fr-FR" dirty="0"/>
              <a:t>Entités</a:t>
            </a:r>
          </a:p>
          <a:p>
            <a:pPr marL="971550" lvl="1" indent="-514350">
              <a:buFont typeface="+mj-lt"/>
              <a:buAutoNum type="romanUcPeriod"/>
            </a:pPr>
            <a:r>
              <a:rPr lang="fr-FR" dirty="0"/>
              <a:t>Schéma de la base de données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Réalisation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fr-FR" dirty="0"/>
              <a:t>API Flask</a:t>
            </a:r>
          </a:p>
          <a:p>
            <a:pPr marL="971550" lvl="1" indent="-514350">
              <a:buFont typeface="+mj-lt"/>
              <a:buAutoNum type="romanUcPeriod"/>
            </a:pPr>
            <a:r>
              <a:rPr lang="fr-FR" dirty="0"/>
              <a:t>Front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Démo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Améliorations</a:t>
            </a:r>
          </a:p>
        </p:txBody>
      </p:sp>
      <p:pic>
        <p:nvPicPr>
          <p:cNvPr id="4" name="Graphique 3" descr="Liste de contrôle contour">
            <a:extLst>
              <a:ext uri="{FF2B5EF4-FFF2-40B4-BE49-F238E27FC236}">
                <a16:creationId xmlns:a16="http://schemas.microsoft.com/office/drawing/2014/main" id="{D3F04DF0-D4AD-42A2-BDDF-49C89CA22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4261" y="51555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0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B494365-EFD1-4817-921E-4CC5A769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Cahier des charges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5B32A9-7FD6-4568-9479-0AE00FC1E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2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CE973-3FFF-4E7A-997B-F791FBAB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CDC24-56E6-4504-AE82-7A6F14A8B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Réaliser une application de gestion d’une école</a:t>
            </a:r>
          </a:p>
          <a:p>
            <a:endParaRPr lang="fr-FR" dirty="0"/>
          </a:p>
          <a:p>
            <a:r>
              <a:rPr lang="fr-FR" dirty="0"/>
              <a:t>Utiliser Python/Flask pour l’API</a:t>
            </a:r>
          </a:p>
          <a:p>
            <a:endParaRPr lang="fr-FR" dirty="0"/>
          </a:p>
          <a:p>
            <a:r>
              <a:rPr lang="fr-FR" dirty="0"/>
              <a:t>Utiliser une base de données MySQL pour stocker les données</a:t>
            </a:r>
          </a:p>
          <a:p>
            <a:endParaRPr lang="fr-FR" dirty="0"/>
          </a:p>
          <a:p>
            <a:r>
              <a:rPr lang="fr-FR" dirty="0"/>
              <a:t>Utiliser Html/CSS pour l’affichage (utilisation du </a:t>
            </a:r>
            <a:r>
              <a:rPr lang="fr-FR" dirty="0" err="1"/>
              <a:t>bootstrap</a:t>
            </a:r>
            <a:r>
              <a:rPr lang="fr-FR" dirty="0"/>
              <a:t> autorisée)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828A59-E450-4CDB-9742-C2CA2EFCE0E3}"/>
              </a:ext>
            </a:extLst>
          </p:cNvPr>
          <p:cNvSpPr txBox="1"/>
          <p:nvPr/>
        </p:nvSpPr>
        <p:spPr>
          <a:xfrm>
            <a:off x="8531352" y="1773547"/>
            <a:ext cx="243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Que devons nous faire ? Et Comment ?</a:t>
            </a:r>
          </a:p>
        </p:txBody>
      </p:sp>
      <p:pic>
        <p:nvPicPr>
          <p:cNvPr id="11" name="Graphique 10" descr="Bloc-notes avec crayon et papier graphique">
            <a:extLst>
              <a:ext uri="{FF2B5EF4-FFF2-40B4-BE49-F238E27FC236}">
                <a16:creationId xmlns:a16="http://schemas.microsoft.com/office/drawing/2014/main" id="{AAAB2BEE-DB44-4F2E-BB0F-F05070F96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6490" y="4747098"/>
            <a:ext cx="1887166" cy="1887166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8065C0AB-9962-4A41-AF17-444964D0752D}"/>
              </a:ext>
            </a:extLst>
          </p:cNvPr>
          <p:cNvGrpSpPr/>
          <p:nvPr/>
        </p:nvGrpSpPr>
        <p:grpSpPr>
          <a:xfrm>
            <a:off x="9246333" y="829963"/>
            <a:ext cx="958371" cy="943584"/>
            <a:chOff x="9246333" y="829963"/>
            <a:chExt cx="958371" cy="943584"/>
          </a:xfrm>
        </p:grpSpPr>
        <p:pic>
          <p:nvPicPr>
            <p:cNvPr id="13" name="Graphique 12" descr="Questions avec un remplissage uni">
              <a:extLst>
                <a:ext uri="{FF2B5EF4-FFF2-40B4-BE49-F238E27FC236}">
                  <a16:creationId xmlns:a16="http://schemas.microsoft.com/office/drawing/2014/main" id="{E31B3FC2-9F10-4939-96BE-005F38139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0304" y="859147"/>
              <a:ext cx="914400" cy="914400"/>
            </a:xfrm>
            <a:prstGeom prst="rect">
              <a:avLst/>
            </a:prstGeom>
          </p:spPr>
        </p:pic>
        <p:pic>
          <p:nvPicPr>
            <p:cNvPr id="14" name="Graphique 13" descr="Questions avec un remplissage uni">
              <a:extLst>
                <a:ext uri="{FF2B5EF4-FFF2-40B4-BE49-F238E27FC236}">
                  <a16:creationId xmlns:a16="http://schemas.microsoft.com/office/drawing/2014/main" id="{06246100-4CC9-46AC-A672-D1432CEC8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46333" y="82996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959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B494365-EFD1-4817-921E-4CC5A769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Conception de la base de donnée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5B32A9-7FD6-4568-9479-0AE00FC1E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35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CE973-3FFF-4E7A-997B-F791FBAB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</a:t>
            </a:r>
          </a:p>
        </p:txBody>
      </p:sp>
      <p:sp>
        <p:nvSpPr>
          <p:cNvPr id="252" name="Espace réservé du contenu 251">
            <a:extLst>
              <a:ext uri="{FF2B5EF4-FFF2-40B4-BE49-F238E27FC236}">
                <a16:creationId xmlns:a16="http://schemas.microsoft.com/office/drawing/2014/main" id="{86D075FD-5596-4BB1-B044-E8057F26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école </a:t>
            </a:r>
          </a:p>
          <a:p>
            <a:pPr lvl="1"/>
            <a:r>
              <a:rPr lang="fr-FR" dirty="0"/>
              <a:t>à une administration</a:t>
            </a:r>
          </a:p>
          <a:p>
            <a:pPr lvl="1"/>
            <a:r>
              <a:rPr lang="fr-FR" dirty="0"/>
              <a:t>Propose plusieurs formations</a:t>
            </a:r>
          </a:p>
          <a:p>
            <a:pPr lvl="1"/>
            <a:r>
              <a:rPr lang="fr-FR" dirty="0"/>
              <a:t>Contient plusieurs salles (physique et / ou virtuelle)</a:t>
            </a:r>
          </a:p>
          <a:p>
            <a:r>
              <a:rPr lang="fr-FR" dirty="0"/>
              <a:t>Chaque formation contient plusieurs matières</a:t>
            </a:r>
          </a:p>
          <a:p>
            <a:r>
              <a:rPr lang="fr-FR" dirty="0"/>
              <a:t>Chaque matière est enseignée par un au plusieurs enseignants</a:t>
            </a:r>
          </a:p>
          <a:p>
            <a:r>
              <a:rPr lang="fr-FR" dirty="0"/>
              <a:t>Un étudiant s’inscrit à une formation et appartient à une classe</a:t>
            </a:r>
          </a:p>
          <a:p>
            <a:r>
              <a:rPr lang="fr-FR" dirty="0"/>
              <a:t>Un étudiant à une ou plusieurs notes par matières</a:t>
            </a:r>
          </a:p>
          <a:p>
            <a:r>
              <a:rPr lang="fr-FR" dirty="0"/>
              <a:t>Chaque classe à un emploi du temps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C13B22-D866-48B8-85B2-43D9AA638F88}"/>
              </a:ext>
            </a:extLst>
          </p:cNvPr>
          <p:cNvSpPr txBox="1"/>
          <p:nvPr/>
        </p:nvSpPr>
        <p:spPr>
          <a:xfrm>
            <a:off x="8531351" y="1773547"/>
            <a:ext cx="257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Que devons nous gérer ?</a:t>
            </a:r>
          </a:p>
        </p:txBody>
      </p:sp>
      <p:pic>
        <p:nvPicPr>
          <p:cNvPr id="19" name="Graphique 18" descr="Un livre ouvert avec lampe de bureau, livres, stylo et crayon">
            <a:extLst>
              <a:ext uri="{FF2B5EF4-FFF2-40B4-BE49-F238E27FC236}">
                <a16:creationId xmlns:a16="http://schemas.microsoft.com/office/drawing/2014/main" id="{7BE036E5-F841-4035-9B40-CF5B08390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3481" y="3843418"/>
            <a:ext cx="3566368" cy="3566368"/>
          </a:xfrm>
          <a:prstGeom prst="rect">
            <a:avLst/>
          </a:prstGeom>
        </p:spPr>
      </p:pic>
      <p:grpSp>
        <p:nvGrpSpPr>
          <p:cNvPr id="253" name="Groupe 252">
            <a:extLst>
              <a:ext uri="{FF2B5EF4-FFF2-40B4-BE49-F238E27FC236}">
                <a16:creationId xmlns:a16="http://schemas.microsoft.com/office/drawing/2014/main" id="{6E6D43AB-CD0D-49EF-95D3-C69FD313815F}"/>
              </a:ext>
            </a:extLst>
          </p:cNvPr>
          <p:cNvGrpSpPr/>
          <p:nvPr/>
        </p:nvGrpSpPr>
        <p:grpSpPr>
          <a:xfrm>
            <a:off x="9246333" y="829963"/>
            <a:ext cx="958371" cy="943584"/>
            <a:chOff x="9246333" y="829963"/>
            <a:chExt cx="958371" cy="943584"/>
          </a:xfrm>
        </p:grpSpPr>
        <p:pic>
          <p:nvPicPr>
            <p:cNvPr id="5" name="Graphique 4" descr="Questions avec un remplissage uni">
              <a:extLst>
                <a:ext uri="{FF2B5EF4-FFF2-40B4-BE49-F238E27FC236}">
                  <a16:creationId xmlns:a16="http://schemas.microsoft.com/office/drawing/2014/main" id="{253194DB-8BF5-444A-87B0-8D7E4A6F9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0304" y="859147"/>
              <a:ext cx="914400" cy="914400"/>
            </a:xfrm>
            <a:prstGeom prst="rect">
              <a:avLst/>
            </a:prstGeom>
          </p:spPr>
        </p:pic>
        <p:pic>
          <p:nvPicPr>
            <p:cNvPr id="22" name="Graphique 21" descr="Questions avec un remplissage uni">
              <a:extLst>
                <a:ext uri="{FF2B5EF4-FFF2-40B4-BE49-F238E27FC236}">
                  <a16:creationId xmlns:a16="http://schemas.microsoft.com/office/drawing/2014/main" id="{90416DBF-B3ED-4824-9C7B-8DF9BF5A0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46333" y="82996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609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2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CE973-3FFF-4E7A-997B-F791FBAB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252" name="Espace réservé du contenu 251">
            <a:extLst>
              <a:ext uri="{FF2B5EF4-FFF2-40B4-BE49-F238E27FC236}">
                <a16:creationId xmlns:a16="http://schemas.microsoft.com/office/drawing/2014/main" id="{86D075FD-5596-4BB1-B044-E8057F26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Afin de simplifier un peu le projet on considère que</a:t>
            </a:r>
          </a:p>
          <a:p>
            <a:endParaRPr lang="fr-FR" dirty="0"/>
          </a:p>
          <a:p>
            <a:pPr lvl="1"/>
            <a:r>
              <a:rPr lang="fr-FR" dirty="0"/>
              <a:t>Un élève s’inscrit à une classe (pour enlever la gestion des formations et des classes associées à des formations etc.)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Si une personne est à la fois enseignant et/ou élève et/ou administration, il faut le saisir trois fois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L’élève a une note par matière</a:t>
            </a:r>
          </a:p>
          <a:p>
            <a:pPr lvl="1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C13B22-D866-48B8-85B2-43D9AA638F88}"/>
              </a:ext>
            </a:extLst>
          </p:cNvPr>
          <p:cNvSpPr txBox="1"/>
          <p:nvPr/>
        </p:nvSpPr>
        <p:spPr>
          <a:xfrm>
            <a:off x="8531351" y="1773547"/>
            <a:ext cx="257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Que devons nous gérer ?</a:t>
            </a:r>
          </a:p>
        </p:txBody>
      </p:sp>
      <p:pic>
        <p:nvPicPr>
          <p:cNvPr id="19" name="Graphique 18" descr="Un livre ouvert avec lampe de bureau, livres, stylo et crayon">
            <a:extLst>
              <a:ext uri="{FF2B5EF4-FFF2-40B4-BE49-F238E27FC236}">
                <a16:creationId xmlns:a16="http://schemas.microsoft.com/office/drawing/2014/main" id="{7BE036E5-F841-4035-9B40-CF5B08390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3481" y="3843418"/>
            <a:ext cx="3566368" cy="3566368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BF9098C9-C9F0-442A-B311-34277993079B}"/>
              </a:ext>
            </a:extLst>
          </p:cNvPr>
          <p:cNvGrpSpPr/>
          <p:nvPr/>
        </p:nvGrpSpPr>
        <p:grpSpPr>
          <a:xfrm>
            <a:off x="9246333" y="829963"/>
            <a:ext cx="958371" cy="943584"/>
            <a:chOff x="9246333" y="829963"/>
            <a:chExt cx="958371" cy="943584"/>
          </a:xfrm>
        </p:grpSpPr>
        <p:pic>
          <p:nvPicPr>
            <p:cNvPr id="12" name="Graphique 11" descr="Questions avec un remplissage uni">
              <a:extLst>
                <a:ext uri="{FF2B5EF4-FFF2-40B4-BE49-F238E27FC236}">
                  <a16:creationId xmlns:a16="http://schemas.microsoft.com/office/drawing/2014/main" id="{1D60D606-BD27-4B43-90C9-A6D7E9D87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0304" y="859147"/>
              <a:ext cx="914400" cy="914400"/>
            </a:xfrm>
            <a:prstGeom prst="rect">
              <a:avLst/>
            </a:prstGeom>
          </p:spPr>
        </p:pic>
        <p:pic>
          <p:nvPicPr>
            <p:cNvPr id="13" name="Graphique 12" descr="Questions avec un remplissage uni">
              <a:extLst>
                <a:ext uri="{FF2B5EF4-FFF2-40B4-BE49-F238E27FC236}">
                  <a16:creationId xmlns:a16="http://schemas.microsoft.com/office/drawing/2014/main" id="{C246D8A8-AC0D-44F4-845B-783538ED8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46333" y="82996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170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2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CE973-3FFF-4E7A-997B-F791FBAB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C13B22-D866-48B8-85B2-43D9AA638F88}"/>
              </a:ext>
            </a:extLst>
          </p:cNvPr>
          <p:cNvSpPr txBox="1"/>
          <p:nvPr/>
        </p:nvSpPr>
        <p:spPr>
          <a:xfrm>
            <a:off x="8531351" y="1773547"/>
            <a:ext cx="257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Que devons nous gérer ?</a:t>
            </a:r>
          </a:p>
        </p:txBody>
      </p:sp>
      <p:pic>
        <p:nvPicPr>
          <p:cNvPr id="19" name="Graphique 18" descr="Un livre ouvert avec lampe de bureau, livres, stylo et crayon">
            <a:extLst>
              <a:ext uri="{FF2B5EF4-FFF2-40B4-BE49-F238E27FC236}">
                <a16:creationId xmlns:a16="http://schemas.microsoft.com/office/drawing/2014/main" id="{7BE036E5-F841-4035-9B40-CF5B08390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3481" y="3843418"/>
            <a:ext cx="3566368" cy="35663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02372B4-B5F6-4A06-90B3-886D3BCC7467}"/>
              </a:ext>
            </a:extLst>
          </p:cNvPr>
          <p:cNvSpPr/>
          <p:nvPr/>
        </p:nvSpPr>
        <p:spPr>
          <a:xfrm>
            <a:off x="6495169" y="1835133"/>
            <a:ext cx="1313234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Étudiants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C8E9D2-7F8C-4107-9494-AA27D2DFDED4}"/>
              </a:ext>
            </a:extLst>
          </p:cNvPr>
          <p:cNvSpPr/>
          <p:nvPr/>
        </p:nvSpPr>
        <p:spPr>
          <a:xfrm>
            <a:off x="3628735" y="590168"/>
            <a:ext cx="1313234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Classe / Formation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628FC0F-5B18-404F-B9DF-E3E1B76228B0}"/>
              </a:ext>
            </a:extLst>
          </p:cNvPr>
          <p:cNvSpPr txBox="1"/>
          <p:nvPr/>
        </p:nvSpPr>
        <p:spPr>
          <a:xfrm>
            <a:off x="5299870" y="1748845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S’inscrire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C109CE-9643-49AE-9C6F-D8FEB2782B65}"/>
              </a:ext>
            </a:extLst>
          </p:cNvPr>
          <p:cNvSpPr/>
          <p:nvPr/>
        </p:nvSpPr>
        <p:spPr>
          <a:xfrm>
            <a:off x="6179787" y="557430"/>
            <a:ext cx="1661675" cy="861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Administration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32DFD6-9F88-470B-9520-4822FC291B08}"/>
              </a:ext>
            </a:extLst>
          </p:cNvPr>
          <p:cNvSpPr/>
          <p:nvPr/>
        </p:nvSpPr>
        <p:spPr>
          <a:xfrm>
            <a:off x="3595683" y="4740308"/>
            <a:ext cx="1379337" cy="106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Enseignants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7EE69B-7CEA-4F67-BB1C-0CE1438473DE}"/>
              </a:ext>
            </a:extLst>
          </p:cNvPr>
          <p:cNvSpPr/>
          <p:nvPr/>
        </p:nvSpPr>
        <p:spPr>
          <a:xfrm>
            <a:off x="3610049" y="2667676"/>
            <a:ext cx="1328501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Matières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8C36AB2-6F12-43A2-8F6B-E8E2C88A0DA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4274300" y="3805812"/>
            <a:ext cx="11052" cy="93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F63747FC-6810-4F5F-A53D-95D803E1F794}"/>
              </a:ext>
            </a:extLst>
          </p:cNvPr>
          <p:cNvSpPr txBox="1"/>
          <p:nvPr/>
        </p:nvSpPr>
        <p:spPr>
          <a:xfrm>
            <a:off x="3523197" y="1851748"/>
            <a:ext cx="17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À un programme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1D3BDD-C72D-4E1F-AFF1-3F3858ED3BF3}"/>
              </a:ext>
            </a:extLst>
          </p:cNvPr>
          <p:cNvSpPr/>
          <p:nvPr/>
        </p:nvSpPr>
        <p:spPr>
          <a:xfrm>
            <a:off x="1289931" y="4985469"/>
            <a:ext cx="1313234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4E5977-FDBA-40D1-A171-357730C6C63D}"/>
              </a:ext>
            </a:extLst>
          </p:cNvPr>
          <p:cNvSpPr/>
          <p:nvPr/>
        </p:nvSpPr>
        <p:spPr>
          <a:xfrm>
            <a:off x="1289931" y="2667676"/>
            <a:ext cx="1313234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Emploi du temps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D0EE63BF-BC0C-4D2B-A7A8-A04DC9CED04F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 flipH="1">
            <a:off x="4274300" y="1728304"/>
            <a:ext cx="11052" cy="93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923619D5-DD70-4577-910A-F572E48272CA}"/>
              </a:ext>
            </a:extLst>
          </p:cNvPr>
          <p:cNvCxnSpPr>
            <a:cxnSpLocks/>
            <a:stCxn id="23" idx="2"/>
            <a:endCxn id="141" idx="2"/>
          </p:cNvCxnSpPr>
          <p:nvPr/>
        </p:nvCxnSpPr>
        <p:spPr>
          <a:xfrm>
            <a:off x="7151786" y="2973269"/>
            <a:ext cx="7762" cy="17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3530569E-687F-40A5-A3B2-20ABF480E2BE}"/>
              </a:ext>
            </a:extLst>
          </p:cNvPr>
          <p:cNvSpPr txBox="1"/>
          <p:nvPr/>
        </p:nvSpPr>
        <p:spPr>
          <a:xfrm>
            <a:off x="3788243" y="404218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enseigner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46D303EC-1A8B-4E75-AEE6-F067D8B9BBBF}"/>
              </a:ext>
            </a:extLst>
          </p:cNvPr>
          <p:cNvCxnSpPr>
            <a:cxnSpLocks/>
            <a:stCxn id="24" idx="1"/>
            <a:endCxn id="59" idx="0"/>
          </p:cNvCxnSpPr>
          <p:nvPr/>
        </p:nvCxnSpPr>
        <p:spPr>
          <a:xfrm flipH="1">
            <a:off x="1946548" y="1159236"/>
            <a:ext cx="1682187" cy="150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4B00F8EA-AC7F-4798-AD64-650A9D1CC390}"/>
              </a:ext>
            </a:extLst>
          </p:cNvPr>
          <p:cNvCxnSpPr>
            <a:cxnSpLocks/>
            <a:stCxn id="35" idx="1"/>
            <a:endCxn id="59" idx="3"/>
          </p:cNvCxnSpPr>
          <p:nvPr/>
        </p:nvCxnSpPr>
        <p:spPr>
          <a:xfrm flipH="1" flipV="1">
            <a:off x="2603165" y="3236744"/>
            <a:ext cx="992518" cy="203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DFD14B3-7A9B-473E-B3FD-794659DA42B1}"/>
              </a:ext>
            </a:extLst>
          </p:cNvPr>
          <p:cNvCxnSpPr>
            <a:cxnSpLocks/>
            <a:stCxn id="58" idx="0"/>
            <a:endCxn id="59" idx="2"/>
          </p:cNvCxnSpPr>
          <p:nvPr/>
        </p:nvCxnSpPr>
        <p:spPr>
          <a:xfrm flipV="1">
            <a:off x="1946548" y="3805812"/>
            <a:ext cx="0" cy="117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015E728-B666-481F-9DC6-4FB022B3651A}"/>
              </a:ext>
            </a:extLst>
          </p:cNvPr>
          <p:cNvSpPr/>
          <p:nvPr/>
        </p:nvSpPr>
        <p:spPr>
          <a:xfrm>
            <a:off x="6502931" y="3602172"/>
            <a:ext cx="1313234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Notes</a:t>
            </a:r>
          </a:p>
        </p:txBody>
      </p: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FFC761BF-1742-4569-91A5-D0AD037CEF17}"/>
              </a:ext>
            </a:extLst>
          </p:cNvPr>
          <p:cNvCxnSpPr>
            <a:cxnSpLocks/>
            <a:stCxn id="36" idx="3"/>
            <a:endCxn id="141" idx="1"/>
          </p:cNvCxnSpPr>
          <p:nvPr/>
        </p:nvCxnSpPr>
        <p:spPr>
          <a:xfrm>
            <a:off x="4938550" y="3236744"/>
            <a:ext cx="1564381" cy="93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>
            <a:extLst>
              <a:ext uri="{FF2B5EF4-FFF2-40B4-BE49-F238E27FC236}">
                <a16:creationId xmlns:a16="http://schemas.microsoft.com/office/drawing/2014/main" id="{27271A01-0C02-4B6D-ACB3-1878116C38AA}"/>
              </a:ext>
            </a:extLst>
          </p:cNvPr>
          <p:cNvCxnSpPr>
            <a:cxnSpLocks/>
            <a:stCxn id="36" idx="1"/>
            <a:endCxn id="59" idx="3"/>
          </p:cNvCxnSpPr>
          <p:nvPr/>
        </p:nvCxnSpPr>
        <p:spPr>
          <a:xfrm flipH="1">
            <a:off x="2603165" y="3236744"/>
            <a:ext cx="100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avec flèche 224">
            <a:extLst>
              <a:ext uri="{FF2B5EF4-FFF2-40B4-BE49-F238E27FC236}">
                <a16:creationId xmlns:a16="http://schemas.microsoft.com/office/drawing/2014/main" id="{B616F470-FE98-4BAF-86EA-96C2200D105B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 flipV="1">
            <a:off x="4941969" y="1159236"/>
            <a:ext cx="1553200" cy="124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9288FFED-3403-4F4E-91FA-88A592582AA7}"/>
              </a:ext>
            </a:extLst>
          </p:cNvPr>
          <p:cNvGrpSpPr/>
          <p:nvPr/>
        </p:nvGrpSpPr>
        <p:grpSpPr>
          <a:xfrm>
            <a:off x="9246333" y="829963"/>
            <a:ext cx="958371" cy="943584"/>
            <a:chOff x="9246333" y="829963"/>
            <a:chExt cx="958371" cy="943584"/>
          </a:xfrm>
        </p:grpSpPr>
        <p:pic>
          <p:nvPicPr>
            <p:cNvPr id="28" name="Graphique 27" descr="Questions avec un remplissage uni">
              <a:extLst>
                <a:ext uri="{FF2B5EF4-FFF2-40B4-BE49-F238E27FC236}">
                  <a16:creationId xmlns:a16="http://schemas.microsoft.com/office/drawing/2014/main" id="{FAF02D40-153B-495A-8F9A-59EC9A073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0304" y="859147"/>
              <a:ext cx="914400" cy="914400"/>
            </a:xfrm>
            <a:prstGeom prst="rect">
              <a:avLst/>
            </a:prstGeom>
          </p:spPr>
        </p:pic>
        <p:pic>
          <p:nvPicPr>
            <p:cNvPr id="29" name="Graphique 28" descr="Questions avec un remplissage uni">
              <a:extLst>
                <a:ext uri="{FF2B5EF4-FFF2-40B4-BE49-F238E27FC236}">
                  <a16:creationId xmlns:a16="http://schemas.microsoft.com/office/drawing/2014/main" id="{6A60B1B4-62DD-4802-B25F-289107A9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46333" y="82996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145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3" grpId="0" animBg="1"/>
      <p:bldP spid="24" grpId="0" animBg="1"/>
      <p:bldP spid="30" grpId="0"/>
      <p:bldP spid="34" grpId="0" animBg="1"/>
      <p:bldP spid="35" grpId="0" animBg="1"/>
      <p:bldP spid="36" grpId="0" animBg="1"/>
      <p:bldP spid="39" grpId="0"/>
      <p:bldP spid="58" grpId="0" animBg="1"/>
      <p:bldP spid="59" grpId="0" animBg="1"/>
      <p:bldP spid="82" grpId="0"/>
      <p:bldP spid="1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CE973-3FFF-4E7A-997B-F791FBAB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de la base de données</a:t>
            </a:r>
          </a:p>
        </p:txBody>
      </p:sp>
      <p:pic>
        <p:nvPicPr>
          <p:cNvPr id="25" name="Espace réservé du contenu 24">
            <a:extLst>
              <a:ext uri="{FF2B5EF4-FFF2-40B4-BE49-F238E27FC236}">
                <a16:creationId xmlns:a16="http://schemas.microsoft.com/office/drawing/2014/main" id="{F296A35E-476E-4E76-832F-5EB1446D1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76" y="2192060"/>
            <a:ext cx="5905620" cy="4464772"/>
          </a:xfr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35E34B09-09E8-4D16-A046-7054D0CAE5EB}"/>
              </a:ext>
            </a:extLst>
          </p:cNvPr>
          <p:cNvGrpSpPr/>
          <p:nvPr/>
        </p:nvGrpSpPr>
        <p:grpSpPr>
          <a:xfrm>
            <a:off x="9591272" y="5204414"/>
            <a:ext cx="948120" cy="944880"/>
            <a:chOff x="9460608" y="5053973"/>
            <a:chExt cx="948120" cy="944880"/>
          </a:xfrm>
        </p:grpSpPr>
        <p:pic>
          <p:nvPicPr>
            <p:cNvPr id="18" name="Graphique 17" descr="Base de données avec un remplissage uni">
              <a:extLst>
                <a:ext uri="{FF2B5EF4-FFF2-40B4-BE49-F238E27FC236}">
                  <a16:creationId xmlns:a16="http://schemas.microsoft.com/office/drawing/2014/main" id="{0BEE81C7-E50D-4053-A421-30EF0DA39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94328" y="5084453"/>
              <a:ext cx="914400" cy="914400"/>
            </a:xfrm>
            <a:prstGeom prst="rect">
              <a:avLst/>
            </a:prstGeom>
          </p:spPr>
        </p:pic>
        <p:pic>
          <p:nvPicPr>
            <p:cNvPr id="20" name="Graphique 19" descr="Base de données avec un remplissage uni">
              <a:extLst>
                <a:ext uri="{FF2B5EF4-FFF2-40B4-BE49-F238E27FC236}">
                  <a16:creationId xmlns:a16="http://schemas.microsoft.com/office/drawing/2014/main" id="{BC8D4355-41C0-4850-A4FD-96DB0B07F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0608" y="5053973"/>
              <a:ext cx="914400" cy="914400"/>
            </a:xfrm>
            <a:prstGeom prst="rect">
              <a:avLst/>
            </a:prstGeom>
          </p:spPr>
        </p:pic>
      </p:grpSp>
      <p:pic>
        <p:nvPicPr>
          <p:cNvPr id="22" name="Graphique 21" descr="Publicité avec un remplissage uni">
            <a:extLst>
              <a:ext uri="{FF2B5EF4-FFF2-40B4-BE49-F238E27FC236}">
                <a16:creationId xmlns:a16="http://schemas.microsoft.com/office/drawing/2014/main" id="{EB485884-9CC1-4FAC-B853-D503AE5AB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22892" y="1653586"/>
            <a:ext cx="914400" cy="914400"/>
          </a:xfrm>
          <a:prstGeom prst="rect">
            <a:avLst/>
          </a:prstGeom>
        </p:spPr>
      </p:pic>
      <p:pic>
        <p:nvPicPr>
          <p:cNvPr id="21" name="Graphique 20" descr="Publicité avec un remplissage uni">
            <a:extLst>
              <a:ext uri="{FF2B5EF4-FFF2-40B4-BE49-F238E27FC236}">
                <a16:creationId xmlns:a16="http://schemas.microsoft.com/office/drawing/2014/main" id="{19712612-7F42-452C-8A4B-01C91F18C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4328" y="1639513"/>
            <a:ext cx="914400" cy="91440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17D0443A-6F3E-4793-8B59-21E42D98750C}"/>
              </a:ext>
            </a:extLst>
          </p:cNvPr>
          <p:cNvSpPr txBox="1"/>
          <p:nvPr/>
        </p:nvSpPr>
        <p:spPr>
          <a:xfrm>
            <a:off x="8776515" y="2598466"/>
            <a:ext cx="257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 final</a:t>
            </a:r>
          </a:p>
        </p:txBody>
      </p:sp>
    </p:spTree>
    <p:extLst>
      <p:ext uri="{BB962C8B-B14F-4D97-AF65-F5344CB8AC3E}">
        <p14:creationId xmlns:p14="http://schemas.microsoft.com/office/powerpoint/2010/main" val="60349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theme/theme1.xml><?xml version="1.0" encoding="utf-8"?>
<a:theme xmlns:a="http://schemas.openxmlformats.org/drawingml/2006/main" name="Tropic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486</Words>
  <Application>Microsoft Macintosh PowerPoint</Application>
  <PresentationFormat>Grand écran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Gill Sans Nova</vt:lpstr>
      <vt:lpstr>TropicVTI</vt:lpstr>
      <vt:lpstr>Gestion d’une école API Flask</vt:lpstr>
      <vt:lpstr>Sommaire</vt:lpstr>
      <vt:lpstr>I. Cahier des charges</vt:lpstr>
      <vt:lpstr>Cahier des charges</vt:lpstr>
      <vt:lpstr>II. Conception de la base de donnée</vt:lpstr>
      <vt:lpstr>Spécifications</vt:lpstr>
      <vt:lpstr>Hypothèses</vt:lpstr>
      <vt:lpstr>Entités</vt:lpstr>
      <vt:lpstr>Schéma de la base de données</vt:lpstr>
      <vt:lpstr>Réalisation</vt:lpstr>
      <vt:lpstr>API Flask</vt:lpstr>
      <vt:lpstr>API Flask</vt:lpstr>
      <vt:lpstr>API d’une entité</vt:lpstr>
      <vt:lpstr>Front : Liste template</vt:lpstr>
      <vt:lpstr>Front : item_base</vt:lpstr>
      <vt:lpstr>Démo</vt:lpstr>
      <vt:lpstr>Améliorations</vt:lpstr>
      <vt:lpstr>Améliorations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d’une école API Flask</dc:title>
  <cp:lastModifiedBy>Fatma GMIDEN</cp:lastModifiedBy>
  <cp:revision>4</cp:revision>
  <dcterms:created xsi:type="dcterms:W3CDTF">2021-05-30T08:45:34Z</dcterms:created>
  <dcterms:modified xsi:type="dcterms:W3CDTF">2021-05-30T19:59:10Z</dcterms:modified>
</cp:coreProperties>
</file>