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2" r:id="rId3"/>
    <p:sldMasterId id="2147483666" r:id="rId4"/>
  </p:sldMasterIdLst>
  <p:notesMasterIdLst>
    <p:notesMasterId r:id="rId69"/>
  </p:notesMasterIdLst>
  <p:handoutMasterIdLst>
    <p:handoutMasterId r:id="rId70"/>
  </p:handoutMasterIdLst>
  <p:sldIdLst>
    <p:sldId id="265" r:id="rId5"/>
    <p:sldId id="331" r:id="rId6"/>
    <p:sldId id="334" r:id="rId7"/>
    <p:sldId id="332" r:id="rId8"/>
    <p:sldId id="333" r:id="rId9"/>
    <p:sldId id="335" r:id="rId10"/>
    <p:sldId id="336" r:id="rId11"/>
    <p:sldId id="337" r:id="rId12"/>
    <p:sldId id="338" r:id="rId13"/>
    <p:sldId id="344" r:id="rId14"/>
    <p:sldId id="339" r:id="rId15"/>
    <p:sldId id="340" r:id="rId16"/>
    <p:sldId id="341" r:id="rId17"/>
    <p:sldId id="342" r:id="rId18"/>
    <p:sldId id="343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3" r:id="rId35"/>
    <p:sldId id="360" r:id="rId36"/>
    <p:sldId id="361" r:id="rId37"/>
    <p:sldId id="362" r:id="rId38"/>
    <p:sldId id="364" r:id="rId39"/>
    <p:sldId id="365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374" r:id="rId48"/>
    <p:sldId id="375" r:id="rId49"/>
    <p:sldId id="376" r:id="rId50"/>
    <p:sldId id="377" r:id="rId51"/>
    <p:sldId id="378" r:id="rId52"/>
    <p:sldId id="379" r:id="rId53"/>
    <p:sldId id="380" r:id="rId54"/>
    <p:sldId id="381" r:id="rId55"/>
    <p:sldId id="382" r:id="rId56"/>
    <p:sldId id="394" r:id="rId57"/>
    <p:sldId id="384" r:id="rId58"/>
    <p:sldId id="383" r:id="rId59"/>
    <p:sldId id="385" r:id="rId60"/>
    <p:sldId id="386" r:id="rId61"/>
    <p:sldId id="387" r:id="rId62"/>
    <p:sldId id="388" r:id="rId63"/>
    <p:sldId id="395" r:id="rId64"/>
    <p:sldId id="390" r:id="rId65"/>
    <p:sldId id="391" r:id="rId66"/>
    <p:sldId id="392" r:id="rId67"/>
    <p:sldId id="393" r:id="rId6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84254" autoAdjust="0"/>
  </p:normalViewPr>
  <p:slideViewPr>
    <p:cSldViewPr>
      <p:cViewPr>
        <p:scale>
          <a:sx n="75" d="100"/>
          <a:sy n="75" d="100"/>
        </p:scale>
        <p:origin x="-4064" y="-10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70" Type="http://schemas.openxmlformats.org/officeDocument/2006/relationships/handoutMaster" Target="handoutMasters/handoutMaster1.xml"/><Relationship Id="rId71" Type="http://schemas.openxmlformats.org/officeDocument/2006/relationships/printerSettings" Target="printerSettings/printerSettings1.bin"/><Relationship Id="rId72" Type="http://schemas.openxmlformats.org/officeDocument/2006/relationships/presProps" Target="presProp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7/27/16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7/27/16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94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49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73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40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32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99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35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54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92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86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5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23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87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1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43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294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87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24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01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03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4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13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50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2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5342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8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8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5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7/27/16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7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7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6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7/27/16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1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1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10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10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10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10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w3schools.com/tags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jpeg"/><Relationship Id="rId3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Git’n</a:t>
            </a:r>
            <a:r>
              <a:rPr lang="en-US" i="1" dirty="0" smtClean="0"/>
              <a:t> Pro with HTML/CSS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Coding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283"/>
            <a:ext cx="9144000" cy="447891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2399" y="4953000"/>
            <a:ext cx="88827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Modern web development is </a:t>
            </a:r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</a:rPr>
              <a:t>highly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collaborative.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Teams are often extremely large and separated across the country — or planet.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Apps sometimes comprise hundreds or even thousands of files. </a:t>
            </a:r>
          </a:p>
        </p:txBody>
      </p:sp>
    </p:spTree>
    <p:extLst>
      <p:ext uri="{BB962C8B-B14F-4D97-AF65-F5344CB8AC3E}">
        <p14:creationId xmlns:p14="http://schemas.microsoft.com/office/powerpoint/2010/main" val="112476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1152801"/>
            <a:ext cx="519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OMG. I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HAVE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GREATEST HTML IDEA!!!!!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14600" y="1642441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SpongeSite.com</a:t>
            </a:r>
            <a:endParaRPr lang="en-US" sz="3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64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50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43175" y="4495800"/>
            <a:ext cx="528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SpongeBob's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idea is dumb. We should call it…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43175" y="5074930"/>
            <a:ext cx="395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KobezzzSite.com</a:t>
            </a:r>
            <a:endParaRPr lang="en-US" sz="3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43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798366" y="2501527"/>
            <a:ext cx="25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SpongeBob's Version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42351" y="5325404"/>
            <a:ext cx="18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Kobe’s Version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41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V="1">
            <a:off x="4209016" y="2154292"/>
            <a:ext cx="2125109" cy="111553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09016" y="3315593"/>
            <a:ext cx="2125109" cy="164193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7400" y="2925625"/>
            <a:ext cx="3962400" cy="774599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00" y="2925625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they have two completely </a:t>
            </a:r>
            <a:r>
              <a:rPr lang="en-US" b="1" i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versions.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63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8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79378" y="2627580"/>
            <a:ext cx="5497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HEY ER BODY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!! 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U DOIN?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18" name="Picture 17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36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 – Tragedy #2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79379" y="1741808"/>
            <a:ext cx="3668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OK.</a:t>
            </a:r>
          </a:p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Delete. Delete. Delete. Delete.</a:t>
            </a:r>
          </a:p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Delete. Delete</a:t>
            </a:r>
          </a:p>
        </p:txBody>
      </p:sp>
      <p:sp>
        <p:nvSpPr>
          <p:cNvPr id="19" name="Multiply 18"/>
          <p:cNvSpPr/>
          <p:nvPr/>
        </p:nvSpPr>
        <p:spPr>
          <a:xfrm>
            <a:off x="6481762" y="1162326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6443662" y="3855745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6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514600" y="2747663"/>
            <a:ext cx="65586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Lesson: </a:t>
            </a:r>
          </a:p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You should use Version Control.</a:t>
            </a:r>
          </a:p>
          <a:p>
            <a:endParaRPr lang="en-US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….And be wary of group members.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Smiley Face 22"/>
          <p:cNvSpPr/>
          <p:nvPr/>
        </p:nvSpPr>
        <p:spPr>
          <a:xfrm>
            <a:off x="866775" y="1307708"/>
            <a:ext cx="720018" cy="720018"/>
          </a:xfrm>
          <a:prstGeom prst="smileyFace">
            <a:avLst>
              <a:gd name="adj" fmla="val -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806034" y="4685381"/>
            <a:ext cx="673931" cy="673931"/>
          </a:xfrm>
          <a:prstGeom prst="smileyFace">
            <a:avLst>
              <a:gd name="adj" fmla="val -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Okay! </a:t>
            </a:r>
            <a:endParaRPr lang="en-US" i="1" dirty="0"/>
          </a:p>
        </p:txBody>
      </p:sp>
      <p:pic>
        <p:nvPicPr>
          <p:cNvPr id="5" name="Picture 10" descr="https://mdgriffin63.files.wordpress.com/2014/01/forget-to-lear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15" y="781834"/>
            <a:ext cx="8689567" cy="5312247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57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Version Control:</a:t>
            </a: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Offers a set of commands and an organizational structure for managing code when multiple developers work simultaneously.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Major Benefits come from using Git: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Code Conflict Resolution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Version History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26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V="1">
            <a:off x="4209016" y="2154292"/>
            <a:ext cx="2125109" cy="111553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09016" y="3315593"/>
            <a:ext cx="2125109" cy="164193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7400" y="2925625"/>
            <a:ext cx="3962400" cy="774599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00" y="2925625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they have two completely </a:t>
            </a:r>
            <a:r>
              <a:rPr lang="en-US" b="1" i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versions.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81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304800" y="75954"/>
            <a:ext cx="647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Group Project 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with Version Control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2635" y="1061591"/>
            <a:ext cx="324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Main Branch (</a:t>
            </a:r>
            <a:r>
              <a:rPr lang="en-US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Spongebob’s</a:t>
            </a: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71876" y="5845492"/>
            <a:ext cx="180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Kobe’s Branch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110" y="150287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259327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233" y="495664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urved Connector 33"/>
          <p:cNvCxnSpPr/>
          <p:nvPr/>
        </p:nvCxnSpPr>
        <p:spPr>
          <a:xfrm rot="5400000" flipH="1" flipV="1">
            <a:off x="3965196" y="3664040"/>
            <a:ext cx="2572935" cy="12273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3"/>
            <a:endCxn id="2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763267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10956" y="3231423"/>
            <a:ext cx="38330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Kobe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pushes (uploads)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his code changes into the main branch.</a:t>
            </a:r>
          </a:p>
          <a:p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Code conflicts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are resolved before inclusion. 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34285" y="1122458"/>
            <a:ext cx="3018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Spongebob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continues programming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41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52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6029325" cy="6538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Group Project – Tragedy 2 (Revisited)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79379" y="1741808"/>
            <a:ext cx="3668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OK.</a:t>
            </a:r>
          </a:p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Delete. Delete. Delete. Delete.</a:t>
            </a:r>
          </a:p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Delete. Delete</a:t>
            </a:r>
          </a:p>
        </p:txBody>
      </p:sp>
      <p:sp>
        <p:nvSpPr>
          <p:cNvPr id="19" name="Multiply 18"/>
          <p:cNvSpPr/>
          <p:nvPr/>
        </p:nvSpPr>
        <p:spPr>
          <a:xfrm>
            <a:off x="6481762" y="1162326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6443662" y="3855745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19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6029325" cy="653854"/>
          </a:xfrm>
        </p:spPr>
        <p:txBody>
          <a:bodyPr>
            <a:normAutofit/>
          </a:bodyPr>
          <a:lstStyle/>
          <a:p>
            <a:r>
              <a:rPr lang="en-US" dirty="0"/>
              <a:t>The Group Project </a:t>
            </a:r>
            <a:r>
              <a:rPr lang="en-US" u="sng" dirty="0"/>
              <a:t>with version control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62635" y="1061591"/>
            <a:ext cx="324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Main Branch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Spongebob’s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88177" y="5807273"/>
            <a:ext cx="2420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Kiss Dude’s Branch 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>
            <a:stCxn id="23" idx="3"/>
            <a:endCxn id="2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624" y="4885578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Multiply 35"/>
          <p:cNvSpPr/>
          <p:nvPr/>
        </p:nvSpPr>
        <p:spPr>
          <a:xfrm>
            <a:off x="5898180" y="4914550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5868736" y="1542662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urved Connector 37"/>
          <p:cNvCxnSpPr/>
          <p:nvPr/>
        </p:nvCxnSpPr>
        <p:spPr>
          <a:xfrm rot="5400000" flipH="1" flipV="1">
            <a:off x="5146756" y="3645093"/>
            <a:ext cx="2572935" cy="12273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19400" y="3458141"/>
            <a:ext cx="3836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Kiss Dude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pushes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his (bad) code deletions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56131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01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6029325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The Group Project </a:t>
            </a:r>
            <a:r>
              <a:rPr lang="en-US" u="sng" dirty="0" smtClean="0"/>
              <a:t>with version control</a:t>
            </a:r>
            <a:endParaRPr lang="en-US" u="sng" dirty="0"/>
          </a:p>
        </p:txBody>
      </p:sp>
      <p:pic>
        <p:nvPicPr>
          <p:cNvPr id="40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56131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462635" y="1061591"/>
            <a:ext cx="324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Main Branch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Spongebob’s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36129" y="5807273"/>
            <a:ext cx="2420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Kiss Dude’s Branch 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Arrow Connector 50"/>
          <p:cNvCxnSpPr>
            <a:stCxn id="43" idx="3"/>
            <a:endCxn id="4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624" y="4885578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Multiply 54"/>
          <p:cNvSpPr/>
          <p:nvPr/>
        </p:nvSpPr>
        <p:spPr>
          <a:xfrm>
            <a:off x="5898180" y="4914550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5868736" y="1542662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693" y="1495249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7143829" y="2419296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Curved Connector 58"/>
          <p:cNvCxnSpPr/>
          <p:nvPr/>
        </p:nvCxnSpPr>
        <p:spPr>
          <a:xfrm rot="5400000" flipH="1" flipV="1">
            <a:off x="6457287" y="1235423"/>
            <a:ext cx="7624" cy="2249939"/>
          </a:xfrm>
          <a:prstGeom prst="curvedConnector3">
            <a:avLst>
              <a:gd name="adj1" fmla="val -10619452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043130" y="3421308"/>
            <a:ext cx="3181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But this time,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Spongebob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rolls back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the code to an earlier version.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02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514600" y="2747663"/>
            <a:ext cx="65586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Lesson: </a:t>
            </a:r>
          </a:p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You should use Version Control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3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miley Face 9"/>
          <p:cNvSpPr/>
          <p:nvPr/>
        </p:nvSpPr>
        <p:spPr>
          <a:xfrm>
            <a:off x="866775" y="1307708"/>
            <a:ext cx="720018" cy="720018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912862" y="3018430"/>
            <a:ext cx="673931" cy="673931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769987" y="4685381"/>
            <a:ext cx="673931" cy="673931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1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Activity!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914400"/>
            <a:ext cx="8686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your neighbor and have one of you explain to the other:</a:t>
            </a:r>
          </a:p>
          <a:p>
            <a:endParaRPr lang="en-US" sz="2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the concept of version control is</a:t>
            </a:r>
          </a:p>
          <a:p>
            <a:endParaRPr lang="en-US" sz="20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0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the other should explain :</a:t>
            </a:r>
          </a:p>
          <a:p>
            <a:endParaRPr lang="en-US" sz="2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Two of the key advantages to using a version control system </a:t>
            </a:r>
          </a:p>
          <a:p>
            <a:endParaRPr lang="en-US" sz="2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124825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48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 What’s this GitHub?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990600"/>
            <a:ext cx="9149870" cy="31835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219199"/>
            <a:ext cx="8610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is a Web-Based hosting service to store code online.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allows developers to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(download) code or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(upload) code to the same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 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(directory).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also allows developers to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histories 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code changes and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issues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6" descr="https://kanbanize.com/blog/wp-content/uploads/2014/11/GitHu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9" b="16089"/>
          <a:stretch/>
        </p:blipFill>
        <p:spPr bwMode="auto">
          <a:xfrm>
            <a:off x="2209800" y="4174176"/>
            <a:ext cx="5301771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44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and Pulling to GitHub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864932"/>
            <a:ext cx="9144000" cy="15208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3082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html fi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278" y="122320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html fi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6" y="1221195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Image result for html fi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634" y="122119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cdn.tutsplus.com/net/uploads/2013/08/github-collab-retina-preview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34" y="855284"/>
            <a:ext cx="1511559" cy="151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Elbow Connector 13"/>
          <p:cNvCxnSpPr>
            <a:stCxn id="9" idx="2"/>
          </p:cNvCxnSpPr>
          <p:nvPr/>
        </p:nvCxnSpPr>
        <p:spPr>
          <a:xfrm rot="5400000">
            <a:off x="1596343" y="2007502"/>
            <a:ext cx="873518" cy="1081832"/>
          </a:xfrm>
          <a:prstGeom prst="bentConnector2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418356" y="867752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38132" y="864932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18862" y="871893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74048" y="871893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Elbow Connector 18"/>
          <p:cNvCxnSpPr>
            <a:stCxn id="6" idx="3"/>
            <a:endCxn id="10" idx="2"/>
          </p:cNvCxnSpPr>
          <p:nvPr/>
        </p:nvCxnSpPr>
        <p:spPr>
          <a:xfrm flipV="1">
            <a:off x="1492186" y="2104038"/>
            <a:ext cx="2217510" cy="1238117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63804" y="2546408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88153" y="2962181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Push Code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Elbow Connector 21"/>
          <p:cNvCxnSpPr>
            <a:endCxn id="8" idx="3"/>
          </p:cNvCxnSpPr>
          <p:nvPr/>
        </p:nvCxnSpPr>
        <p:spPr>
          <a:xfrm rot="5400000">
            <a:off x="843226" y="2749121"/>
            <a:ext cx="2379753" cy="1081832"/>
          </a:xfrm>
          <a:prstGeom prst="bentConnector2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1563804" y="2086394"/>
            <a:ext cx="3152259" cy="2602432"/>
          </a:xfrm>
          <a:prstGeom prst="bentConnector3">
            <a:avLst>
              <a:gd name="adj1" fmla="val 100361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23112" y="4784183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Push Code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3804" y="4085073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Elbow Connector 25"/>
          <p:cNvCxnSpPr>
            <a:endCxn id="7" idx="3"/>
          </p:cNvCxnSpPr>
          <p:nvPr/>
        </p:nvCxnSpPr>
        <p:spPr>
          <a:xfrm rot="10800000" flipV="1">
            <a:off x="1505874" y="2214935"/>
            <a:ext cx="3653905" cy="3479415"/>
          </a:xfrm>
          <a:prstGeom prst="bentConnector3">
            <a:avLst>
              <a:gd name="adj1" fmla="val -398"/>
            </a:avLst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37222" y="5325806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Elbow Connector 27"/>
          <p:cNvCxnSpPr>
            <a:endCxn id="12" idx="2"/>
          </p:cNvCxnSpPr>
          <p:nvPr/>
        </p:nvCxnSpPr>
        <p:spPr>
          <a:xfrm flipV="1">
            <a:off x="1563804" y="2102029"/>
            <a:ext cx="4417248" cy="3935272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61834" y="5744566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Push Code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71557" y="1442919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GitHub Branch</a:t>
            </a:r>
            <a:endParaRPr lang="en-US" sz="1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08" y="2605319"/>
            <a:ext cx="1271352" cy="105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71" y="3793644"/>
            <a:ext cx="904753" cy="110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Elbow Connector 38"/>
          <p:cNvCxnSpPr/>
          <p:nvPr/>
        </p:nvCxnSpPr>
        <p:spPr>
          <a:xfrm rot="5400000">
            <a:off x="2201119" y="2772717"/>
            <a:ext cx="2379753" cy="1081832"/>
          </a:xfrm>
          <a:prstGeom prst="bentConnector2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21699" y="4085073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440895" y="5134542"/>
            <a:ext cx="897769" cy="111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32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4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606" y="2971800"/>
            <a:ext cx="8229600" cy="871860"/>
          </a:xfrm>
        </p:spPr>
        <p:txBody>
          <a:bodyPr/>
          <a:lstStyle/>
          <a:p>
            <a:r>
              <a:rPr lang="en-US" dirty="0" smtClean="0"/>
              <a:t>Get Started with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1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smtClean="0"/>
              <a:t>Demo!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" y="823409"/>
            <a:ext cx="8559800" cy="539705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572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its most basic, these are the five git commands to get started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clone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add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commit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push 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pull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1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its most basic, these are the five git commands to get started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clone </a:t>
            </a: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copies an entire repo (to begin)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add </a:t>
            </a: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adds a file for inclusion in Git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commit </a:t>
            </a: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notes a change to the local repo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push </a:t>
            </a: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sends changes to hosting service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pull </a:t>
            </a: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downloads freshest version of repo</a:t>
            </a:r>
            <a:endParaRPr lang="en-US" sz="2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7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YOUR TURN!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686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Assignment:</a:t>
            </a:r>
          </a:p>
          <a:p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GitHub and the Command Line:</a:t>
            </a: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new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public GitHub repository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and name it whatever you like. Be sure to check the box for “initialize this repository with a README”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Next,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clone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the repo to your local directory.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create an HTML file inside the local directory.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Commit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and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Push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the code to GitHub.</a:t>
            </a: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</a:t>
            </a:r>
            <a:endParaRPr lang="en-US" b="1" u="sng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Find a partner in class and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fork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their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repository to your own GitHub account. Clone this forked repository to your local directory.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Add, Commit, and Push the code back to your forked copy.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Finally, submit a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pull request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to send your changes to your partner’s repo.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4600" y="124825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Add, Commit, Push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8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a Bit Lost? Never Worry!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31" y="966787"/>
            <a:ext cx="4848225" cy="4924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257800" y="25146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Follow this handy Guide!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Practice a few times on your own before our next class.</a:t>
            </a:r>
          </a:p>
        </p:txBody>
      </p:sp>
    </p:spTree>
    <p:extLst>
      <p:ext uri="{BB962C8B-B14F-4D97-AF65-F5344CB8AC3E}">
        <p14:creationId xmlns:p14="http://schemas.microsoft.com/office/powerpoint/2010/main" val="209901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If You’re Still Lost… Here’s a (Free) Course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89866"/>
            <a:ext cx="7239000" cy="483445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261619" y="5882663"/>
            <a:ext cx="4609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https://www.codeschool.com/courses/try-git</a:t>
            </a:r>
          </a:p>
        </p:txBody>
      </p:sp>
    </p:spTree>
    <p:extLst>
      <p:ext uri="{BB962C8B-B14F-4D97-AF65-F5344CB8AC3E}">
        <p14:creationId xmlns:p14="http://schemas.microsoft.com/office/powerpoint/2010/main" val="289337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Round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1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On Ugly HTML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914400"/>
            <a:ext cx="8543925" cy="3181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434340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do this… Use proper indentation and sectioning.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Readable code is easier to maintain.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Invest time to get better about this now. It will pay dividends!</a:t>
            </a:r>
          </a:p>
        </p:txBody>
      </p:sp>
    </p:spTree>
    <p:extLst>
      <p:ext uri="{BB962C8B-B14F-4D97-AF65-F5344CB8AC3E}">
        <p14:creationId xmlns:p14="http://schemas.microsoft.com/office/powerpoint/2010/main" val="95355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HTML Syntax (Basic)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7618" y="2974636"/>
            <a:ext cx="13716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&lt;h1&gt;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9218" y="2971800"/>
            <a:ext cx="5372100" cy="7078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is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Mah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House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93618" y="2971800"/>
            <a:ext cx="16764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&lt;/h1&gt;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738" y="4497318"/>
            <a:ext cx="1733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Opening Tag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06577" y="4497318"/>
            <a:ext cx="1633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Closing Tag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48834" y="1420480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10" idx="0"/>
            <a:endCxn id="5" idx="2"/>
          </p:cNvCxnSpPr>
          <p:nvPr/>
        </p:nvCxnSpPr>
        <p:spPr>
          <a:xfrm flipV="1">
            <a:off x="1583418" y="3682522"/>
            <a:ext cx="0" cy="8147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923563" y="3682522"/>
            <a:ext cx="0" cy="8147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61341" y="1982718"/>
            <a:ext cx="0" cy="98908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37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Get Help</a:t>
            </a:r>
            <a:endParaRPr lang="en-US" dirty="0"/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196850" y="838200"/>
            <a:ext cx="8947150" cy="5638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Practice, Practice, Practice: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Work Individually or in Groups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Review In Class Material (Exercises and Slides):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/the-Coding-Boot-Camp-at-UT-Austin/07-16-TR-Class-Content/tree/master/class-content/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Re-Watch Class Videos: 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/the-Coding-Boot-Camp-at-UT-Austin/07-16-TR-Class-Content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 Class Office Hours: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45 minutes before class, 30 minutes after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Virtual Office Hours: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T/W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6:30 – 8:00 PM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One-on-One Sessions: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Announcement through SSM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Contact Student Success: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Anytime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7960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HTML Syntax (with Attribute)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3" y="1326000"/>
            <a:ext cx="9251749" cy="468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Tricky Tags (Self-Closing)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73" y="1439590"/>
            <a:ext cx="7907197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5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Important Common Tags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smtClean="0">
                <a:latin typeface="Arial" panose="020B0604020202020204" pitchFamily="34" charset="0"/>
                <a:cs typeface="Arial" panose="020B0604020202020204" pitchFamily="34" charset="0"/>
              </a:rPr>
              <a:t>Headers: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&lt;h1&gt; &lt;/h1&gt;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Header 1 (Largest Header)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&lt;h2&gt; &lt;/h2&gt;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Header 2 (Next Largest Header)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&lt;h3&gt; &lt;/h3&gt;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Header 3 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smtClean="0">
                <a:latin typeface="Arial" panose="020B0604020202020204" pitchFamily="34" charset="0"/>
                <a:cs typeface="Arial" panose="020B0604020202020204" pitchFamily="34" charset="0"/>
              </a:rPr>
              <a:t>Containers: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&lt;html&gt; &lt;/html&gt;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Wraps the entire page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&lt;head&gt; &lt;/head&gt;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 - Wraps the header of the page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&lt;body&gt; &lt;/body&gt;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Wraps the main content 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&lt;div&gt; &lt;/div&gt;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Logical Container *** 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&lt;p&gt; &lt;/p&gt;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Wraps individual Paragraphs </a:t>
            </a:r>
          </a:p>
          <a:p>
            <a:endParaRPr lang="en-US" sz="22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smtClean="0">
                <a:latin typeface="Arial" panose="020B0604020202020204" pitchFamily="34" charset="0"/>
                <a:cs typeface="Arial" panose="020B0604020202020204" pitchFamily="34" charset="0"/>
              </a:rPr>
              <a:t>Others: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&lt;strong&gt;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(bold), </a:t>
            </a:r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&lt;em&gt;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(emphasis)</a:t>
            </a:r>
            <a:endParaRPr lang="en-US" sz="22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&lt;img&gt;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(images)</a:t>
            </a:r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, &lt;a href&gt;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(links)</a:t>
            </a:r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, &lt;li&gt;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(list items)</a:t>
            </a:r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 , &lt;title&gt;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 (title), </a:t>
            </a:r>
            <a:b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&lt;br&gt;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 (line break), </a:t>
            </a:r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&lt;table&gt;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(tables), </a:t>
            </a:r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&lt;!-- --&gt;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 (comments)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Less Common Tags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All HTML Tags are listed here: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http://www.w3schools.com/tags/</a:t>
            </a:r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Don’t try to memorize them! Simply refer back to documentation as needed. </a:t>
            </a:r>
          </a:p>
          <a:p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Other tags:</a:t>
            </a:r>
          </a:p>
          <a:p>
            <a:pPr lvl="1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&lt;video&gt; for Videos</a:t>
            </a:r>
          </a:p>
          <a:p>
            <a:pPr lvl="1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&lt;audio&gt; for Audio files</a:t>
            </a:r>
          </a:p>
          <a:p>
            <a:pPr lvl="1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&lt;embed&gt; for Embedded files</a:t>
            </a:r>
          </a:p>
          <a:p>
            <a:pPr lvl="1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&lt;code&gt; for including computer code</a:t>
            </a:r>
          </a:p>
          <a:p>
            <a:pPr lvl="1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&lt;header&gt; for headers</a:t>
            </a:r>
          </a:p>
          <a:p>
            <a:pPr lvl="1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&lt;nav&gt; for navigation bars</a:t>
            </a:r>
          </a:p>
          <a:p>
            <a:pPr lvl="1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&lt;footer&gt; for footers </a:t>
            </a:r>
          </a:p>
          <a:p>
            <a:pPr lvl="1"/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10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HTML for Forms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smtClean="0">
                <a:latin typeface="Arial" panose="020B0604020202020204" pitchFamily="34" charset="0"/>
                <a:cs typeface="Arial" panose="020B0604020202020204" pitchFamily="34" charset="0"/>
              </a:rPr>
              <a:t>Common UI (User Interface) Form Elements: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&lt;form&gt;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Creates a form section in HTML</a:t>
            </a:r>
          </a:p>
          <a:p>
            <a:endParaRPr lang="en-US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&lt;input&gt;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Input boxes</a:t>
            </a:r>
          </a:p>
          <a:p>
            <a:endParaRPr lang="en-US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&lt;label&gt;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Labels for boxes</a:t>
            </a:r>
          </a:p>
          <a:p>
            <a:endParaRPr lang="en-US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&lt;button&gt;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Button</a:t>
            </a:r>
          </a:p>
          <a:p>
            <a:endParaRPr lang="en-US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&lt;textarea&gt;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Large textbox</a:t>
            </a:r>
          </a:p>
          <a:p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59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HTML for Forms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867716"/>
            <a:ext cx="6429375" cy="351472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615339"/>
            <a:ext cx="4333875" cy="15621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cxnSp>
        <p:nvCxnSpPr>
          <p:cNvPr id="7" name="Curved Connector 6"/>
          <p:cNvCxnSpPr>
            <a:stCxn id="4" idx="1"/>
            <a:endCxn id="6" idx="1"/>
          </p:cNvCxnSpPr>
          <p:nvPr/>
        </p:nvCxnSpPr>
        <p:spPr>
          <a:xfrm rot="10800000" flipV="1">
            <a:off x="2057400" y="2625079"/>
            <a:ext cx="12700" cy="2771310"/>
          </a:xfrm>
          <a:prstGeom prst="curvedConnector3">
            <a:avLst>
              <a:gd name="adj1" fmla="val 13739236"/>
            </a:avLst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65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YOUR TURN!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this activity, you’ll create a student bio using HTML. You will then add, commit, and push your completed HTML to GitHub for the world to see.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Additional instructions, sent via Slack.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124825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1-HTML_Git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88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YOUR TURN!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60039"/>
            <a:ext cx="7696200" cy="528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2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 err="1" smtClean="0"/>
              <a:t>Stylin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1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/ CSS Definitions </a:t>
            </a:r>
            <a:r>
              <a:rPr lang="en-US" sz="1000" dirty="0"/>
              <a:t>(*yawn* unimportant)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8153400" cy="465963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HTML: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Hypertext Markup Language – (Content)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CSS: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Cascading Style Sheets – (Appearance)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HTML/CSS are the “languages of the web.”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Together they define both the content and the aesthetics of a webpage – handling everything from the layouts, colors, fonts and  content placement.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(JavaScript is the third – handling logic, animation, etc.)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86" y="4631588"/>
            <a:ext cx="1873914" cy="149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648200"/>
            <a:ext cx="2971799" cy="149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14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#1 - Assignment</a:t>
            </a:r>
            <a:endParaRPr lang="en-US" dirty="0"/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762000"/>
            <a:ext cx="8740775" cy="4495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Also, at this point everyone should have access to the homework repository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 GitHub.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/the-Coding-Boot-Camp-at-UT-Austin/07-16-TR-Class-Content/tree/master/homework-assignments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Homework Assignment #1 is due next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week</a:t>
            </a:r>
          </a:p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Homework will be assigned on Friday one week and a day later on Saturday at 6:00 PM.</a:t>
            </a:r>
            <a:endParaRPr lang="en-US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9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MW Class: </a:t>
            </a:r>
            <a:r>
              <a:rPr lang="en-US" sz="19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Next Saturday (August 6th)</a:t>
            </a:r>
            <a:endParaRPr lang="en-US" sz="19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sz="19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9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TTH Class: </a:t>
            </a:r>
            <a:r>
              <a:rPr lang="en-US" sz="19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Next Saturday</a:t>
            </a:r>
            <a:r>
              <a:rPr lang="en-US" sz="19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(August 6th)</a:t>
            </a:r>
            <a:endParaRPr lang="en-US" sz="19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67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/ CSS Analogy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90600"/>
            <a:ext cx="4100945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smtClean="0">
                <a:latin typeface="Arial" panose="020B0604020202020204" pitchFamily="34" charset="0"/>
                <a:cs typeface="Arial" panose="020B0604020202020204" pitchFamily="34" charset="0"/>
              </a:rPr>
              <a:t>HTML Alone</a:t>
            </a:r>
            <a:endParaRPr lang="en-US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Like writing papers in “Notepad”. </a:t>
            </a:r>
          </a:p>
          <a:p>
            <a:pPr algn="ctr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Can only write unformatted text.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743202" y="990600"/>
            <a:ext cx="410094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HTML / CSS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Like writing papers in Microsoft Word.</a:t>
            </a:r>
          </a:p>
          <a:p>
            <a:pPr algn="ctr"/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Can format text, page settings, alignment, etc. based on “highlighting” and menu options.   </a:t>
            </a: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File:Notep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828" y="4449763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icrosoft Word 2013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877" y="4602163"/>
            <a:ext cx="1475765" cy="14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9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HTML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847725"/>
            <a:ext cx="77914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2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HTML Page - 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508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HTML Page - 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267200" y="4572000"/>
            <a:ext cx="4429418" cy="83099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4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Hella</a:t>
            </a:r>
            <a:r>
              <a:rPr lang="en-US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Boring…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32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CSS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1999"/>
            <a:ext cx="4724400" cy="4953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198" y="761999"/>
            <a:ext cx="4855101" cy="495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2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CSS - Result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9990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Syntax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828115"/>
            <a:ext cx="8153400" cy="335280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CSS works by hooking onto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selectors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added into HTML using “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identifiers.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Once hooked, we apply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styles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those HTML elements using CSS.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://en.support.files.wordpress.com/2011/09/css-selectors-lr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82" y="2629938"/>
            <a:ext cx="8409694" cy="2883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22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Example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862016"/>
            <a:ext cx="8153400" cy="515188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the below example the “Header” would be turned blue and MUCH larger because of the CSS.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 can incorporate an element’s class or ID to apply a CSS style to a particular part of the document.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Just remember to include the necessary symbol before the CSS: “.” for class, “#” for ID.</a:t>
            </a: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Example (HTML): </a:t>
            </a:r>
          </a:p>
          <a:p>
            <a:pPr marL="0" indent="0"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&lt;p </a:t>
            </a:r>
            <a:r>
              <a:rPr lang="en-US" sz="31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class=“</a:t>
            </a:r>
            <a:r>
              <a:rPr lang="en-US" sz="31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bigBlue</a:t>
            </a:r>
            <a:r>
              <a:rPr lang="en-US" sz="31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&gt;Header&lt;/p&gt;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Example (CSS):</a:t>
            </a:r>
          </a:p>
          <a:p>
            <a:pPr marL="0" indent="0"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100" b="1" dirty="0" err="1">
                <a:latin typeface="Arial" panose="020B0604020202020204" pitchFamily="34" charset="0"/>
                <a:cs typeface="Arial" panose="020B0604020202020204" pitchFamily="34" charset="0"/>
              </a:rPr>
              <a:t>bigBlue</a:t>
            </a: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00050" lvl="1" indent="0"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00050" lvl="1" indent="0"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	font-size: 100px;</a:t>
            </a:r>
          </a:p>
          <a:p>
            <a:pPr marL="400050" lvl="1" indent="0"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	color: blue;</a:t>
            </a:r>
          </a:p>
          <a:p>
            <a:pPr marL="400050" lvl="1" indent="0"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400050" lvl="1" indent="0">
              <a:buNone/>
            </a:pPr>
            <a:endParaRPr lang="en-US" sz="3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89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CSS Attributes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83753"/>
            <a:ext cx="8153400" cy="515188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Font / Color: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color of text.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font-size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size of the font.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font-style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italics.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font-weight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bold .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Alignment / Spacing: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margin-top(bottom/left/right):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Adds space between element and its own border.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margin-top (bottom/left/right):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Adds space between element and surrounding elements.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float: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Forces elements to the sides, centers, or tops.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Background: 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background-color: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sets background color.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background-image: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sets background image.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0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Powerful Duo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1981200"/>
            <a:ext cx="82296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Believe it or not, HTML / CSS is all you need </a:t>
            </a:r>
          </a:p>
          <a:p>
            <a:pPr marL="0" indent="0" algn="ctr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develop a vivid, full-blown website. </a:t>
            </a:r>
          </a:p>
          <a:p>
            <a:pPr marL="0" indent="0" algn="ctr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9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6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DEMO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8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(quickexample_internalcss.html | 2-BasicCSS) </a:t>
            </a:r>
            <a:endParaRPr lang="en-US" sz="2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4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YOUR TURN!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this activity, you’ll upgrade your previous HTML bio-page using CSS style rules. Once you’re done, commit and push up your changes to GitHub.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We’ll send you additional instructions via Slack.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3-HTML_CSS_Layout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81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YOUR TURN!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4400"/>
            <a:ext cx="8455742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+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8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Remember: Know Thyself</a:t>
            </a:r>
            <a:endParaRPr lang="en-US" dirty="0"/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1066800"/>
            <a:ext cx="8740775" cy="4495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you are a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beginner to HTML/CSS and Coding: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Continue getting comfortable with HTML.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 able to completely write a basic HTML document (like in last class).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Understand what CSS is, what it’s for and how it works with HTML.</a:t>
            </a:r>
          </a:p>
          <a:p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Be able to use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and GitHub to upload code.</a:t>
            </a: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you’ve had past exposure and felt comfortable with the last lesson: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Aim to build up your skills. Clear up any questions or confusions about HTML.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Become knowledgeable about a wider range of HTML and CSS tags.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 able to selectively apply CSS to specific HTML elements.  </a:t>
            </a:r>
          </a:p>
          <a:p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Be able to use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and GitHub to upload code. </a:t>
            </a:r>
          </a:p>
        </p:txBody>
      </p:sp>
    </p:spTree>
    <p:extLst>
      <p:ext uri="{BB962C8B-B14F-4D97-AF65-F5344CB8AC3E}">
        <p14:creationId xmlns:p14="http://schemas.microsoft.com/office/powerpoint/2010/main" val="269003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Objectives</a:t>
            </a:r>
            <a:endParaRPr lang="en-US" dirty="0"/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98425" y="1066800"/>
            <a:ext cx="8947150" cy="4495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understand the importance of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Version Control and how to use it.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create GitHub Repositories, push code into them and share with class.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make more HTML documents.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learn to properly use basic HTML tags.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implement basic CSS styling to HTML documents. </a:t>
            </a:r>
          </a:p>
        </p:txBody>
      </p:sp>
    </p:spTree>
    <p:extLst>
      <p:ext uri="{BB962C8B-B14F-4D97-AF65-F5344CB8AC3E}">
        <p14:creationId xmlns:p14="http://schemas.microsoft.com/office/powerpoint/2010/main" val="204226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Thyself</a:t>
            </a:r>
            <a:endParaRPr lang="en-US" dirty="0"/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1066800"/>
            <a:ext cx="8740775" cy="4495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you are a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beginner to HTML/CSS and Coding: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Continue getting comfortable with HTML.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 able to completely write a basic HTML document (like in last class).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 what CSS is, what it’s for and how it works with HTML.</a:t>
            </a:r>
          </a:p>
          <a:p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Be able to use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and GitHub to upload code.</a:t>
            </a:r>
          </a:p>
          <a:p>
            <a:pPr marL="0" indent="0">
              <a:buNone/>
            </a:pP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If you’ve had past exposure and felt comfortable with the last lesson: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Aim to build up your skills. Clear up any questions or confusions about HTML.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Become knowledgeable about a wider range of HTML and CSS tags.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 able to selectively apply CSS to specific HTML elements.  </a:t>
            </a:r>
          </a:p>
          <a:p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Be able to use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and GitHub to upload code. 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0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/ 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7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9835</TotalTime>
  <Words>2059</Words>
  <Application>Microsoft Macintosh PowerPoint</Application>
  <PresentationFormat>On-screen Show (4:3)</PresentationFormat>
  <Paragraphs>418</Paragraphs>
  <Slides>64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UCF - Theme</vt:lpstr>
      <vt:lpstr>Rutgers - Theme</vt:lpstr>
      <vt:lpstr>Unbranded</vt:lpstr>
      <vt:lpstr>UTAustin</vt:lpstr>
      <vt:lpstr>Git’n Pro with HTML/CSS</vt:lpstr>
      <vt:lpstr>It’s Okay! </vt:lpstr>
      <vt:lpstr>Admin Items</vt:lpstr>
      <vt:lpstr>Where to Get Help</vt:lpstr>
      <vt:lpstr>Homework #1 - Assignment</vt:lpstr>
      <vt:lpstr>Today’s Class!</vt:lpstr>
      <vt:lpstr>Today’s Objectives</vt:lpstr>
      <vt:lpstr>Know Thyself</vt:lpstr>
      <vt:lpstr>What / Why Git?</vt:lpstr>
      <vt:lpstr>Collaborative Coding</vt:lpstr>
      <vt:lpstr>The Group Project</vt:lpstr>
      <vt:lpstr>The Group Project</vt:lpstr>
      <vt:lpstr>The Group Project</vt:lpstr>
      <vt:lpstr>The Group Project</vt:lpstr>
      <vt:lpstr>The Group Project</vt:lpstr>
      <vt:lpstr>The Group Project</vt:lpstr>
      <vt:lpstr>The Group Project</vt:lpstr>
      <vt:lpstr>The Group Project – Tragedy #2</vt:lpstr>
      <vt:lpstr>The Group Project</vt:lpstr>
      <vt:lpstr>Version Control</vt:lpstr>
      <vt:lpstr>The Group Project</vt:lpstr>
      <vt:lpstr>PowerPoint Presentation</vt:lpstr>
      <vt:lpstr>The Group Project – Tragedy 2 (Revisited)</vt:lpstr>
      <vt:lpstr>The Group Project with version control</vt:lpstr>
      <vt:lpstr>The Group Project with version control</vt:lpstr>
      <vt:lpstr>The Group Project</vt:lpstr>
      <vt:lpstr>Quick Activity!</vt:lpstr>
      <vt:lpstr>So… What’s this GitHub?</vt:lpstr>
      <vt:lpstr>Pushing and Pulling to GitHub</vt:lpstr>
      <vt:lpstr>Get Started with GitHub</vt:lpstr>
      <vt:lpstr>Instructor GitHub Demo!</vt:lpstr>
      <vt:lpstr>Basic Git Commands</vt:lpstr>
      <vt:lpstr>Basic Git Commands</vt:lpstr>
      <vt:lpstr>&gt; YOUR TURN!</vt:lpstr>
      <vt:lpstr>Still a Bit Lost? Never Worry!</vt:lpstr>
      <vt:lpstr>If You’re Still Lost… Here’s a (Free) Course</vt:lpstr>
      <vt:lpstr>HTML Round 2</vt:lpstr>
      <vt:lpstr>On Ugly HTML</vt:lpstr>
      <vt:lpstr>HTML Syntax (Basic)</vt:lpstr>
      <vt:lpstr>HTML Syntax (with Attribute)</vt:lpstr>
      <vt:lpstr>Tricky Tags (Self-Closing)</vt:lpstr>
      <vt:lpstr>Important Common Tags</vt:lpstr>
      <vt:lpstr>Less Common Tags</vt:lpstr>
      <vt:lpstr>HTML for Forms</vt:lpstr>
      <vt:lpstr>HTML for Forms</vt:lpstr>
      <vt:lpstr>&gt; YOUR TURN!</vt:lpstr>
      <vt:lpstr>&gt; YOUR TURN!</vt:lpstr>
      <vt:lpstr>CSS Stylin’</vt:lpstr>
      <vt:lpstr>HTML / CSS Definitions (*yawn* unimportant)</vt:lpstr>
      <vt:lpstr>HTML / CSS Analogy</vt:lpstr>
      <vt:lpstr>Basic HTML Page</vt:lpstr>
      <vt:lpstr>Basic HTML Page - Result</vt:lpstr>
      <vt:lpstr>Basic HTML Page - Result</vt:lpstr>
      <vt:lpstr>Enter CSS</vt:lpstr>
      <vt:lpstr>Enter CSS - Result</vt:lpstr>
      <vt:lpstr>CSS Syntax</vt:lpstr>
      <vt:lpstr>CSS Example</vt:lpstr>
      <vt:lpstr>Key CSS Attributes</vt:lpstr>
      <vt:lpstr>Powerful Duo</vt:lpstr>
      <vt:lpstr>INSTRUCTOR DEMO</vt:lpstr>
      <vt:lpstr>&gt; YOUR TURN!</vt:lpstr>
      <vt:lpstr>&gt; YOUR TURN!</vt:lpstr>
      <vt:lpstr>Recap + Questions</vt:lpstr>
      <vt:lpstr>Remember: Know Thyself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josh madewell</cp:lastModifiedBy>
  <cp:revision>1420</cp:revision>
  <cp:lastPrinted>2016-01-30T16:23:56Z</cp:lastPrinted>
  <dcterms:created xsi:type="dcterms:W3CDTF">2015-01-20T17:19:00Z</dcterms:created>
  <dcterms:modified xsi:type="dcterms:W3CDTF">2016-07-27T19:33:44Z</dcterms:modified>
</cp:coreProperties>
</file>