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6"/>
  </p:notesMasterIdLst>
  <p:handoutMasterIdLst>
    <p:handoutMasterId r:id="rId47"/>
  </p:handoutMasterIdLst>
  <p:sldIdLst>
    <p:sldId id="332" r:id="rId5"/>
    <p:sldId id="289" r:id="rId6"/>
    <p:sldId id="290" r:id="rId7"/>
    <p:sldId id="291" r:id="rId8"/>
    <p:sldId id="266" r:id="rId9"/>
    <p:sldId id="292" r:id="rId10"/>
    <p:sldId id="294" r:id="rId11"/>
    <p:sldId id="295" r:id="rId12"/>
    <p:sldId id="296" r:id="rId13"/>
    <p:sldId id="297" r:id="rId14"/>
    <p:sldId id="298" r:id="rId15"/>
    <p:sldId id="299" r:id="rId16"/>
    <p:sldId id="300" r:id="rId17"/>
    <p:sldId id="301" r:id="rId18"/>
    <p:sldId id="302" r:id="rId19"/>
    <p:sldId id="303" r:id="rId20"/>
    <p:sldId id="269" r:id="rId21"/>
    <p:sldId id="304" r:id="rId22"/>
    <p:sldId id="305" r:id="rId23"/>
    <p:sldId id="306" r:id="rId24"/>
    <p:sldId id="325" r:id="rId25"/>
    <p:sldId id="308" r:id="rId26"/>
    <p:sldId id="309" r:id="rId27"/>
    <p:sldId id="310" r:id="rId28"/>
    <p:sldId id="326" r:id="rId29"/>
    <p:sldId id="312" r:id="rId30"/>
    <p:sldId id="313" r:id="rId31"/>
    <p:sldId id="314" r:id="rId32"/>
    <p:sldId id="315" r:id="rId33"/>
    <p:sldId id="316" r:id="rId34"/>
    <p:sldId id="327" r:id="rId35"/>
    <p:sldId id="318" r:id="rId36"/>
    <p:sldId id="330" r:id="rId37"/>
    <p:sldId id="319" r:id="rId38"/>
    <p:sldId id="331" r:id="rId39"/>
    <p:sldId id="320" r:id="rId40"/>
    <p:sldId id="328" r:id="rId41"/>
    <p:sldId id="322" r:id="rId42"/>
    <p:sldId id="323" r:id="rId43"/>
    <p:sldId id="324" r:id="rId44"/>
    <p:sldId id="329"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700"/>
    <a:srgbClr val="FF8200"/>
    <a:srgbClr val="1B306B"/>
    <a:srgbClr val="262626"/>
    <a:srgbClr val="FFCC00"/>
    <a:srgbClr val="F8F8F8"/>
    <a:srgbClr val="EEECE1"/>
    <a:srgbClr val="C0504D"/>
    <a:srgbClr val="D11034"/>
    <a:srgbClr val="5F6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41" autoAdjust="0"/>
    <p:restoredTop sz="84254" autoAdjust="0"/>
  </p:normalViewPr>
  <p:slideViewPr>
    <p:cSldViewPr>
      <p:cViewPr varScale="1">
        <p:scale>
          <a:sx n="74" d="100"/>
          <a:sy n="74" d="100"/>
        </p:scale>
        <p:origin x="-2448"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7/25/16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7/25/16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355034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78196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82422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19011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244224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12462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18352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3627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182866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00638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728483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573618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223511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1495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225243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150295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1629726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2883813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37882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9506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65553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534882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886932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328426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234114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10478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75854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77746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04502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400412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17208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9537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3407674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30890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3200898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810901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4550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916628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7/25/16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7/25/16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7/25/16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1082971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7/25/16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638579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eg"/><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The Zen of Coding</a:t>
            </a:r>
            <a:endParaRPr lang="en-US" dirty="0"/>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0"/>
          </p:nvPr>
        </p:nvSpPr>
        <p:spPr/>
        <p:txBody>
          <a:bodyPr/>
          <a:lstStyle/>
          <a:p>
            <a:r>
              <a:rPr lang="en-US" dirty="0"/>
              <a:t>Day 1</a:t>
            </a:r>
          </a:p>
          <a:p>
            <a:endParaRPr lang="en-US" dirty="0"/>
          </a:p>
        </p:txBody>
      </p:sp>
    </p:spTree>
    <p:extLst>
      <p:ext uri="{BB962C8B-B14F-4D97-AF65-F5344CB8AC3E}">
        <p14:creationId xmlns:p14="http://schemas.microsoft.com/office/powerpoint/2010/main" val="475441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#1 – The Great Confusion</a:t>
            </a:r>
            <a:endParaRPr lang="en-US" dirty="0"/>
          </a:p>
        </p:txBody>
      </p:sp>
      <p:pic>
        <p:nvPicPr>
          <p:cNvPr id="4" name="Picture 2" descr="https://funixx.files.wordpress.com/2014/09/adn5xmm_460s.jpg?w=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79254"/>
            <a:ext cx="8763000" cy="569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31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#2 – The Great Doubt</a:t>
            </a:r>
            <a:endParaRPr lang="en-US" dirty="0"/>
          </a:p>
        </p:txBody>
      </p:sp>
      <p:pic>
        <p:nvPicPr>
          <p:cNvPr id="5" name="Picture 4" descr="https://tctechcrunch2011.files.wordpress.com/2014/05/rage-programming-crop.jpg?w=698&amp;h=400&amp;cro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 y="1028734"/>
            <a:ext cx="9154101" cy="524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12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u="sng" dirty="0">
                <a:latin typeface="Arial" panose="020B0604020202020204" pitchFamily="34" charset="0"/>
                <a:ea typeface="Roboto" panose="02000000000000000000" pitchFamily="2" charset="0"/>
                <a:cs typeface="Arial" panose="020B0604020202020204" pitchFamily="34" charset="0"/>
              </a:rPr>
              <a:t>Learning Coding Requires Two Things:</a:t>
            </a:r>
          </a:p>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a:latin typeface="Arial" panose="020B0604020202020204" pitchFamily="34" charset="0"/>
                <a:ea typeface="Roboto" panose="02000000000000000000" pitchFamily="2" charset="0"/>
                <a:cs typeface="Arial" panose="020B0604020202020204" pitchFamily="34" charset="0"/>
              </a:rPr>
              <a:t>Persisting in the face of something that feels </a:t>
            </a:r>
            <a:r>
              <a:rPr lang="en-US" sz="3200" u="sng" dirty="0">
                <a:latin typeface="Arial" panose="020B0604020202020204" pitchFamily="34" charset="0"/>
                <a:ea typeface="Roboto" panose="02000000000000000000" pitchFamily="2" charset="0"/>
                <a:cs typeface="Arial" panose="020B0604020202020204" pitchFamily="34" charset="0"/>
              </a:rPr>
              <a:t>incredibly hard and confusing</a:t>
            </a:r>
            <a:r>
              <a:rPr lang="en-US" sz="3200" dirty="0">
                <a:latin typeface="Arial" panose="020B0604020202020204" pitchFamily="34" charset="0"/>
                <a:ea typeface="Roboto" panose="02000000000000000000" pitchFamily="2" charset="0"/>
                <a:cs typeface="Arial" panose="020B0604020202020204" pitchFamily="34" charset="0"/>
              </a:rPr>
              <a:t>.</a:t>
            </a:r>
          </a:p>
          <a:p>
            <a:pPr marL="742950" indent="-514350">
              <a:spcBef>
                <a:spcPts val="0"/>
              </a:spcBef>
              <a:buFont typeface="+mj-lt"/>
              <a:buAutoNum type="arabicPeriod"/>
            </a:pPr>
            <a:endParaRPr lang="en-US" sz="3200"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a:latin typeface="Arial" panose="020B0604020202020204" pitchFamily="34" charset="0"/>
                <a:ea typeface="Roboto" panose="02000000000000000000" pitchFamily="2" charset="0"/>
                <a:cs typeface="Arial" panose="020B0604020202020204" pitchFamily="34" charset="0"/>
              </a:rPr>
              <a:t>Maintaining the self-confidence necessary to believe that you </a:t>
            </a:r>
            <a:r>
              <a:rPr lang="en-US" sz="3200" u="sng" dirty="0">
                <a:latin typeface="Arial" panose="020B0604020202020204" pitchFamily="34" charset="0"/>
                <a:ea typeface="Roboto" panose="02000000000000000000" pitchFamily="2" charset="0"/>
                <a:cs typeface="Arial" panose="020B0604020202020204" pitchFamily="34" charset="0"/>
              </a:rPr>
              <a:t>CAN DO THIS</a:t>
            </a:r>
            <a:r>
              <a:rPr lang="en-US" sz="3200" dirty="0">
                <a:latin typeface="Arial" panose="020B0604020202020204" pitchFamily="34" charset="0"/>
                <a:ea typeface="Roboto" panose="02000000000000000000" pitchFamily="2" charset="0"/>
                <a:cs typeface="Arial" panose="020B0604020202020204" pitchFamily="34" charset="0"/>
              </a:rPr>
              <a:t>!</a:t>
            </a:r>
          </a:p>
        </p:txBody>
      </p:sp>
    </p:spTree>
    <p:extLst>
      <p:ext uri="{BB962C8B-B14F-4D97-AF65-F5344CB8AC3E}">
        <p14:creationId xmlns:p14="http://schemas.microsoft.com/office/powerpoint/2010/main" val="2542888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9144000" cy="480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Learning is “Frustrating”</a:t>
            </a:r>
          </a:p>
        </p:txBody>
      </p:sp>
      <p:sp>
        <p:nvSpPr>
          <p:cNvPr id="4" name="Content Placeholder 2"/>
          <p:cNvSpPr txBox="1">
            <a:spLocks/>
          </p:cNvSpPr>
          <p:nvPr/>
        </p:nvSpPr>
        <p:spPr>
          <a:xfrm>
            <a:off x="457200" y="8382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a:t>
            </a:r>
            <a:r>
              <a:rPr lang="en-US" b="1" u="sng" dirty="0" smtClean="0">
                <a:latin typeface="Arial" panose="020B0604020202020204" pitchFamily="34" charset="0"/>
                <a:cs typeface="Arial" panose="020B0604020202020204" pitchFamily="34" charset="0"/>
              </a:rPr>
              <a:t>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Phillip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129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6" name="Rectangle 5"/>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b="1"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2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8" name="Picture 2" descr="http://knote.com/wp-content/uploads/2015/02/Hard-wor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057" y="3429000"/>
            <a:ext cx="3042684" cy="30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793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Font typeface="Arial" panose="020B0604020202020204" pitchFamily="34" charset="0"/>
              <a:buNone/>
            </a:pPr>
            <a:r>
              <a:rPr lang="en-US" sz="28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Font typeface="Arial" panose="020B0604020202020204" pitchFamily="34" charset="0"/>
              <a:buNone/>
            </a:pPr>
            <a:endParaRPr lang="en-US" sz="28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4" descr="http://cdn.meme.am/instances/57165550.jpg"/>
          <p:cNvPicPr>
            <a:picLocks noChangeAspect="1" noChangeArrowheads="1"/>
          </p:cNvPicPr>
          <p:nvPr/>
        </p:nvPicPr>
        <p:blipFill rotWithShape="1">
          <a:blip r:embed="rId3">
            <a:extLst>
              <a:ext uri="{28A0092B-C50C-407E-A947-70E740481C1C}">
                <a14:useLocalDpi xmlns:a14="http://schemas.microsoft.com/office/drawing/2010/main" val="0"/>
              </a:ext>
            </a:extLst>
          </a:blip>
          <a:srcRect b="3604"/>
          <a:stretch/>
        </p:blipFill>
        <p:spPr bwMode="auto">
          <a:xfrm>
            <a:off x="5548465" y="3810000"/>
            <a:ext cx="3607275" cy="26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2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smtClean="0">
                <a:solidFill>
                  <a:schemeClr val="bg1"/>
                </a:solidFill>
                <a:latin typeface="Arial" panose="020B0604020202020204" pitchFamily="34" charset="0"/>
                <a:ea typeface="Roboto" panose="02000000000000000000" pitchFamily="2" charset="0"/>
                <a:cs typeface="Arial" panose="020B0604020202020204" pitchFamily="34" charset="0"/>
              </a:rPr>
              <a:t>Trust yourself</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8" descr="http://www.quickmeme.com/img/b1/b1863ec001f174e2d9a3cc0ad89aad0cbf78ddd297256b891bd8ff4662f3f044.jpg"/>
          <p:cNvPicPr>
            <a:picLocks noChangeAspect="1" noChangeArrowheads="1"/>
          </p:cNvPicPr>
          <p:nvPr/>
        </p:nvPicPr>
        <p:blipFill rotWithShape="1">
          <a:blip r:embed="rId3">
            <a:extLst>
              <a:ext uri="{28A0092B-C50C-407E-A947-70E740481C1C}">
                <a14:useLocalDpi xmlns:a14="http://schemas.microsoft.com/office/drawing/2010/main" val="0"/>
              </a:ext>
            </a:extLst>
          </a:blip>
          <a:srcRect t="2868" b="2857"/>
          <a:stretch/>
        </p:blipFill>
        <p:spPr bwMode="auto">
          <a:xfrm>
            <a:off x="5559444" y="3917921"/>
            <a:ext cx="358455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40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a:t>
            </a:r>
            <a:endParaRPr lang="en-US" dirty="0"/>
          </a:p>
        </p:txBody>
      </p:sp>
    </p:spTree>
    <p:extLst>
      <p:ext uri="{BB962C8B-B14F-4D97-AF65-F5344CB8AC3E}">
        <p14:creationId xmlns:p14="http://schemas.microsoft.com/office/powerpoint/2010/main" val="352094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4" name="Shape 70"/>
          <p:cNvSpPr txBox="1">
            <a:spLocks/>
          </p:cNvSpPr>
          <p:nvPr/>
        </p:nvSpPr>
        <p:spPr>
          <a:xfrm>
            <a:off x="98425" y="747991"/>
            <a:ext cx="8947150" cy="556820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4779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5" name="Shape 70"/>
          <p:cNvSpPr txBox="1">
            <a:spLocks/>
          </p:cNvSpPr>
          <p:nvPr/>
        </p:nvSpPr>
        <p:spPr>
          <a:xfrm>
            <a:off x="98425" y="747991"/>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
        <p:nvSpPr>
          <p:cNvPr id="6" name="Rectangle 5"/>
          <p:cNvSpPr/>
          <p:nvPr/>
        </p:nvSpPr>
        <p:spPr>
          <a:xfrm>
            <a:off x="304801" y="3981690"/>
            <a:ext cx="3746703" cy="233450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4114800" y="4770099"/>
            <a:ext cx="4977645" cy="523220"/>
          </a:xfrm>
          <a:prstGeom prst="rect">
            <a:avLst/>
          </a:prstGeom>
          <a:noFill/>
        </p:spPr>
        <p:txBody>
          <a:bodyPr wrap="none" rtlCol="0">
            <a:spAutoFit/>
          </a:bodyPr>
          <a:lstStyle/>
          <a:p>
            <a:pPr algn="ctr"/>
            <a:r>
              <a:rPr lang="en-US" sz="2800" b="1" u="sng" dirty="0" smtClean="0">
                <a:solidFill>
                  <a:srgbClr val="C00000"/>
                </a:solidFill>
                <a:latin typeface="Arial" panose="020B0604020202020204" pitchFamily="34" charset="0"/>
                <a:cs typeface="Arial" panose="020B0604020202020204" pitchFamily="34" charset="0"/>
              </a:rPr>
              <a:t>The Super Important Stuff!!!</a:t>
            </a:r>
            <a:endParaRPr lang="en-US" sz="2800" b="1" u="sng"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779502" y="5364612"/>
            <a:ext cx="3648243" cy="523220"/>
          </a:xfrm>
          <a:prstGeom prst="rect">
            <a:avLst/>
          </a:prstGeom>
          <a:noFill/>
        </p:spPr>
        <p:txBody>
          <a:bodyPr wrap="none" rtlCol="0">
            <a:spAutoFit/>
          </a:bodyPr>
          <a:lstStyle/>
          <a:p>
            <a:pPr algn="ctr"/>
            <a:r>
              <a:rPr lang="en-US" sz="2800" i="1" dirty="0" smtClean="0">
                <a:solidFill>
                  <a:srgbClr val="C00000"/>
                </a:solidFill>
                <a:latin typeface="Arial" panose="020B0604020202020204" pitchFamily="34" charset="0"/>
                <a:cs typeface="Arial" panose="020B0604020202020204" pitchFamily="34" charset="0"/>
              </a:rPr>
              <a:t>i.e. Always be coding!</a:t>
            </a:r>
            <a:endParaRPr lang="en-US" sz="2800" i="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267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smtClean="0"/>
              <a:t>Quick Introductions! (30 seconds)</a:t>
            </a:r>
            <a:endParaRPr lang="en-US" dirty="0"/>
          </a:p>
        </p:txBody>
      </p:sp>
      <p:pic>
        <p:nvPicPr>
          <p:cNvPr id="1034" name="Picture 10" descr="http://i.imgur.com/HaKbP2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Shape 70"/>
          <p:cNvSpPr txBox="1">
            <a:spLocks/>
          </p:cNvSpPr>
          <p:nvPr/>
        </p:nvSpPr>
        <p:spPr>
          <a:xfrm>
            <a:off x="196850" y="8382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Name</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Location</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Background </a:t>
            </a:r>
            <a:r>
              <a:rPr lang="en" sz="3200" dirty="0">
                <a:latin typeface="Arial" panose="020B0604020202020204" pitchFamily="34" charset="0"/>
                <a:ea typeface="Roboto" pitchFamily="2" charset="0"/>
                <a:cs typeface="Arial" panose="020B0604020202020204" pitchFamily="34" charset="0"/>
              </a:rPr>
              <a:t>(Career, Education, Interests</a:t>
            </a:r>
            <a:r>
              <a:rPr lang="en" sz="3200" dirty="0" smtClean="0">
                <a:latin typeface="Arial" panose="020B0604020202020204" pitchFamily="34" charset="0"/>
                <a:ea typeface="Roboto" pitchFamily="2" charset="0"/>
                <a:cs typeface="Arial" panose="020B0604020202020204" pitchFamily="34" charset="0"/>
              </a:rPr>
              <a:t>)</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Why </a:t>
            </a:r>
            <a:r>
              <a:rPr lang="en" sz="3200" dirty="0">
                <a:latin typeface="Arial" panose="020B0604020202020204" pitchFamily="34" charset="0"/>
                <a:ea typeface="Roboto" pitchFamily="2" charset="0"/>
                <a:cs typeface="Arial" panose="020B0604020202020204" pitchFamily="34" charset="0"/>
              </a:rPr>
              <a:t>learn web development</a:t>
            </a:r>
            <a:r>
              <a:rPr lang="en" sz="3200" dirty="0" smtClean="0">
                <a:latin typeface="Arial" panose="020B0604020202020204" pitchFamily="34" charset="0"/>
                <a:ea typeface="Roboto" pitchFamily="2" charset="0"/>
                <a:cs typeface="Arial" panose="020B0604020202020204" pitchFamily="34" charset="0"/>
              </a:rPr>
              <a:t>?</a:t>
            </a: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US" sz="3200" dirty="0" smtClean="0">
                <a:latin typeface="Arial" panose="020B0604020202020204" pitchFamily="34" charset="0"/>
                <a:ea typeface="Roboto" pitchFamily="2" charset="0"/>
                <a:cs typeface="Arial" panose="020B0604020202020204" pitchFamily="34" charset="0"/>
              </a:rPr>
              <a:t>What are you most excited </a:t>
            </a:r>
          </a:p>
          <a:p>
            <a:pPr marL="228600" indent="0">
              <a:spcBef>
                <a:spcPts val="0"/>
              </a:spcBef>
              <a:buNone/>
            </a:pPr>
            <a:r>
              <a:rPr lang="en-US" sz="3200" dirty="0" smtClean="0">
                <a:latin typeface="Arial" panose="020B0604020202020204" pitchFamily="34" charset="0"/>
                <a:ea typeface="Roboto" pitchFamily="2" charset="0"/>
                <a:cs typeface="Arial" panose="020B0604020202020204" pitchFamily="34" charset="0"/>
              </a:rPr>
              <a:t>	about</a:t>
            </a:r>
            <a:r>
              <a:rPr lang="en" sz="3200" dirty="0" smtClean="0">
                <a:latin typeface="Arial" panose="020B0604020202020204" pitchFamily="34" charset="0"/>
                <a:ea typeface="Roboto" pitchFamily="2" charset="0"/>
                <a:cs typeface="Arial" panose="020B0604020202020204" pitchFamily="34" charset="0"/>
              </a:rPr>
              <a:t>?</a:t>
            </a: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5484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9" name="Shape 70"/>
          <p:cNvSpPr txBox="1">
            <a:spLocks/>
          </p:cNvSpPr>
          <p:nvPr/>
        </p:nvSpPr>
        <p:spPr>
          <a:xfrm>
            <a:off x="98425" y="10668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1800" dirty="0">
                <a:latin typeface="Arial" panose="020B0604020202020204" pitchFamily="34" charset="0"/>
                <a:ea typeface="Roboto" pitchFamily="2" charset="0"/>
                <a:cs typeface="Arial" panose="020B0604020202020204" pitchFamily="34" charset="0"/>
              </a:rPr>
              <a:t>Students will get to know their classmates, Instructor, TA's, and Support Team.</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resolve any issues regarding pre-work and computer setup.</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understand the course structure.</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learn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to set up your file and folder structures. </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use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for web development.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set up a basic HTML document.</a:t>
            </a:r>
          </a:p>
          <a:p>
            <a:endParaRPr lang="en-US" sz="18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031092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Tree>
    <p:extLst>
      <p:ext uri="{BB962C8B-B14F-4D97-AF65-F5344CB8AC3E}">
        <p14:creationId xmlns:p14="http://schemas.microsoft.com/office/powerpoint/2010/main" val="2330790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Checklist</a:t>
            </a:r>
            <a:endParaRPr lang="en-US" dirty="0"/>
          </a:p>
        </p:txBody>
      </p:sp>
      <p:sp>
        <p:nvSpPr>
          <p:cNvPr id="4" name="Shape 70"/>
          <p:cNvSpPr txBox="1">
            <a:spLocks/>
          </p:cNvSpPr>
          <p:nvPr/>
        </p:nvSpPr>
        <p:spPr>
          <a:xfrm>
            <a:off x="98425" y="747990"/>
            <a:ext cx="8947150" cy="53480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At this point, you should have each of these installed:</a:t>
            </a: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Slack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Sublime Text 3</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a:t>
            </a:r>
            <a:r>
              <a:rPr lang="en" sz="2800" dirty="0">
                <a:latin typeface="Arial" panose="020B0604020202020204" pitchFamily="34" charset="0"/>
                <a:ea typeface="Roboto" panose="02000000000000000000" pitchFamily="2" charset="0"/>
                <a:cs typeface="Arial" panose="020B0604020202020204" pitchFamily="34" charset="0"/>
              </a:rPr>
              <a:t>for Version </a:t>
            </a:r>
            <a:r>
              <a:rPr lang="en" sz="2800" dirty="0" smtClean="0">
                <a:latin typeface="Arial" panose="020B0604020202020204" pitchFamily="34" charset="0"/>
                <a:ea typeface="Roboto" panose="02000000000000000000" pitchFamily="2" charset="0"/>
                <a:cs typeface="Arial" panose="020B0604020202020204" pitchFamily="34" charset="0"/>
              </a:rPr>
              <a:t>Control</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Bash (Windows) or Terminal (Mac)</a:t>
            </a:r>
          </a:p>
          <a:p>
            <a:pPr marL="685800" indent="-457200">
              <a:spcBef>
                <a:spcPts val="0"/>
              </a:spcBef>
              <a:buFont typeface="Wingdings" panose="05000000000000000000" pitchFamily="2" charset="2"/>
              <a:buChar char="q"/>
            </a:pPr>
            <a:r>
              <a:rPr lang="en-US" sz="2800" dirty="0" smtClean="0">
                <a:latin typeface="Arial" panose="020B0604020202020204" pitchFamily="34" charset="0"/>
                <a:ea typeface="Roboto" panose="02000000000000000000" pitchFamily="2" charset="0"/>
                <a:cs typeface="Arial" panose="020B0604020202020204" pitchFamily="34" charset="0"/>
              </a:rPr>
              <a:t> </a:t>
            </a:r>
            <a:r>
              <a:rPr lang="en" sz="2800" dirty="0" smtClean="0">
                <a:latin typeface="Arial" panose="020B0604020202020204" pitchFamily="34" charset="0"/>
                <a:ea typeface="Roboto" panose="02000000000000000000" pitchFamily="2" charset="0"/>
                <a:cs typeface="Arial" panose="020B0604020202020204" pitchFamily="34" charset="0"/>
              </a:rPr>
              <a:t>Heroku </a:t>
            </a:r>
            <a:r>
              <a:rPr lang="en" sz="2800" dirty="0" smtClean="0">
                <a:latin typeface="Arial" panose="020B0604020202020204" pitchFamily="34" charset="0"/>
                <a:ea typeface="Roboto" panose="02000000000000000000" pitchFamily="2" charset="0"/>
                <a:cs typeface="Arial" panose="020B0604020202020204" pitchFamily="34" charset="0"/>
              </a:rPr>
              <a:t>Toolbelt</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MySQL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Heidi SQL (Windows) or Sequel Pro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Google Chrome</a:t>
            </a: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33729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Checklist</a:t>
            </a:r>
            <a:endParaRPr lang="en-US" dirty="0"/>
          </a:p>
        </p:txBody>
      </p:sp>
      <p:sp>
        <p:nvSpPr>
          <p:cNvPr id="5"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You </a:t>
            </a:r>
            <a:r>
              <a:rPr lang="en" sz="2800" dirty="0">
                <a:latin typeface="Arial" panose="020B0604020202020204" pitchFamily="34" charset="0"/>
                <a:ea typeface="Roboto" panose="02000000000000000000" pitchFamily="2" charset="0"/>
                <a:cs typeface="Arial" panose="020B0604020202020204" pitchFamily="34" charset="0"/>
              </a:rPr>
              <a:t>should also </a:t>
            </a:r>
            <a:r>
              <a:rPr lang="en" sz="2800" dirty="0" smtClean="0">
                <a:latin typeface="Arial" panose="020B0604020202020204" pitchFamily="34" charset="0"/>
                <a:ea typeface="Roboto" panose="02000000000000000000" pitchFamily="2" charset="0"/>
                <a:cs typeface="Arial" panose="020B0604020202020204" pitchFamily="34" charset="0"/>
              </a:rPr>
              <a:t>now have accounts for:</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GitHub (with </a:t>
            </a:r>
            <a:r>
              <a:rPr lang="en" sz="2800" dirty="0">
                <a:latin typeface="Arial" panose="020B0604020202020204" pitchFamily="34" charset="0"/>
                <a:ea typeface="Roboto" panose="02000000000000000000" pitchFamily="2" charset="0"/>
                <a:cs typeface="Arial" panose="020B0604020202020204" pitchFamily="34" charset="0"/>
              </a:rPr>
              <a:t>SSH </a:t>
            </a:r>
            <a:r>
              <a:rPr lang="en" sz="2800" dirty="0" smtClean="0">
                <a:latin typeface="Arial" panose="020B0604020202020204" pitchFamily="34" charset="0"/>
                <a:ea typeface="Roboto" panose="02000000000000000000" pitchFamily="2" charset="0"/>
                <a:cs typeface="Arial" panose="020B0604020202020204" pitchFamily="34" charset="0"/>
              </a:rPr>
              <a:t>Integration)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LinkedIn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Stack Overflow</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Twitter</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137062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4"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Let’s do some quick checks of the following</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Sublime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Bash / Terminal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Node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Heroku Check</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22447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Modern Web</a:t>
            </a:r>
            <a:endParaRPr lang="en-US" dirty="0"/>
          </a:p>
        </p:txBody>
      </p:sp>
    </p:spTree>
    <p:extLst>
      <p:ext uri="{BB962C8B-B14F-4D97-AF65-F5344CB8AC3E}">
        <p14:creationId xmlns:p14="http://schemas.microsoft.com/office/powerpoint/2010/main" val="3195269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2" descr="http://cdn.meme.am/instances/64428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599"/>
            <a:ext cx="6400800" cy="517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45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 of YouTube</a:t>
            </a:r>
            <a:endParaRPr lang="en-US" dirty="0"/>
          </a:p>
        </p:txBody>
      </p:sp>
      <p:pic>
        <p:nvPicPr>
          <p:cNvPr id="4" name="Picture 3"/>
          <p:cNvPicPr>
            <a:picLocks noChangeAspect="1"/>
          </p:cNvPicPr>
          <p:nvPr/>
        </p:nvPicPr>
        <p:blipFill>
          <a:blip r:embed="rId3"/>
          <a:stretch>
            <a:fillRect/>
          </a:stretch>
        </p:blipFill>
        <p:spPr>
          <a:xfrm>
            <a:off x="1143000" y="802186"/>
            <a:ext cx="7206085" cy="5573668"/>
          </a:xfrm>
          <a:prstGeom prst="rect">
            <a:avLst/>
          </a:prstGeom>
        </p:spPr>
      </p:pic>
    </p:spTree>
    <p:extLst>
      <p:ext uri="{BB962C8B-B14F-4D97-AF65-F5344CB8AC3E}">
        <p14:creationId xmlns:p14="http://schemas.microsoft.com/office/powerpoint/2010/main" val="2850271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173842" y="4953000"/>
            <a:ext cx="8796315" cy="1323439"/>
          </a:xfrm>
          <a:prstGeom prst="rect">
            <a:avLst/>
          </a:prstGeom>
        </p:spPr>
        <p:txBody>
          <a:bodyPr wrap="square">
            <a:spAutoFit/>
          </a:bodyPr>
          <a:lstStyle/>
          <a:p>
            <a:pPr marL="342900" indent="-342900">
              <a:buFont typeface="Arial" panose="020B0604020202020204" pitchFamily="34" charset="0"/>
              <a:buChar char="•"/>
            </a:pPr>
            <a:r>
              <a:rPr lang="en-US" sz="2000">
                <a:solidFill>
                  <a:schemeClr val="bg1"/>
                </a:solidFill>
                <a:latin typeface="Arial" panose="020B0604020202020204" pitchFamily="34" charset="0"/>
                <a:ea typeface="Roboto" panose="02000000000000000000" pitchFamily="2" charset="0"/>
                <a:cs typeface="Arial" panose="020B0604020202020204" pitchFamily="34" charset="0"/>
              </a:rPr>
              <a:t>In modern </a:t>
            </a:r>
            <a:r>
              <a:rPr lang="en-US" sz="2000" b="1">
                <a:solidFill>
                  <a:schemeClr val="bg1"/>
                </a:solidFill>
                <a:latin typeface="Arial" panose="020B0604020202020204" pitchFamily="34" charset="0"/>
                <a:ea typeface="Roboto" panose="02000000000000000000" pitchFamily="2" charset="0"/>
                <a:cs typeface="Arial" panose="020B0604020202020204" pitchFamily="34" charset="0"/>
              </a:rPr>
              <a:t>web apps, </a:t>
            </a:r>
            <a:r>
              <a:rPr lang="en-US" sz="2000">
                <a:solidFill>
                  <a:schemeClr val="bg1"/>
                </a:solidFill>
                <a:latin typeface="Arial" panose="020B0604020202020204" pitchFamily="34" charset="0"/>
                <a:ea typeface="Roboto" panose="02000000000000000000" pitchFamily="2" charset="0"/>
                <a:cs typeface="Arial" panose="020B0604020202020204" pitchFamily="34" charset="0"/>
              </a:rPr>
              <a:t>there’s a constant back-and-forth communication between two key components: the visuals displayed on the user’s browser (</a:t>
            </a:r>
            <a:r>
              <a:rPr lang="en-US" sz="2000" b="1">
                <a:solidFill>
                  <a:schemeClr val="bg1"/>
                </a:solidFill>
                <a:latin typeface="Arial" panose="020B0604020202020204" pitchFamily="34" charset="0"/>
                <a:ea typeface="Roboto" panose="02000000000000000000" pitchFamily="2" charset="0"/>
                <a:cs typeface="Arial" panose="020B0604020202020204" pitchFamily="34" charset="0"/>
              </a:rPr>
              <a:t>frontend), </a:t>
            </a:r>
            <a:r>
              <a:rPr lang="en-US" sz="2000">
                <a:solidFill>
                  <a:schemeClr val="bg1"/>
                </a:solidFill>
                <a:latin typeface="Arial" panose="020B0604020202020204" pitchFamily="34" charset="0"/>
                <a:ea typeface="Roboto" panose="02000000000000000000" pitchFamily="2" charset="0"/>
                <a:cs typeface="Arial" panose="020B0604020202020204" pitchFamily="34" charset="0"/>
              </a:rPr>
              <a:t>and the data and logic stored on the server (</a:t>
            </a:r>
            <a:r>
              <a:rPr lang="en-US" sz="2000" b="1">
                <a:solidFill>
                  <a:schemeClr val="bg1"/>
                </a:solidFill>
                <a:latin typeface="Arial" panose="020B0604020202020204" pitchFamily="34" charset="0"/>
                <a:ea typeface="Roboto" panose="02000000000000000000" pitchFamily="2" charset="0"/>
                <a:cs typeface="Arial" panose="020B0604020202020204" pitchFamily="34" charset="0"/>
              </a:rPr>
              <a:t>backend).</a:t>
            </a:r>
            <a:endParaRPr lang="en-US" sz="2000" b="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728304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7"/>
          <p:cNvSpPr/>
          <p:nvPr/>
        </p:nvSpPr>
        <p:spPr>
          <a:xfrm>
            <a:off x="173842" y="51816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Full-Stack Development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the concept of building </a:t>
            </a:r>
            <a:r>
              <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aspect of the web application – from the visuals and interactions, to the data transfer and processing.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59324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5" name="Shape 70"/>
          <p:cNvSpPr txBox="1">
            <a:spLocks/>
          </p:cNvSpPr>
          <p:nvPr/>
        </p:nvSpPr>
        <p:spPr>
          <a:xfrm>
            <a:off x="196850" y="760690"/>
            <a:ext cx="8947150" cy="5676985"/>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800" b="1" u="sng" dirty="0" smtClean="0">
                <a:latin typeface="Arial" panose="020B0604020202020204" pitchFamily="34" charset="0"/>
                <a:ea typeface="Roboto" panose="02000000000000000000" pitchFamily="2" charset="0"/>
                <a:cs typeface="Arial" panose="020B0604020202020204" pitchFamily="34" charset="0"/>
              </a:rPr>
              <a:t>Josh Madewell</a:t>
            </a:r>
            <a:endParaRPr lang="en" sz="2800" b="1"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15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smtClean="0">
                <a:latin typeface="Arial" panose="020B0604020202020204" pitchFamily="34" charset="0"/>
                <a:ea typeface="Roboto" panose="02000000000000000000" pitchFamily="2" charset="0"/>
                <a:cs typeface="Arial" panose="020B0604020202020204" pitchFamily="34" charset="0"/>
              </a:rPr>
              <a:t>Florida State University Graduate</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a:latin typeface="Arial" panose="020B0604020202020204" pitchFamily="34" charset="0"/>
                <a:ea typeface="Roboto" panose="02000000000000000000" pitchFamily="2" charset="0"/>
                <a:cs typeface="Arial" panose="020B0604020202020204" pitchFamily="34" charset="0"/>
              </a:rPr>
              <a:t>BS in Computer </a:t>
            </a:r>
            <a:r>
              <a:rPr lang="en-US" sz="2800" dirty="0" smtClean="0">
                <a:latin typeface="Arial" panose="020B0604020202020204" pitchFamily="34" charset="0"/>
                <a:ea typeface="Roboto" panose="02000000000000000000" pitchFamily="2" charset="0"/>
                <a:cs typeface="Arial" panose="020B0604020202020204" pitchFamily="34" charset="0"/>
              </a:rPr>
              <a:t>Science, </a:t>
            </a:r>
            <a:r>
              <a:rPr lang="en-US" sz="2800" dirty="0">
                <a:latin typeface="Arial" panose="020B0604020202020204" pitchFamily="34" charset="0"/>
                <a:ea typeface="Roboto" panose="02000000000000000000" pitchFamily="2" charset="0"/>
                <a:cs typeface="Arial" panose="020B0604020202020204" pitchFamily="34" charset="0"/>
              </a:rPr>
              <a:t>Minor in Mathematics</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smtClean="0">
                <a:latin typeface="Arial" panose="020B0604020202020204" pitchFamily="34" charset="0"/>
                <a:ea typeface="Roboto" panose="02000000000000000000" pitchFamily="2" charset="0"/>
                <a:cs typeface="Arial" panose="020B0604020202020204" pitchFamily="34" charset="0"/>
              </a:rPr>
              <a:t>4 years of professional coding.</a:t>
            </a: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b="1" dirty="0">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3429000" y="4326923"/>
            <a:ext cx="5726741" cy="1569660"/>
          </a:xfrm>
          <a:prstGeom prst="rect">
            <a:avLst/>
          </a:prstGeom>
        </p:spPr>
        <p:txBody>
          <a:bodyPr wrap="square">
            <a:spAutoFit/>
          </a:bodyPr>
          <a:lstStyle/>
          <a:p>
            <a:pPr marL="685800" lvl="0" indent="-457200">
              <a:buFont typeface="Arial" panose="020B0604020202020204" pitchFamily="34" charset="0"/>
              <a:buChar char="•"/>
            </a:pPr>
            <a:r>
              <a:rPr lang="en-US" sz="2400" i="1" dirty="0" smtClean="0">
                <a:solidFill>
                  <a:prstClr val="black"/>
                </a:solidFill>
                <a:latin typeface="Arial" panose="020B0604020202020204" pitchFamily="34" charset="0"/>
                <a:ea typeface="Roboto" panose="02000000000000000000" pitchFamily="2" charset="0"/>
                <a:cs typeface="Arial" panose="020B0604020202020204" pitchFamily="34" charset="0"/>
              </a:rPr>
              <a:t>Wrote a bot to play Diablo 2 in 9</a:t>
            </a:r>
            <a:r>
              <a:rPr lang="en-US" sz="2400" i="1" baseline="30000" dirty="0" smtClean="0">
                <a:solidFill>
                  <a:prstClr val="black"/>
                </a:solidFill>
                <a:latin typeface="Arial" panose="020B0604020202020204" pitchFamily="34" charset="0"/>
                <a:ea typeface="Roboto" panose="02000000000000000000" pitchFamily="2" charset="0"/>
                <a:cs typeface="Arial" panose="020B0604020202020204" pitchFamily="34" charset="0"/>
              </a:rPr>
              <a:t>th</a:t>
            </a:r>
            <a:r>
              <a:rPr lang="en-US" sz="2400" i="1" dirty="0" smtClean="0">
                <a:solidFill>
                  <a:prstClr val="black"/>
                </a:solidFill>
                <a:latin typeface="Arial" panose="020B0604020202020204" pitchFamily="34" charset="0"/>
                <a:ea typeface="Roboto" panose="02000000000000000000" pitchFamily="2" charset="0"/>
                <a:cs typeface="Arial" panose="020B0604020202020204" pitchFamily="34" charset="0"/>
              </a:rPr>
              <a:t> grade. Had no idea I was coding at the time.</a:t>
            </a:r>
            <a:endParaRPr lang="en" sz="2400" dirty="0">
              <a:solidFill>
                <a:prstClr val="black"/>
              </a:solidFill>
              <a:latin typeface="Arial" panose="020B0604020202020204" pitchFamily="34" charset="0"/>
              <a:ea typeface="Roboto" panose="02000000000000000000" pitchFamily="2" charset="0"/>
              <a:cs typeface="Arial" panose="020B0604020202020204" pitchFamily="34" charset="0"/>
            </a:endParaRPr>
          </a:p>
          <a:p>
            <a:pPr marL="685800" lvl="0" indent="-457200">
              <a:buFont typeface="Arial" panose="020B0604020202020204" pitchFamily="34" charset="0"/>
              <a:buChar char="•"/>
            </a:pPr>
            <a:r>
              <a:rPr lang="en-US" sz="2400" i="1" dirty="0" smtClean="0">
                <a:solidFill>
                  <a:prstClr val="black"/>
                </a:solidFill>
                <a:latin typeface="Arial" panose="020B0604020202020204" pitchFamily="34" charset="0"/>
                <a:ea typeface="Roboto" panose="02000000000000000000" pitchFamily="2" charset="0"/>
                <a:cs typeface="Arial" panose="020B0604020202020204" pitchFamily="34" charset="0"/>
              </a:rPr>
              <a:t>Avid Poker Player.</a:t>
            </a:r>
            <a:endParaRPr lang="en" sz="2400" i="1" dirty="0">
              <a:solidFill>
                <a:prstClr val="black"/>
              </a:solidFill>
              <a:latin typeface="Arial" panose="020B0604020202020204" pitchFamily="34" charset="0"/>
              <a:ea typeface="Roboto" panose="02000000000000000000" pitchFamily="2" charset="0"/>
              <a:cs typeface="Arial" panose="020B0604020202020204" pitchFamily="34" charset="0"/>
            </a:endParaRPr>
          </a:p>
        </p:txBody>
      </p:sp>
      <p:sp>
        <p:nvSpPr>
          <p:cNvPr id="8" name="TextBox 7"/>
          <p:cNvSpPr txBox="1"/>
          <p:nvPr/>
        </p:nvSpPr>
        <p:spPr>
          <a:xfrm>
            <a:off x="870741" y="4803976"/>
            <a:ext cx="1832489" cy="369332"/>
          </a:xfrm>
          <a:prstGeom prst="rect">
            <a:avLst/>
          </a:prstGeom>
          <a:noFill/>
        </p:spPr>
        <p:txBody>
          <a:bodyPr wrap="none" rtlCol="0">
            <a:spAutoFit/>
          </a:bodyPr>
          <a:lstStyle/>
          <a:p>
            <a:r>
              <a:rPr lang="en-US" dirty="0" smtClean="0"/>
              <a:t>Insert image here</a:t>
            </a:r>
            <a:endParaRPr lang="en-US" dirty="0"/>
          </a:p>
        </p:txBody>
      </p:sp>
      <p:pic>
        <p:nvPicPr>
          <p:cNvPr id="4" name="Picture 3" descr="josh.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810000"/>
            <a:ext cx="2387600" cy="2387600"/>
          </a:xfrm>
          <a:prstGeom prst="rect">
            <a:avLst/>
          </a:prstGeom>
        </p:spPr>
      </p:pic>
    </p:spTree>
    <p:extLst>
      <p:ext uri="{BB962C8B-B14F-4D97-AF65-F5344CB8AC3E}">
        <p14:creationId xmlns:p14="http://schemas.microsoft.com/office/powerpoint/2010/main" val="1438086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sp>
        <p:nvSpPr>
          <p:cNvPr id="55" name="Shape 70"/>
          <p:cNvSpPr txBox="1">
            <a:spLocks/>
          </p:cNvSpPr>
          <p:nvPr/>
        </p:nvSpPr>
        <p:spPr>
          <a:xfrm>
            <a:off x="0" y="1041306"/>
            <a:ext cx="3079750" cy="202606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HTML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CSS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JavaScript</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jQuery</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Bootstrap</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SEO</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6" name="Shape 70"/>
          <p:cNvSpPr txBox="1">
            <a:spLocks/>
          </p:cNvSpPr>
          <p:nvPr/>
        </p:nvSpPr>
        <p:spPr>
          <a:xfrm>
            <a:off x="2896001" y="1028449"/>
            <a:ext cx="1920875" cy="135478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Heroku</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GitHub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7" name="Shape 70"/>
          <p:cNvSpPr txBox="1">
            <a:spLocks/>
          </p:cNvSpPr>
          <p:nvPr/>
        </p:nvSpPr>
        <p:spPr>
          <a:xfrm>
            <a:off x="0" y="3754837"/>
            <a:ext cx="3962401" cy="1828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APIs (Consuming)</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JSON</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AJAX</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Real Time </a:t>
            </a:r>
            <a:r>
              <a:rPr lang="en" sz="2000" dirty="0" smtClean="0">
                <a:latin typeface="Arial" panose="020B0604020202020204" pitchFamily="34" charset="0"/>
                <a:ea typeface="Roboto" panose="02000000000000000000" pitchFamily="2" charset="0"/>
                <a:cs typeface="Arial" panose="020B0604020202020204" pitchFamily="34" charset="0"/>
              </a:rPr>
              <a:t>Cloud </a:t>
            </a:r>
            <a:r>
              <a:rPr lang="en-US" sz="2000" dirty="0" smtClean="0">
                <a:latin typeface="Arial" panose="020B0604020202020204" pitchFamily="34" charset="0"/>
                <a:ea typeface="Roboto" panose="02000000000000000000" pitchFamily="2" charset="0"/>
                <a:cs typeface="Arial" panose="020B0604020202020204" pitchFamily="34" charset="0"/>
              </a:rPr>
              <a:t>Database </a:t>
            </a:r>
            <a:r>
              <a:rPr lang="en" sz="2000" dirty="0" smtClean="0">
                <a:latin typeface="Arial" panose="020B0604020202020204" pitchFamily="34" charset="0"/>
                <a:ea typeface="Roboto" panose="02000000000000000000" pitchFamily="2" charset="0"/>
                <a:cs typeface="Arial" panose="020B0604020202020204" pitchFamily="34" charset="0"/>
              </a:rPr>
              <a:t>via </a:t>
            </a:r>
            <a:r>
              <a:rPr lang="en-US" sz="2000" dirty="0" smtClean="0">
                <a:latin typeface="Arial" panose="020B0604020202020204" pitchFamily="34" charset="0"/>
                <a:ea typeface="Roboto" panose="02000000000000000000" pitchFamily="2" charset="0"/>
                <a:cs typeface="Arial" panose="020B0604020202020204" pitchFamily="34" charset="0"/>
              </a:rPr>
              <a:t>Firebase</a:t>
            </a:r>
            <a:endParaRPr lang="en" sz="2000" dirty="0" smtClean="0">
              <a:latin typeface="Arial" panose="020B0604020202020204" pitchFamily="34" charset="0"/>
              <a:ea typeface="Roboto" panose="02000000000000000000" pitchFamily="2" charset="0"/>
              <a:cs typeface="Arial" panose="020B0604020202020204" pitchFamily="34" charset="0"/>
            </a:endParaRPr>
          </a:p>
        </p:txBody>
      </p:sp>
      <p:sp>
        <p:nvSpPr>
          <p:cNvPr id="58" name="Shape 70"/>
          <p:cNvSpPr txBox="1">
            <a:spLocks/>
          </p:cNvSpPr>
          <p:nvPr/>
        </p:nvSpPr>
        <p:spPr>
          <a:xfrm>
            <a:off x="5101131" y="1011637"/>
            <a:ext cx="3841750" cy="27432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Templating Engines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Sessions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Writing tests</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Node.js</a:t>
            </a: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Express.js</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Creating APIs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MVC</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User Authentication</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ORM (</a:t>
            </a:r>
            <a:r>
              <a:rPr lang="en-US" sz="2000" dirty="0" err="1" smtClean="0">
                <a:latin typeface="Arial" panose="020B0604020202020204" pitchFamily="34" charset="0"/>
                <a:ea typeface="Roboto" panose="02000000000000000000" pitchFamily="2" charset="0"/>
                <a:cs typeface="Arial" panose="020B0604020202020204" pitchFamily="34" charset="0"/>
              </a:rPr>
              <a:t>Sequelize</a:t>
            </a:r>
            <a:r>
              <a:rPr lang="en-US" sz="2000" dirty="0" smtClean="0">
                <a:latin typeface="Arial" panose="020B0604020202020204" pitchFamily="34" charset="0"/>
                <a:ea typeface="Roboto" panose="02000000000000000000" pitchFamily="2" charset="0"/>
                <a:cs typeface="Arial" panose="020B0604020202020204" pitchFamily="34" charset="0"/>
              </a:rPr>
              <a:t>)</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Meteor.js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9" name="Shape 70"/>
          <p:cNvSpPr txBox="1">
            <a:spLocks/>
          </p:cNvSpPr>
          <p:nvPr/>
        </p:nvSpPr>
        <p:spPr>
          <a:xfrm>
            <a:off x="2940592" y="2832132"/>
            <a:ext cx="2130158"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MySQL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MongoDB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0" name="Shape 70"/>
          <p:cNvSpPr txBox="1">
            <a:spLocks/>
          </p:cNvSpPr>
          <p:nvPr/>
        </p:nvSpPr>
        <p:spPr>
          <a:xfrm>
            <a:off x="5070750" y="4460435"/>
            <a:ext cx="3049242"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Algorithms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Design Patterns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1" name="Shape 70"/>
          <p:cNvSpPr txBox="1">
            <a:spLocks/>
          </p:cNvSpPr>
          <p:nvPr/>
        </p:nvSpPr>
        <p:spPr>
          <a:xfrm>
            <a:off x="464904" y="3349346"/>
            <a:ext cx="230505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API Interaction</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2" name="Shape 70"/>
          <p:cNvSpPr txBox="1">
            <a:spLocks/>
          </p:cNvSpPr>
          <p:nvPr/>
        </p:nvSpPr>
        <p:spPr>
          <a:xfrm>
            <a:off x="3382673" y="2471504"/>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Databases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3" name="Shape 70"/>
          <p:cNvSpPr txBox="1">
            <a:spLocks/>
          </p:cNvSpPr>
          <p:nvPr/>
        </p:nvSpPr>
        <p:spPr>
          <a:xfrm>
            <a:off x="5504959" y="4708441"/>
            <a:ext cx="2592042"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CS Fundamentals </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4" name="Shape 70"/>
          <p:cNvSpPr txBox="1">
            <a:spLocks/>
          </p:cNvSpPr>
          <p:nvPr/>
        </p:nvSpPr>
        <p:spPr>
          <a:xfrm>
            <a:off x="438460" y="5554332"/>
            <a:ext cx="390494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Cutting Edge Development</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5" name="Shape 70"/>
          <p:cNvSpPr txBox="1">
            <a:spLocks/>
          </p:cNvSpPr>
          <p:nvPr/>
        </p:nvSpPr>
        <p:spPr>
          <a:xfrm>
            <a:off x="1676400" y="5867400"/>
            <a:ext cx="1773681" cy="388803"/>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marR="0" lvl="0" indent="-457200" defTabSz="914400" eaLnBrk="1" fontAlgn="auto" latinLnBrk="0" hangingPunct="1">
              <a:lnSpc>
                <a:spcPct val="100000"/>
              </a:lnSpc>
              <a:spcBef>
                <a:spcPts val="0"/>
              </a:spcBef>
              <a:spcAft>
                <a:spcPts val="0"/>
              </a:spcAft>
              <a:buClrTx/>
              <a:buSzTx/>
              <a:buFontTx/>
              <a:buNone/>
              <a:tabLst/>
              <a:defRPr/>
            </a:pP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6" name="Shape 70"/>
          <p:cNvSpPr txBox="1">
            <a:spLocks/>
          </p:cNvSpPr>
          <p:nvPr/>
        </p:nvSpPr>
        <p:spPr>
          <a:xfrm>
            <a:off x="439688" y="634823"/>
            <a:ext cx="2181003"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The Browser</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7" name="Shape 70"/>
          <p:cNvSpPr txBox="1">
            <a:spLocks/>
          </p:cNvSpPr>
          <p:nvPr/>
        </p:nvSpPr>
        <p:spPr>
          <a:xfrm>
            <a:off x="3355059" y="634823"/>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Dev Tools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8" name="Shape 70"/>
          <p:cNvSpPr txBox="1">
            <a:spLocks/>
          </p:cNvSpPr>
          <p:nvPr/>
        </p:nvSpPr>
        <p:spPr>
          <a:xfrm>
            <a:off x="5562982" y="609600"/>
            <a:ext cx="3522975"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u="sng" dirty="0" smtClean="0">
                <a:latin typeface="Arial" panose="020B0604020202020204" pitchFamily="34" charset="0"/>
                <a:ea typeface="Roboto" panose="02000000000000000000" pitchFamily="2" charset="0"/>
                <a:cs typeface="Arial" panose="020B0604020202020204" pitchFamily="34" charset="0"/>
              </a:rPr>
              <a:t>Server Side</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72" name="Shape 70"/>
          <p:cNvSpPr txBox="1">
            <a:spLocks/>
          </p:cNvSpPr>
          <p:nvPr/>
        </p:nvSpPr>
        <p:spPr>
          <a:xfrm>
            <a:off x="-3208" y="5867400"/>
            <a:ext cx="2213008" cy="4821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React.js</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19655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a:t>
            </a:r>
            <a:r>
              <a:rPr lang="en-US" dirty="0" err="1" smtClean="0"/>
              <a:t>Crackin</a:t>
            </a:r>
            <a:r>
              <a:rPr lang="en-US" dirty="0" smtClean="0"/>
              <a:t>!</a:t>
            </a:r>
            <a:endParaRPr lang="en-US" dirty="0"/>
          </a:p>
        </p:txBody>
      </p:sp>
    </p:spTree>
    <p:extLst>
      <p:ext uri="{BB962C8B-B14F-4D97-AF65-F5344CB8AC3E}">
        <p14:creationId xmlns:p14="http://schemas.microsoft.com/office/powerpoint/2010/main" val="372968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Console / Terminal</a:t>
            </a:r>
            <a:endParaRPr lang="en-US" dirty="0"/>
          </a:p>
        </p:txBody>
      </p:sp>
      <p:pic>
        <p:nvPicPr>
          <p:cNvPr id="4" name="Picture 4" descr="http://cdn.osxdaily.com/wp-content/uploads/2013/02/better-looking-terminal-mac-o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47004"/>
            <a:ext cx="7620000" cy="546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30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DEMO</a:t>
            </a:r>
            <a:endParaRPr lang="en-US" dirty="0"/>
          </a:p>
        </p:txBody>
      </p:sp>
      <p:sp>
        <p:nvSpPr>
          <p:cNvPr id="5"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3600" i="1" dirty="0" smtClean="0">
                <a:latin typeface="Arial" panose="020B0604020202020204" pitchFamily="34" charset="0"/>
                <a:ea typeface="Roboto" panose="02000000000000000000" pitchFamily="2" charset="0"/>
                <a:cs typeface="Arial" panose="020B0604020202020204" pitchFamily="34" charset="0"/>
              </a:rPr>
              <a:t>(1-ConsoleCommands)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30179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&gt; YOUR TURN!</a:t>
            </a:r>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3785652"/>
          </a:xfrm>
          <a:prstGeom prst="rect">
            <a:avLst/>
          </a:prstGeom>
          <a:noFill/>
        </p:spPr>
        <p:txBody>
          <a:bodyPr wrap="square" rtlCol="0">
            <a:spAutoFit/>
          </a:bodyPr>
          <a:lstStyle/>
          <a:p>
            <a:r>
              <a:rPr lang="en-US" sz="2000" b="1" dirty="0">
                <a:latin typeface="Arial" panose="020B0604020202020204" pitchFamily="34" charset="0"/>
                <a:ea typeface="Roboto" pitchFamily="2" charset="0"/>
                <a:cs typeface="Arial" panose="020B0604020202020204" pitchFamily="34" charset="0"/>
              </a:rPr>
              <a:t>Assignment</a:t>
            </a:r>
            <a:r>
              <a:rPr lang="en-US" sz="2000" b="1" dirty="0" smtClean="0">
                <a:latin typeface="Arial" panose="020B0604020202020204" pitchFamily="34" charset="0"/>
                <a:ea typeface="Roboto" pitchFamily="2" charset="0"/>
                <a:cs typeface="Arial" panose="020B0604020202020204" pitchFamily="34" charset="0"/>
              </a:rPr>
              <a:t>:</a:t>
            </a:r>
            <a:endParaRPr lang="en-US" sz="2000" b="1" u="sng"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Make a folder on your desktop named code.</a:t>
            </a:r>
          </a:p>
          <a:p>
            <a:endParaRPr lang="en-US" sz="2000" b="1"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Put all of you code that you do inside of that folder.</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Best Practices:</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Always use lowercase for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Never put in spaces in your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Use dashes to separate.</a:t>
            </a: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 </a:t>
            </a:r>
            <a:r>
              <a:rPr lang="en-US" dirty="0" smtClean="0">
                <a:latin typeface="Arial" panose="020B0604020202020204" pitchFamily="34" charset="0"/>
                <a:ea typeface="Roboto" pitchFamily="2" charset="0"/>
                <a:cs typeface="Arial" panose="020B0604020202020204" pitchFamily="34" charset="0"/>
              </a:rPr>
              <a:t>Get Situated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033693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&gt; YOUR TURN!</a:t>
            </a:r>
            <a:endParaRPr lang="en-US" dirty="0"/>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5324535"/>
          </a:xfrm>
          <a:prstGeom prst="rect">
            <a:avLst/>
          </a:prstGeom>
          <a:noFill/>
        </p:spPr>
        <p:txBody>
          <a:bodyPr wrap="square" rtlCol="0">
            <a:spAutoFit/>
          </a:bodyPr>
          <a:lstStyle/>
          <a:p>
            <a:r>
              <a:rPr lang="en-US" sz="2000" b="1" dirty="0">
                <a:latin typeface="Arial" panose="020B0604020202020204" pitchFamily="34" charset="0"/>
                <a:ea typeface="Roboto" pitchFamily="2" charset="0"/>
                <a:cs typeface="Arial" panose="020B0604020202020204" pitchFamily="34" charset="0"/>
              </a:rPr>
              <a:t>Assignment:</a:t>
            </a:r>
          </a:p>
          <a:p>
            <a:r>
              <a:rPr lang="en-US" sz="2000" dirty="0">
                <a:latin typeface="Arial" panose="020B0604020202020204" pitchFamily="34" charset="0"/>
                <a:ea typeface="Roboto" pitchFamily="2" charset="0"/>
                <a:cs typeface="Arial" panose="020B0604020202020204" pitchFamily="34" charset="0"/>
              </a:rPr>
              <a:t>From the Terminal / Console and using only the command line, create:</a:t>
            </a:r>
          </a:p>
          <a:p>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folder with the name of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HTML file with the name of </a:t>
            </a:r>
            <a:r>
              <a:rPr lang="en-US" sz="2000" dirty="0" err="1">
                <a:latin typeface="Arial" panose="020B0604020202020204" pitchFamily="34" charset="0"/>
                <a:ea typeface="Roboto" pitchFamily="2" charset="0"/>
                <a:cs typeface="Arial" panose="020B0604020202020204" pitchFamily="34" charset="0"/>
              </a:rPr>
              <a:t>first_day.html</a:t>
            </a:r>
            <a:r>
              <a:rPr lang="en-US" sz="2000" dirty="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Open the current folder containing the new HTML file.</a:t>
            </a:r>
          </a:p>
          <a:p>
            <a:endParaRPr lang="en-US" sz="2000" dirty="0">
              <a:latin typeface="Arial" panose="020B0604020202020204" pitchFamily="34" charset="0"/>
              <a:ea typeface="Roboto" pitchFamily="2" charset="0"/>
              <a:cs typeface="Arial" panose="020B0604020202020204" pitchFamily="34" charset="0"/>
            </a:endParaRPr>
          </a:p>
          <a:p>
            <a:r>
              <a:rPr lang="en-US" sz="2000" b="1" dirty="0">
                <a:latin typeface="Arial" panose="020B0604020202020204" pitchFamily="34" charset="0"/>
                <a:ea typeface="Roboto" pitchFamily="2" charset="0"/>
                <a:cs typeface="Arial" panose="020B0604020202020204" pitchFamily="34" charset="0"/>
              </a:rPr>
              <a:t>Bonus:</a:t>
            </a: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directories/folders with the names </a:t>
            </a:r>
            <a:r>
              <a:rPr lang="en-US" sz="2000" dirty="0" err="1">
                <a:latin typeface="Arial" panose="020B0604020202020204" pitchFamily="34" charset="0"/>
                <a:ea typeface="Roboto" pitchFamily="2" charset="0"/>
                <a:cs typeface="Arial" panose="020B0604020202020204" pitchFamily="34" charset="0"/>
              </a:rPr>
              <a:t>one_folder</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second_folder</a:t>
            </a:r>
            <a:r>
              <a:rPr lang="en-US" sz="2000" dirty="0">
                <a:latin typeface="Arial" panose="020B0604020202020204" pitchFamily="34" charset="0"/>
                <a:ea typeface="Roboto" pitchFamily="2" charset="0"/>
                <a:cs typeface="Arial" panose="020B0604020202020204" pitchFamily="34" charset="0"/>
              </a:rPr>
              <a:t> in one command.</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files with the names </a:t>
            </a:r>
            <a:r>
              <a:rPr lang="en-US" sz="2000" dirty="0" err="1">
                <a:latin typeface="Arial" panose="020B0604020202020204" pitchFamily="34" charset="0"/>
                <a:ea typeface="Roboto" pitchFamily="2" charset="0"/>
                <a:cs typeface="Arial" panose="020B0604020202020204" pitchFamily="34" charset="0"/>
              </a:rPr>
              <a:t>one.html</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two.html</a:t>
            </a:r>
            <a:r>
              <a:rPr lang="en-US" sz="2000" dirty="0">
                <a:latin typeface="Arial" panose="020B0604020202020204" pitchFamily="34" charset="0"/>
                <a:ea typeface="Roboto" pitchFamily="2" charset="0"/>
                <a:cs typeface="Arial" panose="020B0604020202020204" pitchFamily="34" charset="0"/>
              </a:rPr>
              <a:t> in one command in the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 directory.</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endParaRPr lang="en-US" sz="2000" dirty="0">
              <a:latin typeface="Arial" panose="020B0604020202020204" pitchFamily="34" charset="0"/>
              <a:ea typeface="Roboto" pitchFamily="2" charset="0"/>
              <a:cs typeface="Arial" panose="020B0604020202020204" pitchFamily="34" charset="0"/>
            </a:endParaRP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Console Commands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005741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 to Console</a:t>
            </a:r>
            <a:endParaRPr lang="en-US" dirty="0"/>
          </a:p>
        </p:txBody>
      </p:sp>
      <p:sp>
        <p:nvSpPr>
          <p:cNvPr id="5" name="Title 1"/>
          <p:cNvSpPr txBox="1">
            <a:spLocks/>
          </p:cNvSpPr>
          <p:nvPr/>
        </p:nvSpPr>
        <p:spPr>
          <a:xfrm>
            <a:off x="1438276" y="1267852"/>
            <a:ext cx="6457950" cy="1098174"/>
          </a:xfrm>
          <a:prstGeom prst="rect">
            <a:avLst/>
          </a:prstGeom>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Discuss with Neighbors</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4" descr="http://www.mememaker.net/static/images/memes/34812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90612"/>
            <a:ext cx="4270823" cy="353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561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HTML</a:t>
            </a:r>
            <a:endParaRPr lang="en-US" dirty="0"/>
          </a:p>
        </p:txBody>
      </p:sp>
    </p:spTree>
    <p:extLst>
      <p:ext uri="{BB962C8B-B14F-4D97-AF65-F5344CB8AC3E}">
        <p14:creationId xmlns:p14="http://schemas.microsoft.com/office/powerpoint/2010/main" val="1558655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pic>
        <p:nvPicPr>
          <p:cNvPr id="7" name="Picture 2" descr="https://upload.wikimedia.org/wikipedia/commons/thumb/6/61/HTML5_logo_and_wordmark.svg/2000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897972"/>
            <a:ext cx="4101965" cy="41019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99lime.com/_bak/topics/you-only-need-10-tags/assets/exampl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364" y="927158"/>
            <a:ext cx="4776296" cy="41413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5203711"/>
            <a:ext cx="9155741" cy="11970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2578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HTML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one of the three base languages behind </a:t>
            </a:r>
            <a:r>
              <a:rPr lang="en-US" sz="2000"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 single website</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t>
            </a: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It defines all of the basic content and a </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bit</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 of formatting.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1210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&gt; YOUR TURN</a:t>
            </a:r>
            <a:endParaRPr lang="en-US" dirty="0"/>
          </a:p>
        </p:txBody>
      </p:sp>
      <p:sp>
        <p:nvSpPr>
          <p:cNvPr id="11" name="Rectangle 10"/>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304800" y="9144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Assignment:</a:t>
            </a:r>
          </a:p>
          <a:p>
            <a:r>
              <a:rPr lang="en-US" dirty="0">
                <a:latin typeface="Arial" panose="020B0604020202020204" pitchFamily="34" charset="0"/>
                <a:ea typeface="Roboto" pitchFamily="2" charset="0"/>
                <a:cs typeface="Arial" panose="020B0604020202020204" pitchFamily="34" charset="0"/>
              </a:rPr>
              <a:t>In a new HTML file, create the basic structure of an HTML document and include the following in it:</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DOCTYPE declaration.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Head tag with a title tag.</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H1 tag with a title of your choice.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Embed an image.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Create the following three links on your page:</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One link that is target="_blank" so that it opens a new tab when clicked on.</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Make the second link bold.</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Make the third link a placeholder so it goes nowhere.</a:t>
            </a:r>
          </a:p>
          <a:p>
            <a:endParaRPr lang="en-US"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Bonus:</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an ordered list of steps to make a sandwich.</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an unordered list of 5 bands/musicians you like.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 table with 2 columns (animal class, animal name) and have 4 rows of animals </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Use an alternate way of separating links without line breaks.</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Embed a YouTube video of your favorite band/musician.</a:t>
            </a:r>
          </a:p>
        </p:txBody>
      </p:sp>
    </p:spTree>
    <p:extLst>
      <p:ext uri="{BB962C8B-B14F-4D97-AF65-F5344CB8AC3E}">
        <p14:creationId xmlns:p14="http://schemas.microsoft.com/office/powerpoint/2010/main" val="2632291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Cool Stuff I Made…</a:t>
            </a:r>
            <a:endParaRPr lang="en-US" dirty="0"/>
          </a:p>
        </p:txBody>
      </p:sp>
      <p:pic>
        <p:nvPicPr>
          <p:cNvPr id="4" name="Picture 3" descr="Screen Shot 2016-07-25 at 11.30.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762000"/>
            <a:ext cx="6515657" cy="5606003"/>
          </a:xfrm>
          <a:prstGeom prst="rect">
            <a:avLst/>
          </a:prstGeom>
        </p:spPr>
      </p:pic>
    </p:spTree>
    <p:extLst>
      <p:ext uri="{BB962C8B-B14F-4D97-AF65-F5344CB8AC3E}">
        <p14:creationId xmlns:p14="http://schemas.microsoft.com/office/powerpoint/2010/main" val="2421851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sp>
        <p:nvSpPr>
          <p:cNvPr id="5" name="Title 1"/>
          <p:cNvSpPr txBox="1">
            <a:spLocks/>
          </p:cNvSpPr>
          <p:nvPr/>
        </p:nvSpPr>
        <p:spPr>
          <a:xfrm>
            <a:off x="3208820" y="2935535"/>
            <a:ext cx="6457950" cy="1098174"/>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How’d it go?</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2" descr="http://static1.squarespace.com/static/553ac67be4b0301603207af9/t/557d4704e4b05efa91181261/1434273541516/question+answer+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498852"/>
            <a:ext cx="3447706" cy="409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27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94800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of Learning</a:t>
            </a:r>
            <a:endParaRPr lang="en-US" dirty="0"/>
          </a:p>
        </p:txBody>
      </p:sp>
    </p:spTree>
    <p:extLst>
      <p:ext uri="{BB962C8B-B14F-4D97-AF65-F5344CB8AC3E}">
        <p14:creationId xmlns:p14="http://schemas.microsoft.com/office/powerpoint/2010/main" val="1094745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Student Goals</a:t>
            </a:r>
            <a:endParaRPr lang="en-US" dirty="0"/>
          </a:p>
        </p:txBody>
      </p:sp>
      <p:sp>
        <p:nvSpPr>
          <p:cNvPr id="3" name="Shape 70"/>
          <p:cNvSpPr txBox="1">
            <a:spLocks/>
          </p:cNvSpPr>
          <p:nvPr/>
        </p:nvSpPr>
        <p:spPr>
          <a:xfrm>
            <a:off x="590336" y="1490934"/>
            <a:ext cx="8032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“Hope to make something of myself one day…”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4" name="Shape 70"/>
          <p:cNvSpPr txBox="1">
            <a:spLocks/>
          </p:cNvSpPr>
          <p:nvPr/>
        </p:nvSpPr>
        <p:spPr>
          <a:xfrm>
            <a:off x="971336" y="863613"/>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“To land a solid career.. </a:t>
            </a:r>
            <a:r>
              <a:rPr lang="en-US" sz="2000" dirty="0">
                <a:latin typeface="Arial" panose="020B0604020202020204" pitchFamily="34" charset="0"/>
                <a:ea typeface="Roboto" panose="02000000000000000000" pitchFamily="2" charset="0"/>
                <a:cs typeface="Arial" panose="020B0604020202020204" pitchFamily="34" charset="0"/>
              </a:rPr>
              <a:t>a</a:t>
            </a:r>
            <a:r>
              <a:rPr lang="en" sz="2000" dirty="0" smtClean="0">
                <a:latin typeface="Arial" panose="020B0604020202020204" pitchFamily="34" charset="0"/>
                <a:ea typeface="Roboto" panose="02000000000000000000" pitchFamily="2" charset="0"/>
                <a:cs typeface="Arial" panose="020B0604020202020204" pitchFamily="34" charset="0"/>
              </a:rPr>
              <a:t>nd be able to support a family.”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 name="Shape 70"/>
          <p:cNvSpPr txBox="1">
            <a:spLocks/>
          </p:cNvSpPr>
          <p:nvPr/>
        </p:nvSpPr>
        <p:spPr>
          <a:xfrm>
            <a:off x="971336" y="2195888"/>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“An opportunity to be more creative in my day-to-day work.”</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 name="Shape 70"/>
          <p:cNvSpPr txBox="1">
            <a:spLocks/>
          </p:cNvSpPr>
          <p:nvPr/>
        </p:nvSpPr>
        <p:spPr>
          <a:xfrm>
            <a:off x="1324241" y="2807535"/>
            <a:ext cx="6564941"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get a better paying job.”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7" name="Shape 70"/>
          <p:cNvSpPr txBox="1">
            <a:spLocks/>
          </p:cNvSpPr>
          <p:nvPr/>
        </p:nvSpPr>
        <p:spPr>
          <a:xfrm>
            <a:off x="412322" y="346731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“I want nothing more in the entire world than to be a game designer.”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Shape 70"/>
          <p:cNvSpPr txBox="1">
            <a:spLocks/>
          </p:cNvSpPr>
          <p:nvPr/>
        </p:nvSpPr>
        <p:spPr>
          <a:xfrm>
            <a:off x="412322" y="412174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“Change careers and become a web developer.”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412322" y="4781658"/>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build mastery. To learn a skill that I haven’t yet explored.”</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412322" y="5486400"/>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 chapter] better than the last.”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981248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 Our Goal</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As instructors, </a:t>
            </a:r>
          </a:p>
          <a:p>
            <a:pPr indent="0" algn="ctr">
              <a:spcBef>
                <a:spcPts val="0"/>
              </a:spcBef>
              <a:buNone/>
            </a:pPr>
            <a:r>
              <a:rPr lang="en-US" sz="3200" b="1" dirty="0">
                <a:latin typeface="Arial" panose="020B0604020202020204" pitchFamily="34" charset="0"/>
                <a:ea typeface="Roboto" panose="02000000000000000000" pitchFamily="2" charset="0"/>
                <a:cs typeface="Arial" panose="020B0604020202020204" pitchFamily="34" charset="0"/>
              </a:rPr>
              <a:t>w</a:t>
            </a:r>
            <a:r>
              <a:rPr lang="en-US" sz="3200" b="1" dirty="0" smtClean="0">
                <a:latin typeface="Arial" panose="020B0604020202020204" pitchFamily="34" charset="0"/>
                <a:ea typeface="Roboto" panose="02000000000000000000" pitchFamily="2" charset="0"/>
                <a:cs typeface="Arial" panose="020B0604020202020204" pitchFamily="34" charset="0"/>
              </a:rPr>
              <a:t>e take your goals </a:t>
            </a:r>
            <a:r>
              <a:rPr lang="en-US" sz="3200" b="1" u="sng" dirty="0" smtClean="0">
                <a:latin typeface="Arial" panose="020B0604020202020204" pitchFamily="34" charset="0"/>
                <a:ea typeface="Roboto" panose="02000000000000000000" pitchFamily="2" charset="0"/>
                <a:cs typeface="Arial" panose="020B0604020202020204" pitchFamily="34" charset="0"/>
              </a:rPr>
              <a:t>very, </a:t>
            </a:r>
            <a:r>
              <a:rPr lang="en-US" sz="3200" b="1" i="1" u="sng" dirty="0" smtClean="0">
                <a:latin typeface="Arial" panose="020B0604020202020204" pitchFamily="34" charset="0"/>
                <a:ea typeface="Roboto" panose="02000000000000000000" pitchFamily="2" charset="0"/>
                <a:cs typeface="Arial" panose="020B0604020202020204" pitchFamily="34" charset="0"/>
              </a:rPr>
              <a:t>very</a:t>
            </a:r>
            <a:r>
              <a:rPr lang="en-US" sz="3200" b="1" u="sng" dirty="0" smtClean="0">
                <a:latin typeface="Arial" panose="020B0604020202020204" pitchFamily="34" charset="0"/>
                <a:ea typeface="Roboto" panose="02000000000000000000" pitchFamily="2" charset="0"/>
                <a:cs typeface="Arial" panose="020B0604020202020204" pitchFamily="34" charset="0"/>
              </a:rPr>
              <a:t> seriously.</a:t>
            </a: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11278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Team</a:t>
            </a:r>
            <a:endParaRPr lang="en-US" dirty="0"/>
          </a:p>
        </p:txBody>
      </p:sp>
      <p:sp>
        <p:nvSpPr>
          <p:cNvPr id="3" name="Content Placeholder 2"/>
          <p:cNvSpPr txBox="1">
            <a:spLocks/>
          </p:cNvSpPr>
          <p:nvPr/>
        </p:nvSpPr>
        <p:spPr>
          <a:xfrm>
            <a:off x="289560" y="762000"/>
            <a:ext cx="8583814" cy="5334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1500" b="1"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Our Promise:</a:t>
            </a: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If you’re willing to put in the time – and you take our advice, we’re here to help you </a:t>
            </a:r>
            <a:r>
              <a:rPr lang="en-US" sz="2400" u="sng" dirty="0" smtClean="0">
                <a:latin typeface="Arial" panose="020B0604020202020204" pitchFamily="34" charset="0"/>
                <a:ea typeface="Roboto" panose="02000000000000000000" pitchFamily="2" charset="0"/>
                <a:cs typeface="Arial" panose="020B0604020202020204" pitchFamily="34" charset="0"/>
              </a:rPr>
              <a:t>100% of the way</a:t>
            </a:r>
            <a:r>
              <a:rPr lang="en-US" sz="2400" dirty="0" smtClean="0">
                <a:latin typeface="Arial" panose="020B0604020202020204" pitchFamily="34" charset="0"/>
                <a:ea typeface="Roboto" panose="02000000000000000000" pitchFamily="2" charset="0"/>
                <a:cs typeface="Arial" panose="020B0604020202020204" pitchFamily="34" charset="0"/>
              </a:rPr>
              <a:t>. </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This goes for everyone working behind the program:</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Instructors</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TAs </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Student Success Team</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Career Coaches</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Everyone Else!</a:t>
            </a:r>
          </a:p>
          <a:p>
            <a:pPr indent="0" algn="ctr">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29684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
            </a:r>
            <a:br>
              <a:rPr lang="en-US" sz="3200" dirty="0" smtClean="0">
                <a:latin typeface="Arial" panose="020B0604020202020204" pitchFamily="34" charset="0"/>
                <a:ea typeface="Roboto" panose="02000000000000000000" pitchFamily="2" charset="0"/>
                <a:cs typeface="Arial" panose="020B0604020202020204" pitchFamily="34" charset="0"/>
              </a:rPr>
            </a:br>
            <a:r>
              <a:rPr lang="en-US" sz="3200" dirty="0" smtClean="0">
                <a:latin typeface="Arial" panose="020B0604020202020204" pitchFamily="34" charset="0"/>
                <a:ea typeface="Roboto" panose="02000000000000000000" pitchFamily="2" charset="0"/>
                <a:cs typeface="Arial" panose="020B0604020202020204" pitchFamily="34" charset="0"/>
              </a:rPr>
              <a:t>As students, you face two </a:t>
            </a:r>
            <a:r>
              <a:rPr lang="en-US" sz="3200" b="1" dirty="0" smtClean="0">
                <a:latin typeface="Arial" panose="020B0604020202020204" pitchFamily="34" charset="0"/>
                <a:ea typeface="Roboto" panose="02000000000000000000" pitchFamily="2" charset="0"/>
                <a:cs typeface="Arial" panose="020B0604020202020204" pitchFamily="34" charset="0"/>
              </a:rPr>
              <a:t>HUGE obstacles!</a:t>
            </a: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67931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12293</TotalTime>
  <Words>1288</Words>
  <Application>Microsoft Macintosh PowerPoint</Application>
  <PresentationFormat>On-screen Show (4:3)</PresentationFormat>
  <Paragraphs>334</Paragraphs>
  <Slides>41</Slides>
  <Notes>33</Notes>
  <HiddenSlides>0</HiddenSlides>
  <MMClips>0</MMClips>
  <ScaleCrop>false</ScaleCrop>
  <HeadingPairs>
    <vt:vector size="4" baseType="variant">
      <vt:variant>
        <vt:lpstr>Theme</vt:lpstr>
      </vt:variant>
      <vt:variant>
        <vt:i4>4</vt:i4>
      </vt:variant>
      <vt:variant>
        <vt:lpstr>Slide Titles</vt:lpstr>
      </vt:variant>
      <vt:variant>
        <vt:i4>41</vt:i4>
      </vt:variant>
    </vt:vector>
  </HeadingPairs>
  <TitlesOfParts>
    <vt:vector size="45" baseType="lpstr">
      <vt:lpstr>UCF - Theme</vt:lpstr>
      <vt:lpstr>Rutgers - Theme</vt:lpstr>
      <vt:lpstr>Unbranded</vt:lpstr>
      <vt:lpstr>UTAustin</vt:lpstr>
      <vt:lpstr>The Zen of Coding</vt:lpstr>
      <vt:lpstr>Quick Introductions! (30 seconds)</vt:lpstr>
      <vt:lpstr>Who Am I?</vt:lpstr>
      <vt:lpstr>Some Cool Stuff I Made…</vt:lpstr>
      <vt:lpstr>The Path of Learning</vt:lpstr>
      <vt:lpstr>Common Student Goals</vt:lpstr>
      <vt:lpstr>Your Goal = Our Goal</vt:lpstr>
      <vt:lpstr>Support Team</vt:lpstr>
      <vt:lpstr>Nothing Comes Easy…</vt:lpstr>
      <vt:lpstr>Obstacle #1 – The Great Confusion</vt:lpstr>
      <vt:lpstr>Obstacle #2 – The Great Doubt</vt:lpstr>
      <vt:lpstr>Nothing Comes Easy…</vt:lpstr>
      <vt:lpstr>Learning is “Frustrating”</vt:lpstr>
      <vt:lpstr>Advice for the Journey</vt:lpstr>
      <vt:lpstr>Advice for the Journey</vt:lpstr>
      <vt:lpstr>Advice for the Journey</vt:lpstr>
      <vt:lpstr>Course Structure</vt:lpstr>
      <vt:lpstr>Daily Schedule</vt:lpstr>
      <vt:lpstr>Daily Schedule</vt:lpstr>
      <vt:lpstr>Today’s Schedule</vt:lpstr>
      <vt:lpstr>Pre-Work</vt:lpstr>
      <vt:lpstr>Software Checklist</vt:lpstr>
      <vt:lpstr>Accounts Checklist</vt:lpstr>
      <vt:lpstr>Self-Check</vt:lpstr>
      <vt:lpstr>On the Modern Web</vt:lpstr>
      <vt:lpstr>Full-Stack Development?</vt:lpstr>
      <vt:lpstr>The “Magic” of YouTube</vt:lpstr>
      <vt:lpstr>Full-Stack Development</vt:lpstr>
      <vt:lpstr>Full-Stack Development</vt:lpstr>
      <vt:lpstr>Full-Stack Development</vt:lpstr>
      <vt:lpstr>Let’s Get Crackin!</vt:lpstr>
      <vt:lpstr>Intro to Console / Terminal</vt:lpstr>
      <vt:lpstr>INSTRUCTOR DEMO</vt:lpstr>
      <vt:lpstr>&gt; YOUR TURN!</vt:lpstr>
      <vt:lpstr>&gt; YOUR TURN!</vt:lpstr>
      <vt:lpstr>Intro to Console</vt:lpstr>
      <vt:lpstr>Hello, HTML</vt:lpstr>
      <vt:lpstr>&lt;title&gt; Intro to HTML &lt;/title&gt;</vt:lpstr>
      <vt:lpstr>&gt; YOUR TURN</vt:lpstr>
      <vt:lpstr>&lt;title&gt; Intro to HTML &lt;/title&gt;</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josh madewell</cp:lastModifiedBy>
  <cp:revision>1424</cp:revision>
  <cp:lastPrinted>2016-01-30T16:23:56Z</cp:lastPrinted>
  <dcterms:created xsi:type="dcterms:W3CDTF">2015-01-20T17:19:00Z</dcterms:created>
  <dcterms:modified xsi:type="dcterms:W3CDTF">2016-07-25T17:38:43Z</dcterms:modified>
</cp:coreProperties>
</file>