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7" roundtripDataSignature="AMtx7mg3dWjruwWqMrVZUUzHfDb75bGM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5"/>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5"/>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5"/>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5"/>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cxnSp>
        <p:nvCxnSpPr>
          <p:cNvPr id="58" name="Google Shape;58;p34"/>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3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Google Shape;60;p34"/>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cxnSp>
        <p:nvCxnSpPr>
          <p:cNvPr id="63" name="Google Shape;63;p35"/>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35"/>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35"/>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35"/>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3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18" name="Shape 18"/>
        <p:cNvGrpSpPr/>
        <p:nvPr/>
      </p:nvGrpSpPr>
      <p:grpSpPr>
        <a:xfrm>
          <a:off x="0" y="0"/>
          <a:ext cx="0" cy="0"/>
          <a:chOff x="0" y="0"/>
          <a:chExt cx="0" cy="0"/>
        </a:xfrm>
      </p:grpSpPr>
      <p:cxnSp>
        <p:nvCxnSpPr>
          <p:cNvPr id="19" name="Google Shape;19;p27"/>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20" name="Google Shape;20;p27"/>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1" name="Google Shape;21;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2" name="Shape 22"/>
        <p:cNvGrpSpPr/>
        <p:nvPr/>
      </p:nvGrpSpPr>
      <p:grpSpPr>
        <a:xfrm>
          <a:off x="0" y="0"/>
          <a:ext cx="0" cy="0"/>
          <a:chOff x="0" y="0"/>
          <a:chExt cx="0" cy="0"/>
        </a:xfrm>
      </p:grpSpPr>
      <p:cxnSp>
        <p:nvCxnSpPr>
          <p:cNvPr id="23" name="Google Shape;23;p28"/>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24" name="Google Shape;24;p2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28"/>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26" name="Google Shape;26;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cxnSp>
        <p:nvCxnSpPr>
          <p:cNvPr id="28" name="Google Shape;28;p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9" name="Google Shape;29;p29"/>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0" name="Google Shape;30;p2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1" name="Google Shape;31;p29"/>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 name="Google Shape;32;p29"/>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 name="Google Shape;33;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cxnSp>
        <p:nvCxnSpPr>
          <p:cNvPr id="35" name="Google Shape;35;p30"/>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6" name="Google Shape;36;p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7" name="Google Shape;37;p3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8" name="Google Shape;38;p30"/>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30"/>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30"/>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1"/>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p3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cxnSp>
        <p:nvCxnSpPr>
          <p:cNvPr id="46" name="Google Shape;46;p3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7" name="Google Shape;47;p32"/>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32"/>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33"/>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33"/>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54" name="Google Shape;54;p33"/>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6" name="Google Shape;56;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24"/>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884125" y="630225"/>
            <a:ext cx="7819200" cy="260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s-419" sz="5200"/>
              <a:t>Conjunto de datos de aerolíneas</a:t>
            </a:r>
            <a:endParaRPr sz="5200"/>
          </a:p>
        </p:txBody>
      </p:sp>
      <p:sp>
        <p:nvSpPr>
          <p:cNvPr id="73" name="Google Shape;73;p1"/>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s-419" sz="2400"/>
              <a:t>TP : </a:t>
            </a:r>
            <a:r>
              <a:rPr lang="es-419" sz="2400"/>
              <a:t>Entrega insights y visualizaciones</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43" name="Google Shape;143;p10"/>
          <p:cNvGrpSpPr/>
          <p:nvPr/>
        </p:nvGrpSpPr>
        <p:grpSpPr>
          <a:xfrm>
            <a:off x="224456" y="1094143"/>
            <a:ext cx="8484981" cy="4181085"/>
            <a:chOff x="6803275" y="427445"/>
            <a:chExt cx="2212050" cy="2504994"/>
          </a:xfrm>
        </p:grpSpPr>
        <p:pic>
          <p:nvPicPr>
            <p:cNvPr id="144" name="Google Shape;144;p10"/>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45" name="Google Shape;145;p10"/>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chemeClr val="dk2"/>
                </a:buClr>
                <a:buSzPts val="1100"/>
                <a:buFont typeface="Arial"/>
                <a:buNone/>
              </a:pPr>
              <a:r>
                <a:t/>
              </a:r>
              <a:endParaRPr b="1" i="0" sz="1200" u="none" cap="none" strike="noStrike">
                <a:solidFill>
                  <a:schemeClr val="dk2"/>
                </a:solidFill>
                <a:latin typeface="Raleway"/>
                <a:ea typeface="Raleway"/>
                <a:cs typeface="Raleway"/>
                <a:sym typeface="Raleway"/>
              </a:endParaRPr>
            </a:p>
          </p:txBody>
        </p:sp>
      </p:grpSp>
      <p:pic>
        <p:nvPicPr>
          <p:cNvPr id="146" name="Google Shape;146;p10"/>
          <p:cNvPicPr preferRelativeResize="0"/>
          <p:nvPr/>
        </p:nvPicPr>
        <p:blipFill rotWithShape="1">
          <a:blip r:embed="rId4">
            <a:alphaModFix/>
          </a:blip>
          <a:srcRect b="0" l="0" r="0" t="0"/>
          <a:stretch/>
        </p:blipFill>
        <p:spPr>
          <a:xfrm>
            <a:off x="753750" y="1332750"/>
            <a:ext cx="7310749" cy="3600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52" name="Google Shape;152;p11"/>
          <p:cNvGrpSpPr/>
          <p:nvPr/>
        </p:nvGrpSpPr>
        <p:grpSpPr>
          <a:xfrm>
            <a:off x="224456" y="1094143"/>
            <a:ext cx="8484981" cy="4181085"/>
            <a:chOff x="6803275" y="427445"/>
            <a:chExt cx="2212050" cy="2504994"/>
          </a:xfrm>
        </p:grpSpPr>
        <p:pic>
          <p:nvPicPr>
            <p:cNvPr id="153" name="Google Shape;153;p11"/>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54" name="Google Shape;154;p11"/>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chemeClr val="dk2"/>
                </a:buClr>
                <a:buSzPts val="1100"/>
                <a:buFont typeface="Arial"/>
                <a:buNone/>
              </a:pPr>
              <a:r>
                <a:t/>
              </a:r>
              <a:endParaRPr b="1" i="0" sz="1200" u="none" cap="none" strike="noStrike">
                <a:solidFill>
                  <a:schemeClr val="dk2"/>
                </a:solidFill>
                <a:latin typeface="Raleway"/>
                <a:ea typeface="Raleway"/>
                <a:cs typeface="Raleway"/>
                <a:sym typeface="Raleway"/>
              </a:endParaRPr>
            </a:p>
          </p:txBody>
        </p:sp>
      </p:grpSp>
      <p:sp>
        <p:nvSpPr>
          <p:cNvPr id="155" name="Google Shape;155;p11"/>
          <p:cNvSpPr txBox="1"/>
          <p:nvPr/>
        </p:nvSpPr>
        <p:spPr>
          <a:xfrm>
            <a:off x="766875" y="1890350"/>
            <a:ext cx="7136400" cy="283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s-419" sz="1800" u="none" cap="none" strike="noStrike">
                <a:solidFill>
                  <a:srgbClr val="000000"/>
                </a:solidFill>
                <a:latin typeface="Arial"/>
                <a:ea typeface="Arial"/>
                <a:cs typeface="Arial"/>
                <a:sym typeface="Arial"/>
              </a:rPr>
              <a:t>Una curtosis de 6.56 indica que la distribución de frecuencia de las nacionalidades tiene colas más pesadas y es más puntiaguda que la distribución normal, lo que sugiere la presencia de valores extremos o una mayor concentración de datos alrededor de la media con colas largas en comparación con una distribución normal.</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61" name="Google Shape;161;p12"/>
          <p:cNvGrpSpPr/>
          <p:nvPr/>
        </p:nvGrpSpPr>
        <p:grpSpPr>
          <a:xfrm>
            <a:off x="508824" y="1064874"/>
            <a:ext cx="8484981" cy="3936347"/>
            <a:chOff x="6803275" y="427445"/>
            <a:chExt cx="2212050" cy="2504994"/>
          </a:xfrm>
        </p:grpSpPr>
        <p:pic>
          <p:nvPicPr>
            <p:cNvPr id="162" name="Google Shape;162;p12"/>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63" name="Google Shape;163;p12"/>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chemeClr val="dk2"/>
                </a:buClr>
                <a:buSzPts val="1100"/>
                <a:buFont typeface="Arial"/>
                <a:buNone/>
              </a:pPr>
              <a:r>
                <a:t/>
              </a:r>
              <a:endParaRPr b="1" i="0" sz="1200" u="none" cap="none" strike="noStrike">
                <a:solidFill>
                  <a:schemeClr val="dk2"/>
                </a:solidFill>
                <a:latin typeface="Raleway"/>
                <a:ea typeface="Raleway"/>
                <a:cs typeface="Raleway"/>
                <a:sym typeface="Raleway"/>
              </a:endParaRPr>
            </a:p>
          </p:txBody>
        </p:sp>
      </p:grpSp>
      <p:pic>
        <p:nvPicPr>
          <p:cNvPr id="164" name="Google Shape;164;p12"/>
          <p:cNvPicPr preferRelativeResize="0"/>
          <p:nvPr/>
        </p:nvPicPr>
        <p:blipFill rotWithShape="1">
          <a:blip r:embed="rId4">
            <a:alphaModFix/>
          </a:blip>
          <a:srcRect b="0" l="0" r="0" t="0"/>
          <a:stretch/>
        </p:blipFill>
        <p:spPr>
          <a:xfrm>
            <a:off x="1294425" y="1372575"/>
            <a:ext cx="6975225" cy="3282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70" name="Google Shape;170;p13"/>
          <p:cNvGrpSpPr/>
          <p:nvPr/>
        </p:nvGrpSpPr>
        <p:grpSpPr>
          <a:xfrm>
            <a:off x="508824" y="1064874"/>
            <a:ext cx="8484981" cy="3936347"/>
            <a:chOff x="6803275" y="427445"/>
            <a:chExt cx="2212050" cy="2504994"/>
          </a:xfrm>
        </p:grpSpPr>
        <p:pic>
          <p:nvPicPr>
            <p:cNvPr id="171" name="Google Shape;171;p13"/>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72" name="Google Shape;172;p13"/>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chemeClr val="dk2"/>
                </a:buClr>
                <a:buSzPts val="1100"/>
                <a:buFont typeface="Arial"/>
                <a:buNone/>
              </a:pPr>
              <a:r>
                <a:t/>
              </a:r>
              <a:endParaRPr b="1" i="0" sz="1200" u="none" cap="none" strike="noStrike">
                <a:solidFill>
                  <a:schemeClr val="dk2"/>
                </a:solidFill>
                <a:latin typeface="Raleway"/>
                <a:ea typeface="Raleway"/>
                <a:cs typeface="Raleway"/>
                <a:sym typeface="Raleway"/>
              </a:endParaRPr>
            </a:p>
          </p:txBody>
        </p:sp>
      </p:grpSp>
      <p:pic>
        <p:nvPicPr>
          <p:cNvPr id="173" name="Google Shape;173;p13"/>
          <p:cNvPicPr preferRelativeResize="0"/>
          <p:nvPr/>
        </p:nvPicPr>
        <p:blipFill rotWithShape="1">
          <a:blip r:embed="rId4">
            <a:alphaModFix/>
          </a:blip>
          <a:srcRect b="0" l="0" r="0" t="0"/>
          <a:stretch/>
        </p:blipFill>
        <p:spPr>
          <a:xfrm>
            <a:off x="1162550" y="1416550"/>
            <a:ext cx="7239001" cy="341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79" name="Google Shape;179;p14"/>
          <p:cNvGrpSpPr/>
          <p:nvPr/>
        </p:nvGrpSpPr>
        <p:grpSpPr>
          <a:xfrm>
            <a:off x="508824" y="1064874"/>
            <a:ext cx="8484981" cy="3936347"/>
            <a:chOff x="6803275" y="427445"/>
            <a:chExt cx="2212050" cy="2504994"/>
          </a:xfrm>
        </p:grpSpPr>
        <p:pic>
          <p:nvPicPr>
            <p:cNvPr id="180" name="Google Shape;180;p14"/>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81" name="Google Shape;181;p14"/>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chemeClr val="dk2"/>
                </a:buClr>
                <a:buSzPts val="1100"/>
                <a:buFont typeface="Arial"/>
                <a:buNone/>
              </a:pPr>
              <a:r>
                <a:t/>
              </a:r>
              <a:endParaRPr b="1" i="0" sz="1200" u="none" cap="none" strike="noStrike">
                <a:solidFill>
                  <a:schemeClr val="dk2"/>
                </a:solidFill>
                <a:latin typeface="Raleway"/>
                <a:ea typeface="Raleway"/>
                <a:cs typeface="Raleway"/>
                <a:sym typeface="Raleway"/>
              </a:endParaRPr>
            </a:p>
          </p:txBody>
        </p:sp>
      </p:grpSp>
      <p:pic>
        <p:nvPicPr>
          <p:cNvPr id="182" name="Google Shape;182;p14"/>
          <p:cNvPicPr preferRelativeResize="0"/>
          <p:nvPr/>
        </p:nvPicPr>
        <p:blipFill rotWithShape="1">
          <a:blip r:embed="rId4">
            <a:alphaModFix/>
          </a:blip>
          <a:srcRect b="0" l="0" r="0" t="0"/>
          <a:stretch/>
        </p:blipFill>
        <p:spPr>
          <a:xfrm>
            <a:off x="1660775" y="1460500"/>
            <a:ext cx="6638176" cy="3273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88" name="Google Shape;188;p15"/>
          <p:cNvGrpSpPr/>
          <p:nvPr/>
        </p:nvGrpSpPr>
        <p:grpSpPr>
          <a:xfrm>
            <a:off x="508824" y="1064874"/>
            <a:ext cx="8484981" cy="3936347"/>
            <a:chOff x="6803275" y="427445"/>
            <a:chExt cx="2212050" cy="2504994"/>
          </a:xfrm>
        </p:grpSpPr>
        <p:pic>
          <p:nvPicPr>
            <p:cNvPr id="189" name="Google Shape;189;p15"/>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90" name="Google Shape;190;p15"/>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chemeClr val="dk2"/>
                </a:buClr>
                <a:buSzPts val="1100"/>
                <a:buFont typeface="Arial"/>
                <a:buNone/>
              </a:pPr>
              <a:r>
                <a:t/>
              </a:r>
              <a:endParaRPr b="1" i="0" sz="1200" u="none" cap="none" strike="noStrike">
                <a:solidFill>
                  <a:schemeClr val="dk2"/>
                </a:solidFill>
                <a:latin typeface="Raleway"/>
                <a:ea typeface="Raleway"/>
                <a:cs typeface="Raleway"/>
                <a:sym typeface="Raleway"/>
              </a:endParaRPr>
            </a:p>
          </p:txBody>
        </p:sp>
      </p:grpSp>
      <p:pic>
        <p:nvPicPr>
          <p:cNvPr id="191" name="Google Shape;191;p15"/>
          <p:cNvPicPr preferRelativeResize="0"/>
          <p:nvPr/>
        </p:nvPicPr>
        <p:blipFill rotWithShape="1">
          <a:blip r:embed="rId4">
            <a:alphaModFix/>
          </a:blip>
          <a:srcRect b="0" l="0" r="0" t="0"/>
          <a:stretch/>
        </p:blipFill>
        <p:spPr>
          <a:xfrm>
            <a:off x="1059950" y="1563075"/>
            <a:ext cx="7297625" cy="307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97" name="Google Shape;197;p16"/>
          <p:cNvGrpSpPr/>
          <p:nvPr/>
        </p:nvGrpSpPr>
        <p:grpSpPr>
          <a:xfrm>
            <a:off x="508824" y="1064874"/>
            <a:ext cx="8484981" cy="3936347"/>
            <a:chOff x="6803275" y="427445"/>
            <a:chExt cx="2212050" cy="2504994"/>
          </a:xfrm>
        </p:grpSpPr>
        <p:pic>
          <p:nvPicPr>
            <p:cNvPr id="198" name="Google Shape;198;p16"/>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99" name="Google Shape;199;p16"/>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chemeClr val="dk2"/>
                </a:buClr>
                <a:buSzPts val="1100"/>
                <a:buFont typeface="Arial"/>
                <a:buNone/>
              </a:pPr>
              <a:r>
                <a:t/>
              </a:r>
              <a:endParaRPr b="1" i="0" sz="1200" u="none" cap="none" strike="noStrike">
                <a:solidFill>
                  <a:schemeClr val="dk2"/>
                </a:solidFill>
                <a:latin typeface="Raleway"/>
                <a:ea typeface="Raleway"/>
                <a:cs typeface="Raleway"/>
                <a:sym typeface="Raleway"/>
              </a:endParaRPr>
            </a:p>
          </p:txBody>
        </p:sp>
      </p:grpSp>
      <p:pic>
        <p:nvPicPr>
          <p:cNvPr id="200" name="Google Shape;200;p16"/>
          <p:cNvPicPr preferRelativeResize="0"/>
          <p:nvPr/>
        </p:nvPicPr>
        <p:blipFill rotWithShape="1">
          <a:blip r:embed="rId4">
            <a:alphaModFix/>
          </a:blip>
          <a:srcRect b="0" l="0" r="0" t="0"/>
          <a:stretch/>
        </p:blipFill>
        <p:spPr>
          <a:xfrm>
            <a:off x="1206500" y="1504450"/>
            <a:ext cx="7136425" cy="3135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206" name="Google Shape;206;p17"/>
          <p:cNvGrpSpPr/>
          <p:nvPr/>
        </p:nvGrpSpPr>
        <p:grpSpPr>
          <a:xfrm>
            <a:off x="508824" y="1064874"/>
            <a:ext cx="8484981" cy="3936347"/>
            <a:chOff x="6803275" y="427445"/>
            <a:chExt cx="2212050" cy="2504994"/>
          </a:xfrm>
        </p:grpSpPr>
        <p:pic>
          <p:nvPicPr>
            <p:cNvPr id="207" name="Google Shape;207;p17"/>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208" name="Google Shape;208;p17"/>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100"/>
                </a:spcBef>
                <a:spcAft>
                  <a:spcPts val="0"/>
                </a:spcAft>
                <a:buClr>
                  <a:schemeClr val="dk2"/>
                </a:buClr>
                <a:buSzPts val="1100"/>
                <a:buFont typeface="Arial"/>
                <a:buNone/>
              </a:pPr>
              <a:r>
                <a:rPr b="0" i="0" lang="es-419" sz="1350" u="none" cap="none" strike="noStrike">
                  <a:solidFill>
                    <a:schemeClr val="dk2"/>
                  </a:solidFill>
                  <a:highlight>
                    <a:srgbClr val="FFFFFF"/>
                  </a:highlight>
                  <a:latin typeface="Arial"/>
                  <a:ea typeface="Arial"/>
                  <a:cs typeface="Arial"/>
                  <a:sym typeface="Arial"/>
                </a:rPr>
                <a:t>Hipótesis nula: No hay una diferencia significativa en la tasa de cancelación de vuelos entre aeropuertos de diferentes continentes. Hipótesis alternativa: La tasa de cancelación de vuelos varía significativamente según el continente de ubicación del aeropuerto.</a:t>
              </a:r>
              <a:endParaRPr b="0" i="0" sz="135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t/>
              </a:r>
              <a:endParaRPr b="1" i="0" sz="1500" u="none" cap="none" strike="noStrike">
                <a:solidFill>
                  <a:schemeClr val="dk2"/>
                </a:solidFill>
                <a:latin typeface="Raleway"/>
                <a:ea typeface="Raleway"/>
                <a:cs typeface="Raleway"/>
                <a:sym typeface="Raleway"/>
              </a:endParaRPr>
            </a:p>
            <a:p>
              <a:pPr indent="0" lvl="0" marL="0" marR="0" rtl="0" algn="l">
                <a:lnSpc>
                  <a:spcPct val="100000"/>
                </a:lnSpc>
                <a:spcBef>
                  <a:spcPts val="800"/>
                </a:spcBef>
                <a:spcAft>
                  <a:spcPts val="800"/>
                </a:spcAft>
                <a:buClr>
                  <a:schemeClr val="dk2"/>
                </a:buClr>
                <a:buSzPts val="1100"/>
                <a:buFont typeface="Arial"/>
                <a:buNone/>
              </a:pPr>
              <a:r>
                <a:rPr b="1" i="0" lang="es-419" sz="1500" u="none" cap="none" strike="noStrike">
                  <a:solidFill>
                    <a:schemeClr val="dk2"/>
                  </a:solidFill>
                  <a:latin typeface="Raleway"/>
                  <a:ea typeface="Raleway"/>
                  <a:cs typeface="Raleway"/>
                  <a:sym typeface="Raleway"/>
                </a:rPr>
                <a:t>Dado que el valor p (0.918) es mucho mayor que el nivel de significancia típico de 0.05, no hay suficiente evidencia para rechazar la hipótesis nula. En otras palabras, no hay una diferencia significativa en la tasa de cancelación de vuelos entre aeropuertos de diferentes continentes, según los datos proporcionados</a:t>
              </a:r>
              <a:endParaRPr b="1" i="0" sz="1500" u="none" cap="none" strike="noStrike">
                <a:solidFill>
                  <a:schemeClr val="dk2"/>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214" name="Google Shape;214;p18"/>
          <p:cNvGrpSpPr/>
          <p:nvPr/>
        </p:nvGrpSpPr>
        <p:grpSpPr>
          <a:xfrm>
            <a:off x="508824" y="1064874"/>
            <a:ext cx="8484981" cy="3936347"/>
            <a:chOff x="6803275" y="427445"/>
            <a:chExt cx="2212050" cy="2504994"/>
          </a:xfrm>
        </p:grpSpPr>
        <p:pic>
          <p:nvPicPr>
            <p:cNvPr id="215" name="Google Shape;215;p18"/>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216" name="Google Shape;216;p18"/>
            <p:cNvSpPr txBox="1"/>
            <p:nvPr/>
          </p:nvSpPr>
          <p:spPr>
            <a:xfrm>
              <a:off x="6905069"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100"/>
                </a:spcBef>
                <a:spcAft>
                  <a:spcPts val="0"/>
                </a:spcAft>
                <a:buClr>
                  <a:schemeClr val="dk2"/>
                </a:buClr>
                <a:buSzPts val="1100"/>
                <a:buFont typeface="Arial"/>
                <a:buNone/>
              </a:pPr>
              <a:r>
                <a:rPr b="0" i="0" lang="es-419" sz="1350" u="none" cap="none" strike="noStrike">
                  <a:solidFill>
                    <a:schemeClr val="dk2"/>
                  </a:solidFill>
                  <a:highlight>
                    <a:srgbClr val="FFFFFF"/>
                  </a:highlight>
                  <a:latin typeface="Arial"/>
                  <a:ea typeface="Arial"/>
                  <a:cs typeface="Arial"/>
                  <a:sym typeface="Arial"/>
                </a:rPr>
                <a:t>Hipótesis nula: La nacionalidad de los pasajeros es independiente de la ruta de vuelo. Hipótesis alternativa: Algunas rutas de vuelo tienen una alta proporción de pasajeros de una nacionalidad específica</a:t>
              </a:r>
              <a:r>
                <a:rPr b="0" i="0" lang="es-419" sz="1150" u="none" cap="none" strike="noStrike">
                  <a:solidFill>
                    <a:schemeClr val="dk2"/>
                  </a:solidFill>
                  <a:highlight>
                    <a:srgbClr val="FFFFFF"/>
                  </a:highlight>
                  <a:latin typeface="Arial"/>
                  <a:ea typeface="Arial"/>
                  <a:cs typeface="Arial"/>
                  <a:sym typeface="Arial"/>
                </a:rPr>
                <a:t>.</a:t>
              </a:r>
              <a:endParaRPr b="0" i="0" sz="115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t/>
              </a:r>
              <a:endParaRPr b="1" i="0" sz="1500" u="none" cap="none" strike="noStrike">
                <a:solidFill>
                  <a:schemeClr val="dk2"/>
                </a:solidFill>
                <a:latin typeface="Raleway"/>
                <a:ea typeface="Raleway"/>
                <a:cs typeface="Raleway"/>
                <a:sym typeface="Raleway"/>
              </a:endParaRPr>
            </a:p>
            <a:p>
              <a:pPr indent="0" lvl="0" marL="0" marR="0" rtl="0" algn="l">
                <a:lnSpc>
                  <a:spcPct val="100000"/>
                </a:lnSpc>
                <a:spcBef>
                  <a:spcPts val="800"/>
                </a:spcBef>
                <a:spcAft>
                  <a:spcPts val="800"/>
                </a:spcAft>
                <a:buClr>
                  <a:schemeClr val="dk2"/>
                </a:buClr>
                <a:buSzPts val="1100"/>
                <a:buFont typeface="Arial"/>
                <a:buNone/>
              </a:pPr>
              <a:r>
                <a:rPr b="1" i="0" lang="es-419" sz="1500" u="none" cap="none" strike="noStrike">
                  <a:solidFill>
                    <a:schemeClr val="dk2"/>
                  </a:solidFill>
                  <a:latin typeface="Raleway"/>
                  <a:ea typeface="Raleway"/>
                  <a:cs typeface="Raleway"/>
                  <a:sym typeface="Raleway"/>
                </a:rPr>
                <a:t>Un valor p de 0.3211 indica que no hay suficiente evidencia para rechazar la hipótesis nula a un nivel de significancia del 0.05. En otras palabras, no hay suficiente evidencia para afirmar que la nacionalidad de los pasajeros está asociada de manera significativa con la ruta de vuelo (o la combinación de aeropuertos de salida y llegada) .</a:t>
              </a:r>
              <a:endParaRPr b="1" i="0" sz="1500" u="none" cap="none" strike="noStrike">
                <a:solidFill>
                  <a:schemeClr val="dk2"/>
                </a:solidFill>
                <a:latin typeface="Raleway"/>
                <a:ea typeface="Raleway"/>
                <a:cs typeface="Raleway"/>
                <a:sym typeface="Raleway"/>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283100" y="185625"/>
            <a:ext cx="8601900" cy="495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s-419" sz="1900">
                <a:solidFill>
                  <a:schemeClr val="accent5"/>
                </a:solidFill>
              </a:rPr>
              <a:t>Podemos observar que no existe diferencia notoria en los distintos estados de los vuelos, esto debe llevar a un plan de acción para reducir la cantidad de vuelos demorados y cancelados.</a:t>
            </a:r>
            <a:endParaRPr sz="1900">
              <a:solidFill>
                <a:schemeClr val="accent5"/>
              </a:solidFill>
            </a:endParaRPr>
          </a:p>
          <a:p>
            <a:pPr indent="0" lvl="0" marL="0" rtl="0" algn="l">
              <a:lnSpc>
                <a:spcPct val="100000"/>
              </a:lnSpc>
              <a:spcBef>
                <a:spcPts val="1000"/>
              </a:spcBef>
              <a:spcAft>
                <a:spcPts val="0"/>
              </a:spcAft>
              <a:buSzPts val="4800"/>
              <a:buNone/>
            </a:pPr>
            <a:r>
              <a:rPr lang="es-419" sz="1900">
                <a:solidFill>
                  <a:schemeClr val="accent5"/>
                </a:solidFill>
              </a:rPr>
              <a:t>Las 5 nacionalidades más comunes entre los pasajeros en vuelos internacionales son:</a:t>
            </a:r>
            <a:endParaRPr sz="1900">
              <a:solidFill>
                <a:schemeClr val="accent5"/>
              </a:solidFill>
            </a:endParaRPr>
          </a:p>
          <a:p>
            <a:pPr indent="0" lvl="0" marL="0" rtl="0" algn="l">
              <a:lnSpc>
                <a:spcPct val="100000"/>
              </a:lnSpc>
              <a:spcBef>
                <a:spcPts val="1000"/>
              </a:spcBef>
              <a:spcAft>
                <a:spcPts val="0"/>
              </a:spcAft>
              <a:buSzPts val="4800"/>
              <a:buNone/>
            </a:pPr>
            <a:r>
              <a:rPr lang="es-419" sz="1900">
                <a:solidFill>
                  <a:schemeClr val="accent5"/>
                </a:solidFill>
              </a:rPr>
              <a:t>China          18317</a:t>
            </a:r>
            <a:endParaRPr sz="1900">
              <a:solidFill>
                <a:schemeClr val="accent5"/>
              </a:solidFill>
            </a:endParaRPr>
          </a:p>
          <a:p>
            <a:pPr indent="0" lvl="0" marL="0" rtl="0" algn="l">
              <a:lnSpc>
                <a:spcPct val="100000"/>
              </a:lnSpc>
              <a:spcBef>
                <a:spcPts val="1000"/>
              </a:spcBef>
              <a:spcAft>
                <a:spcPts val="0"/>
              </a:spcAft>
              <a:buSzPts val="4800"/>
              <a:buNone/>
            </a:pPr>
            <a:r>
              <a:rPr lang="es-419" sz="1900">
                <a:solidFill>
                  <a:schemeClr val="accent5"/>
                </a:solidFill>
              </a:rPr>
              <a:t>Indonesia      10559</a:t>
            </a:r>
            <a:endParaRPr sz="1900">
              <a:solidFill>
                <a:schemeClr val="accent5"/>
              </a:solidFill>
            </a:endParaRPr>
          </a:p>
          <a:p>
            <a:pPr indent="0" lvl="0" marL="0" rtl="0" algn="l">
              <a:lnSpc>
                <a:spcPct val="100000"/>
              </a:lnSpc>
              <a:spcBef>
                <a:spcPts val="1000"/>
              </a:spcBef>
              <a:spcAft>
                <a:spcPts val="0"/>
              </a:spcAft>
              <a:buSzPts val="4800"/>
              <a:buNone/>
            </a:pPr>
            <a:r>
              <a:rPr lang="es-419" sz="1900">
                <a:solidFill>
                  <a:schemeClr val="accent5"/>
                </a:solidFill>
              </a:rPr>
              <a:t>Russia          5693</a:t>
            </a:r>
            <a:endParaRPr sz="1900">
              <a:solidFill>
                <a:schemeClr val="accent5"/>
              </a:solidFill>
            </a:endParaRPr>
          </a:p>
          <a:p>
            <a:pPr indent="0" lvl="0" marL="0" rtl="0" algn="l">
              <a:lnSpc>
                <a:spcPct val="100000"/>
              </a:lnSpc>
              <a:spcBef>
                <a:spcPts val="1000"/>
              </a:spcBef>
              <a:spcAft>
                <a:spcPts val="0"/>
              </a:spcAft>
              <a:buSzPts val="4800"/>
              <a:buNone/>
            </a:pPr>
            <a:r>
              <a:rPr lang="es-419" sz="1900">
                <a:solidFill>
                  <a:schemeClr val="accent5"/>
                </a:solidFill>
              </a:rPr>
              <a:t>Philippines     5239</a:t>
            </a:r>
            <a:endParaRPr sz="1900">
              <a:solidFill>
                <a:schemeClr val="accent5"/>
              </a:solidFill>
            </a:endParaRPr>
          </a:p>
          <a:p>
            <a:pPr indent="0" lvl="0" marL="0" rtl="0" algn="l">
              <a:lnSpc>
                <a:spcPct val="100000"/>
              </a:lnSpc>
              <a:spcBef>
                <a:spcPts val="1000"/>
              </a:spcBef>
              <a:spcAft>
                <a:spcPts val="0"/>
              </a:spcAft>
              <a:buSzPts val="4800"/>
              <a:buNone/>
            </a:pPr>
            <a:r>
              <a:rPr lang="es-419" sz="1900">
                <a:solidFill>
                  <a:schemeClr val="accent5"/>
                </a:solidFill>
              </a:rPr>
              <a:t>Brazil          3791</a:t>
            </a:r>
            <a:endParaRPr sz="1900">
              <a:solidFill>
                <a:schemeClr val="accent5"/>
              </a:solidFill>
            </a:endParaRPr>
          </a:p>
          <a:p>
            <a:pPr indent="0" lvl="0" marL="0" rtl="0" algn="l">
              <a:lnSpc>
                <a:spcPct val="100000"/>
              </a:lnSpc>
              <a:spcBef>
                <a:spcPts val="1000"/>
              </a:spcBef>
              <a:spcAft>
                <a:spcPts val="1000"/>
              </a:spcAft>
              <a:buSzPts val="4800"/>
              <a:buNone/>
            </a:pPr>
            <a:r>
              <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idx="4294967295" type="title"/>
          </p:nvPr>
        </p:nvSpPr>
        <p:spPr>
          <a:xfrm>
            <a:off x="535775" y="7121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s-419" sz="3600">
                <a:solidFill>
                  <a:schemeClr val="dk1"/>
                </a:solidFill>
              </a:rPr>
              <a:t>abstract</a:t>
            </a:r>
            <a:endParaRPr sz="2400"/>
          </a:p>
        </p:txBody>
      </p:sp>
      <p:sp>
        <p:nvSpPr>
          <p:cNvPr id="79" name="Google Shape;79;p2"/>
          <p:cNvSpPr txBox="1"/>
          <p:nvPr>
            <p:ph idx="4294967295" type="title"/>
          </p:nvPr>
        </p:nvSpPr>
        <p:spPr>
          <a:xfrm>
            <a:off x="535775" y="1480150"/>
            <a:ext cx="76020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b="0" lang="es-419" sz="1800">
                <a:latin typeface="Lato"/>
                <a:ea typeface="Lato"/>
                <a:cs typeface="Lato"/>
                <a:sym typeface="Lato"/>
              </a:rPr>
              <a:t>El conjunto de datos de aerolíneas proporciona una fuente valiosa de información para analizar y optimizar las operaciones de las aerolíneas y mejorar la experiencia del cliente. Este conjunto de datos abarca una amplia gama de variables, incluyendo datos demográficos de los pasajeros, información sobre rutas de vuelo y estados de vuelo. A continuación, se resumen los aspectos más destacados de este conjunto de datos:</a:t>
            </a:r>
            <a:endParaRPr sz="17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283100" y="185625"/>
            <a:ext cx="8601900" cy="495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t/>
            </a:r>
            <a:endParaRPr sz="1000">
              <a:solidFill>
                <a:schemeClr val="accent5"/>
              </a:solidFill>
            </a:endParaRPr>
          </a:p>
          <a:p>
            <a:pPr indent="0" lvl="0" marL="0" rtl="0" algn="l">
              <a:lnSpc>
                <a:spcPct val="100000"/>
              </a:lnSpc>
              <a:spcBef>
                <a:spcPts val="1000"/>
              </a:spcBef>
              <a:spcAft>
                <a:spcPts val="0"/>
              </a:spcAft>
              <a:buSzPts val="4800"/>
              <a:buNone/>
            </a:pPr>
            <a:r>
              <a:rPr lang="es-419" sz="1500">
                <a:solidFill>
                  <a:schemeClr val="accent5"/>
                </a:solidFill>
              </a:rPr>
              <a:t>Las 5 nacionalidades menos comunes entre los pasajeros en vuelos internacionales son:</a:t>
            </a:r>
            <a:endParaRPr sz="1500">
              <a:solidFill>
                <a:schemeClr val="accent5"/>
              </a:solidFill>
            </a:endParaRPr>
          </a:p>
          <a:p>
            <a:pPr indent="0" lvl="0" marL="0" rtl="0" algn="l">
              <a:lnSpc>
                <a:spcPct val="100000"/>
              </a:lnSpc>
              <a:spcBef>
                <a:spcPts val="1000"/>
              </a:spcBef>
              <a:spcAft>
                <a:spcPts val="0"/>
              </a:spcAft>
              <a:buClr>
                <a:schemeClr val="dk2"/>
              </a:buClr>
              <a:buSzPts val="1100"/>
              <a:buFont typeface="Arial"/>
              <a:buNone/>
            </a:pPr>
            <a:r>
              <a:rPr lang="es-419" sz="1500">
                <a:solidFill>
                  <a:schemeClr val="accent5"/>
                </a:solidFill>
              </a:rPr>
              <a:t>Romania                   2</a:t>
            </a:r>
            <a:endParaRPr sz="1500">
              <a:solidFill>
                <a:schemeClr val="accent5"/>
              </a:solidFill>
            </a:endParaRPr>
          </a:p>
          <a:p>
            <a:pPr indent="0" lvl="0" marL="0" rtl="0" algn="l">
              <a:lnSpc>
                <a:spcPct val="100000"/>
              </a:lnSpc>
              <a:spcBef>
                <a:spcPts val="1000"/>
              </a:spcBef>
              <a:spcAft>
                <a:spcPts val="0"/>
              </a:spcAft>
              <a:buClr>
                <a:schemeClr val="dk2"/>
              </a:buClr>
              <a:buSzPts val="1100"/>
              <a:buFont typeface="Arial"/>
              <a:buNone/>
            </a:pPr>
            <a:r>
              <a:rPr lang="es-419" sz="1500">
                <a:solidFill>
                  <a:schemeClr val="accent5"/>
                </a:solidFill>
              </a:rPr>
              <a:t>British Virgin Islands    2</a:t>
            </a:r>
            <a:endParaRPr sz="1500">
              <a:solidFill>
                <a:schemeClr val="accent5"/>
              </a:solidFill>
            </a:endParaRPr>
          </a:p>
          <a:p>
            <a:pPr indent="0" lvl="0" marL="0" rtl="0" algn="l">
              <a:lnSpc>
                <a:spcPct val="100000"/>
              </a:lnSpc>
              <a:spcBef>
                <a:spcPts val="1000"/>
              </a:spcBef>
              <a:spcAft>
                <a:spcPts val="0"/>
              </a:spcAft>
              <a:buClr>
                <a:schemeClr val="dk2"/>
              </a:buClr>
              <a:buSzPts val="1100"/>
              <a:buFont typeface="Arial"/>
              <a:buNone/>
            </a:pPr>
            <a:r>
              <a:rPr lang="es-419" sz="1500">
                <a:solidFill>
                  <a:schemeClr val="accent5"/>
                </a:solidFill>
              </a:rPr>
              <a:t>Jersey                    1</a:t>
            </a:r>
            <a:endParaRPr sz="1500">
              <a:solidFill>
                <a:schemeClr val="accent5"/>
              </a:solidFill>
            </a:endParaRPr>
          </a:p>
          <a:p>
            <a:pPr indent="0" lvl="0" marL="0" rtl="0" algn="l">
              <a:lnSpc>
                <a:spcPct val="100000"/>
              </a:lnSpc>
              <a:spcBef>
                <a:spcPts val="1000"/>
              </a:spcBef>
              <a:spcAft>
                <a:spcPts val="0"/>
              </a:spcAft>
              <a:buClr>
                <a:schemeClr val="dk2"/>
              </a:buClr>
              <a:buSzPts val="1100"/>
              <a:buFont typeface="Arial"/>
              <a:buNone/>
            </a:pPr>
            <a:r>
              <a:rPr lang="es-419" sz="1500">
                <a:solidFill>
                  <a:schemeClr val="accent5"/>
                </a:solidFill>
              </a:rPr>
              <a:t>Norfolk Island            1</a:t>
            </a:r>
            <a:endParaRPr sz="1500">
              <a:solidFill>
                <a:schemeClr val="accent5"/>
              </a:solidFill>
            </a:endParaRPr>
          </a:p>
          <a:p>
            <a:pPr indent="0" lvl="0" marL="0" rtl="0" algn="l">
              <a:lnSpc>
                <a:spcPct val="100000"/>
              </a:lnSpc>
              <a:spcBef>
                <a:spcPts val="1000"/>
              </a:spcBef>
              <a:spcAft>
                <a:spcPts val="0"/>
              </a:spcAft>
              <a:buClr>
                <a:schemeClr val="dk2"/>
              </a:buClr>
              <a:buSzPts val="1100"/>
              <a:buFont typeface="Arial"/>
              <a:buNone/>
            </a:pPr>
            <a:r>
              <a:rPr lang="es-419" sz="1500">
                <a:solidFill>
                  <a:schemeClr val="accent5"/>
                </a:solidFill>
              </a:rPr>
              <a:t>Sint Maarten              1</a:t>
            </a:r>
            <a:endParaRPr sz="1500">
              <a:solidFill>
                <a:schemeClr val="accent5"/>
              </a:solidFill>
            </a:endParaRPr>
          </a:p>
          <a:p>
            <a:pPr indent="0" lvl="0" marL="0" rtl="0" algn="l">
              <a:lnSpc>
                <a:spcPct val="100000"/>
              </a:lnSpc>
              <a:spcBef>
                <a:spcPts val="1000"/>
              </a:spcBef>
              <a:spcAft>
                <a:spcPts val="0"/>
              </a:spcAft>
              <a:buClr>
                <a:schemeClr val="dk2"/>
              </a:buClr>
              <a:buSzPts val="1100"/>
              <a:buFont typeface="Arial"/>
              <a:buNone/>
            </a:pPr>
            <a:r>
              <a:rPr lang="es-419" sz="1500">
                <a:solidFill>
                  <a:schemeClr val="accent5"/>
                </a:solidFill>
              </a:rPr>
              <a:t>También tenemos países más elegidos y su distribución por género.</a:t>
            </a:r>
            <a:endParaRPr sz="1500">
              <a:solidFill>
                <a:schemeClr val="accent5"/>
              </a:solidFill>
            </a:endParaRPr>
          </a:p>
          <a:p>
            <a:pPr indent="0" lvl="0" marL="0" rtl="0" algn="l">
              <a:lnSpc>
                <a:spcPct val="100000"/>
              </a:lnSpc>
              <a:spcBef>
                <a:spcPts val="1000"/>
              </a:spcBef>
              <a:spcAft>
                <a:spcPts val="0"/>
              </a:spcAft>
              <a:buClr>
                <a:schemeClr val="dk2"/>
              </a:buClr>
              <a:buSzPts val="1100"/>
              <a:buFont typeface="Arial"/>
              <a:buNone/>
            </a:pPr>
            <a:r>
              <a:rPr lang="es-419" sz="1500">
                <a:solidFill>
                  <a:schemeClr val="accent5"/>
                </a:solidFill>
              </a:rPr>
              <a:t>Esta información es muy valiosa para el departamento de marketing .</a:t>
            </a:r>
            <a:endParaRPr sz="1500">
              <a:solidFill>
                <a:schemeClr val="accent5"/>
              </a:solidFill>
            </a:endParaRPr>
          </a:p>
          <a:p>
            <a:pPr indent="0" lvl="0" marL="0" rtl="0" algn="l">
              <a:lnSpc>
                <a:spcPct val="100000"/>
              </a:lnSpc>
              <a:spcBef>
                <a:spcPts val="1000"/>
              </a:spcBef>
              <a:spcAft>
                <a:spcPts val="0"/>
              </a:spcAft>
              <a:buClr>
                <a:schemeClr val="dk2"/>
              </a:buClr>
              <a:buSzPts val="1100"/>
              <a:buFont typeface="Arial"/>
              <a:buNone/>
            </a:pPr>
            <a:r>
              <a:rPr lang="es-419" sz="1500">
                <a:solidFill>
                  <a:schemeClr val="accent5"/>
                </a:solidFill>
              </a:rPr>
              <a:t>Informamos los Pilotos con mayor cantidad de vuelos cancelados, no es un número significativo , pero se debe prestar atención.</a:t>
            </a:r>
            <a:endParaRPr sz="1500">
              <a:solidFill>
                <a:schemeClr val="accent5"/>
              </a:solidFill>
            </a:endParaRPr>
          </a:p>
          <a:p>
            <a:pPr indent="0" lvl="0" marL="0" rtl="0" algn="l">
              <a:lnSpc>
                <a:spcPct val="100000"/>
              </a:lnSpc>
              <a:spcBef>
                <a:spcPts val="1000"/>
              </a:spcBef>
              <a:spcAft>
                <a:spcPts val="0"/>
              </a:spcAft>
              <a:buClr>
                <a:schemeClr val="dk2"/>
              </a:buClr>
              <a:buSzPts val="1100"/>
              <a:buFont typeface="Arial"/>
              <a:buNone/>
            </a:pPr>
            <a:r>
              <a:rPr lang="es-419" sz="1500">
                <a:solidFill>
                  <a:schemeClr val="accent5"/>
                </a:solidFill>
              </a:rPr>
              <a:t>Las hipótesis planteadas , nos muestran que debemos obtener más datos para poder tener resultados más favorables.</a:t>
            </a:r>
            <a:endParaRPr sz="1500">
              <a:solidFill>
                <a:schemeClr val="accent5"/>
              </a:solidFill>
            </a:endParaRPr>
          </a:p>
          <a:p>
            <a:pPr indent="0" lvl="0" marL="0" rtl="0" algn="l">
              <a:lnSpc>
                <a:spcPct val="100000"/>
              </a:lnSpc>
              <a:spcBef>
                <a:spcPts val="1000"/>
              </a:spcBef>
              <a:spcAft>
                <a:spcPts val="1000"/>
              </a:spcAft>
              <a:buSzPts val="4800"/>
              <a:buNone/>
            </a:pPr>
            <a:r>
              <a:t/>
            </a:r>
            <a:endParaRPr>
              <a:solidFill>
                <a:schemeClr val="accent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283100" y="185625"/>
            <a:ext cx="8601900" cy="495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t/>
            </a:r>
            <a:endParaRPr sz="1000">
              <a:solidFill>
                <a:schemeClr val="accent5"/>
              </a:solidFill>
            </a:endParaRPr>
          </a:p>
          <a:p>
            <a:pPr indent="0" lvl="0" marL="0" rtl="0" algn="ctr">
              <a:lnSpc>
                <a:spcPct val="80000"/>
              </a:lnSpc>
              <a:spcBef>
                <a:spcPts val="1000"/>
              </a:spcBef>
              <a:spcAft>
                <a:spcPts val="0"/>
              </a:spcAft>
              <a:buSzPts val="4800"/>
              <a:buNone/>
            </a:pPr>
            <a:r>
              <a:t/>
            </a:r>
            <a:endParaRPr b="0" sz="6000">
              <a:solidFill>
                <a:schemeClr val="dk2"/>
              </a:solidFill>
              <a:latin typeface="Arial"/>
              <a:ea typeface="Arial"/>
              <a:cs typeface="Arial"/>
              <a:sym typeface="Arial"/>
            </a:endParaRPr>
          </a:p>
          <a:p>
            <a:pPr indent="0" lvl="0" marL="0" rtl="0" algn="ctr">
              <a:lnSpc>
                <a:spcPct val="80000"/>
              </a:lnSpc>
              <a:spcBef>
                <a:spcPts val="0"/>
              </a:spcBef>
              <a:spcAft>
                <a:spcPts val="0"/>
              </a:spcAft>
              <a:buClr>
                <a:schemeClr val="lt1"/>
              </a:buClr>
              <a:buSzPts val="6000"/>
              <a:buFont typeface="Arial"/>
              <a:buNone/>
            </a:pPr>
            <a:r>
              <a:rPr b="0" lang="es-419" sz="6000">
                <a:latin typeface="Arial"/>
                <a:ea typeface="Arial"/>
                <a:cs typeface="Arial"/>
                <a:sym typeface="Arial"/>
              </a:rPr>
              <a:t>INSIGHTS &amp;</a:t>
            </a:r>
            <a:endParaRPr b="0" sz="6000">
              <a:latin typeface="Arial"/>
              <a:ea typeface="Arial"/>
              <a:cs typeface="Arial"/>
              <a:sym typeface="Arial"/>
            </a:endParaRPr>
          </a:p>
          <a:p>
            <a:pPr indent="0" lvl="0" marL="0" rtl="0" algn="ctr">
              <a:lnSpc>
                <a:spcPct val="80000"/>
              </a:lnSpc>
              <a:spcBef>
                <a:spcPts val="0"/>
              </a:spcBef>
              <a:spcAft>
                <a:spcPts val="0"/>
              </a:spcAft>
              <a:buClr>
                <a:schemeClr val="lt1"/>
              </a:buClr>
              <a:buSzPts val="6000"/>
              <a:buFont typeface="Arial"/>
              <a:buNone/>
            </a:pPr>
            <a:r>
              <a:rPr lang="es-419" sz="6000">
                <a:latin typeface="Arial"/>
                <a:ea typeface="Arial"/>
                <a:cs typeface="Arial"/>
                <a:sym typeface="Arial"/>
              </a:rPr>
              <a:t>RECOMENDACIONES</a:t>
            </a:r>
            <a:endParaRPr sz="6000">
              <a:latin typeface="Arial"/>
              <a:ea typeface="Arial"/>
              <a:cs typeface="Arial"/>
              <a:sym typeface="Arial"/>
            </a:endParaRPr>
          </a:p>
          <a:p>
            <a:pPr indent="0" lvl="0" marL="0" rtl="0" algn="l">
              <a:lnSpc>
                <a:spcPct val="100000"/>
              </a:lnSpc>
              <a:spcBef>
                <a:spcPts val="0"/>
              </a:spcBef>
              <a:spcAft>
                <a:spcPts val="1000"/>
              </a:spcAft>
              <a:buSzPts val="4800"/>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283100" y="-75"/>
            <a:ext cx="8601900" cy="514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t/>
            </a:r>
            <a:endParaRPr sz="1000">
              <a:solidFill>
                <a:srgbClr val="000000"/>
              </a:solidFill>
            </a:endParaRPr>
          </a:p>
          <a:p>
            <a:pPr indent="0" lvl="0" marL="0" rtl="0" algn="l">
              <a:lnSpc>
                <a:spcPct val="100000"/>
              </a:lnSpc>
              <a:spcBef>
                <a:spcPts val="1000"/>
              </a:spcBef>
              <a:spcAft>
                <a:spcPts val="0"/>
              </a:spcAft>
              <a:buSzPts val="4800"/>
              <a:buNone/>
            </a:pPr>
            <a:r>
              <a:t/>
            </a:r>
            <a:endParaRPr sz="1100">
              <a:solidFill>
                <a:srgbClr val="000000"/>
              </a:solidFill>
            </a:endParaRPr>
          </a:p>
          <a:p>
            <a:pPr indent="0" lvl="0" marL="0" rtl="0" algn="l">
              <a:lnSpc>
                <a:spcPct val="100000"/>
              </a:lnSpc>
              <a:spcBef>
                <a:spcPts val="1000"/>
              </a:spcBef>
              <a:spcAft>
                <a:spcPts val="0"/>
              </a:spcAft>
              <a:buSzPts val="4800"/>
              <a:buNone/>
            </a:pPr>
            <a:r>
              <a:rPr b="0" lang="es-419" sz="1200">
                <a:solidFill>
                  <a:srgbClr val="FFFFFF"/>
                </a:solidFill>
                <a:latin typeface="Arial"/>
                <a:ea typeface="Arial"/>
                <a:cs typeface="Arial"/>
                <a:sym typeface="Arial"/>
              </a:rPr>
              <a:t>Países de Llegada Más Frecuentes: Identificamos los 15 países de llegada más frecuentes, lo que nos permite focalizar nuestros análisis en estos destinos principales.</a:t>
            </a:r>
            <a:endParaRPr b="0" sz="1200">
              <a:solidFill>
                <a:srgbClr val="FFFFFF"/>
              </a:solidFill>
              <a:latin typeface="Arial"/>
              <a:ea typeface="Arial"/>
              <a:cs typeface="Arial"/>
              <a:sym typeface="Arial"/>
            </a:endParaRPr>
          </a:p>
          <a:p>
            <a:pPr indent="0" lvl="0" marL="0" rtl="0" algn="l">
              <a:lnSpc>
                <a:spcPct val="100000"/>
              </a:lnSpc>
              <a:spcBef>
                <a:spcPts val="1000"/>
              </a:spcBef>
              <a:spcAft>
                <a:spcPts val="0"/>
              </a:spcAft>
              <a:buSzPts val="4800"/>
              <a:buNone/>
            </a:pPr>
            <a:r>
              <a:rPr b="0" lang="es-419" sz="1200">
                <a:solidFill>
                  <a:srgbClr val="FFFFFF"/>
                </a:solidFill>
                <a:latin typeface="Arial"/>
                <a:ea typeface="Arial"/>
                <a:cs typeface="Arial"/>
                <a:sym typeface="Arial"/>
              </a:rPr>
              <a:t>Estado de los Vuelos: Observamos la distribución de los estados de vuelo ('On Time', 'Delayed', 'Cancelled') para estos países de llegada más frecuentes. Esto nos brinda información sobre la puntualidad y la frecuencia de los vuelos en cada destino.</a:t>
            </a:r>
            <a:endParaRPr b="0" sz="1200">
              <a:solidFill>
                <a:srgbClr val="FFFFFF"/>
              </a:solidFill>
              <a:latin typeface="Arial"/>
              <a:ea typeface="Arial"/>
              <a:cs typeface="Arial"/>
              <a:sym typeface="Arial"/>
            </a:endParaRPr>
          </a:p>
          <a:p>
            <a:pPr indent="0" lvl="0" marL="0" rtl="0" algn="l">
              <a:lnSpc>
                <a:spcPct val="100000"/>
              </a:lnSpc>
              <a:spcBef>
                <a:spcPts val="1000"/>
              </a:spcBef>
              <a:spcAft>
                <a:spcPts val="0"/>
              </a:spcAft>
              <a:buSzPts val="4800"/>
              <a:buNone/>
            </a:pPr>
            <a:r>
              <a:rPr b="0" lang="es-419" sz="1200">
                <a:solidFill>
                  <a:srgbClr val="FFFFFF"/>
                </a:solidFill>
                <a:latin typeface="Arial"/>
                <a:ea typeface="Arial"/>
                <a:cs typeface="Arial"/>
                <a:sym typeface="Arial"/>
              </a:rPr>
              <a:t>Vuelos Cancelados por País: Mediante el análisis de los vuelos cancelados en los 15 países de llegada más frecuentes, podemos identificar los destinos con mayor incidencia de cancelaciones. Esto podría indicar posibles problemas operativos o condiciones adversas en esos destinos.</a:t>
            </a:r>
            <a:endParaRPr b="0" sz="1200">
              <a:solidFill>
                <a:srgbClr val="FFFFFF"/>
              </a:solidFill>
              <a:latin typeface="Arial"/>
              <a:ea typeface="Arial"/>
              <a:cs typeface="Arial"/>
              <a:sym typeface="Arial"/>
            </a:endParaRPr>
          </a:p>
          <a:p>
            <a:pPr indent="0" lvl="0" marL="0" rtl="0" algn="l">
              <a:lnSpc>
                <a:spcPct val="100000"/>
              </a:lnSpc>
              <a:spcBef>
                <a:spcPts val="1000"/>
              </a:spcBef>
              <a:spcAft>
                <a:spcPts val="0"/>
              </a:spcAft>
              <a:buSzPts val="4800"/>
              <a:buNone/>
            </a:pPr>
            <a:r>
              <a:rPr b="0" lang="es-419" sz="1200">
                <a:solidFill>
                  <a:srgbClr val="FFFFFF"/>
                </a:solidFill>
                <a:latin typeface="Arial"/>
                <a:ea typeface="Arial"/>
                <a:cs typeface="Arial"/>
                <a:sym typeface="Arial"/>
              </a:rPr>
              <a:t>Total de Vuelos Arribados: Además, al incluir el total de vuelos arribados en el gráfico, obtenemos una perspectiva completa de la cantidad de vuelos que llegan a estos destinos y cómo se comparan con los vuelos cancelados.</a:t>
            </a:r>
            <a:endParaRPr b="0" sz="1200">
              <a:solidFill>
                <a:srgbClr val="FFFFFF"/>
              </a:solidFill>
              <a:latin typeface="Arial"/>
              <a:ea typeface="Arial"/>
              <a:cs typeface="Arial"/>
              <a:sym typeface="Arial"/>
            </a:endParaRPr>
          </a:p>
          <a:p>
            <a:pPr indent="0" lvl="0" marL="0" rtl="0" algn="l">
              <a:lnSpc>
                <a:spcPct val="100000"/>
              </a:lnSpc>
              <a:spcBef>
                <a:spcPts val="1000"/>
              </a:spcBef>
              <a:spcAft>
                <a:spcPts val="0"/>
              </a:spcAft>
              <a:buSzPts val="4800"/>
              <a:buNone/>
            </a:pPr>
            <a:r>
              <a:t/>
            </a:r>
            <a:endParaRPr b="0" sz="1200">
              <a:solidFill>
                <a:srgbClr val="FFFFFF"/>
              </a:solidFill>
              <a:latin typeface="Arial"/>
              <a:ea typeface="Arial"/>
              <a:cs typeface="Arial"/>
              <a:sym typeface="Arial"/>
            </a:endParaRPr>
          </a:p>
          <a:p>
            <a:pPr indent="0" lvl="0" marL="0" rtl="0" algn="l">
              <a:lnSpc>
                <a:spcPct val="100000"/>
              </a:lnSpc>
              <a:spcBef>
                <a:spcPts val="1000"/>
              </a:spcBef>
              <a:spcAft>
                <a:spcPts val="0"/>
              </a:spcAft>
              <a:buSzPts val="4800"/>
              <a:buNone/>
            </a:pPr>
            <a:r>
              <a:rPr b="0" lang="es-419" sz="1200">
                <a:solidFill>
                  <a:srgbClr val="FFFFFF"/>
                </a:solidFill>
                <a:latin typeface="Arial"/>
                <a:ea typeface="Arial"/>
                <a:cs typeface="Arial"/>
                <a:sym typeface="Arial"/>
              </a:rPr>
              <a:t>Relación entre Países de Llegada y Estado de los Vuelos: El análisis de la relación entre los países de llegada y el estado de los vuelos nos ayuda a comprender mejor la puntualidad y la eficiencia operativa en diferentes destinos, lo que puede ser útil para planificar y optimizar rutas y operaciones de vuelo.</a:t>
            </a:r>
            <a:endParaRPr b="0" sz="1200">
              <a:solidFill>
                <a:srgbClr val="FFFFFF"/>
              </a:solidFill>
              <a:latin typeface="Arial"/>
              <a:ea typeface="Arial"/>
              <a:cs typeface="Arial"/>
              <a:sym typeface="Arial"/>
            </a:endParaRPr>
          </a:p>
          <a:p>
            <a:pPr indent="0" lvl="0" marL="0" rtl="0" algn="l">
              <a:lnSpc>
                <a:spcPct val="100000"/>
              </a:lnSpc>
              <a:spcBef>
                <a:spcPts val="1000"/>
              </a:spcBef>
              <a:spcAft>
                <a:spcPts val="1000"/>
              </a:spcAft>
              <a:buSzPts val="4800"/>
              <a:buNone/>
            </a:pPr>
            <a:r>
              <a:rPr b="0" lang="es-419" sz="1200">
                <a:solidFill>
                  <a:srgbClr val="FFFFFF"/>
                </a:solidFill>
                <a:latin typeface="Arial"/>
                <a:ea typeface="Arial"/>
                <a:cs typeface="Arial"/>
                <a:sym typeface="Arial"/>
              </a:rPr>
              <a:t>Estos insights nos brindan una comprensión más profunda de la dinámica de los vuelos hacia los países de llegada más frecuentes y pueden ser útiles para tomar decisiones informadas en la gestión y planificación de operaciones aéreas.</a:t>
            </a:r>
            <a:endParaRPr b="0" sz="1200">
              <a:solidFill>
                <a:srgbClr val="FFFFF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283100" y="-75"/>
            <a:ext cx="8601900" cy="514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t/>
            </a:r>
            <a:endParaRPr sz="1000">
              <a:solidFill>
                <a:srgbClr val="000000"/>
              </a:solidFill>
            </a:endParaRPr>
          </a:p>
          <a:p>
            <a:pPr indent="0" lvl="0" marL="0" rtl="0" algn="l">
              <a:lnSpc>
                <a:spcPct val="100000"/>
              </a:lnSpc>
              <a:spcBef>
                <a:spcPts val="1000"/>
              </a:spcBef>
              <a:spcAft>
                <a:spcPts val="0"/>
              </a:spcAft>
              <a:buSzPts val="4800"/>
              <a:buNone/>
            </a:pPr>
            <a:r>
              <a:t/>
            </a:r>
            <a:endParaRPr sz="2100">
              <a:solidFill>
                <a:srgbClr val="FFFFFF"/>
              </a:solidFill>
            </a:endParaRPr>
          </a:p>
          <a:p>
            <a:pPr indent="0" lvl="0" marL="0" rtl="0" algn="l">
              <a:lnSpc>
                <a:spcPct val="115000"/>
              </a:lnSpc>
              <a:spcBef>
                <a:spcPts val="1000"/>
              </a:spcBef>
              <a:spcAft>
                <a:spcPts val="0"/>
              </a:spcAft>
              <a:buSzPts val="4800"/>
              <a:buNone/>
            </a:pPr>
            <a:r>
              <a:t/>
            </a:r>
            <a:endParaRPr b="0" sz="2000">
              <a:solidFill>
                <a:srgbClr val="FFFFFF"/>
              </a:solidFill>
              <a:latin typeface="Arial"/>
              <a:ea typeface="Arial"/>
              <a:cs typeface="Arial"/>
              <a:sym typeface="Arial"/>
            </a:endParaRPr>
          </a:p>
          <a:p>
            <a:pPr indent="0" lvl="0" marL="0" rtl="0" algn="l">
              <a:lnSpc>
                <a:spcPct val="115000"/>
              </a:lnSpc>
              <a:spcBef>
                <a:spcPts val="0"/>
              </a:spcBef>
              <a:spcAft>
                <a:spcPts val="0"/>
              </a:spcAft>
              <a:buSzPts val="4800"/>
              <a:buNone/>
            </a:pPr>
            <a:r>
              <a:rPr b="0" lang="es-419" sz="2000">
                <a:solidFill>
                  <a:srgbClr val="FFFFFF"/>
                </a:solidFill>
                <a:latin typeface="Arial"/>
                <a:ea typeface="Arial"/>
                <a:cs typeface="Arial"/>
                <a:sym typeface="Arial"/>
              </a:rPr>
              <a:t>SE RECOMIENDA PRESTAR MUCHA ATENCIÓN Y CORREGIR LOS VUELOS CANCELADOS Y DEMORADOS. </a:t>
            </a:r>
            <a:endParaRPr b="0" sz="2000">
              <a:solidFill>
                <a:srgbClr val="FFFFFF"/>
              </a:solidFill>
              <a:latin typeface="Arial"/>
              <a:ea typeface="Arial"/>
              <a:cs typeface="Arial"/>
              <a:sym typeface="Arial"/>
            </a:endParaRPr>
          </a:p>
          <a:p>
            <a:pPr indent="0" lvl="0" marL="0" rtl="0" algn="l">
              <a:lnSpc>
                <a:spcPct val="115000"/>
              </a:lnSpc>
              <a:spcBef>
                <a:spcPts val="0"/>
              </a:spcBef>
              <a:spcAft>
                <a:spcPts val="0"/>
              </a:spcAft>
              <a:buSzPts val="4800"/>
              <a:buNone/>
            </a:pPr>
            <a:r>
              <a:t/>
            </a:r>
            <a:endParaRPr b="0" sz="2000">
              <a:solidFill>
                <a:srgbClr val="FFFFFF"/>
              </a:solidFill>
              <a:latin typeface="Arial"/>
              <a:ea typeface="Arial"/>
              <a:cs typeface="Arial"/>
              <a:sym typeface="Arial"/>
            </a:endParaRPr>
          </a:p>
          <a:p>
            <a:pPr indent="0" lvl="0" marL="0" rtl="0" algn="l">
              <a:lnSpc>
                <a:spcPct val="115000"/>
              </a:lnSpc>
              <a:spcBef>
                <a:spcPts val="0"/>
              </a:spcBef>
              <a:spcAft>
                <a:spcPts val="0"/>
              </a:spcAft>
              <a:buSzPts val="4800"/>
              <a:buNone/>
            </a:pPr>
            <a:r>
              <a:rPr b="0" lang="es-419" sz="2000">
                <a:solidFill>
                  <a:srgbClr val="FFFFFF"/>
                </a:solidFill>
                <a:latin typeface="Arial"/>
                <a:ea typeface="Arial"/>
                <a:cs typeface="Arial"/>
                <a:sym typeface="Arial"/>
              </a:rPr>
              <a:t>EN LAS PRÓXIMAS ENTREGAS SE BUSCARÁ ALGORITMOS QUE PERMITAN MEJORAR LOS PROBLEMAS ENCONTRADOS .</a:t>
            </a:r>
            <a:endParaRPr b="0" sz="2000">
              <a:solidFill>
                <a:srgbClr val="FFFFFF"/>
              </a:solidFill>
              <a:latin typeface="Arial"/>
              <a:ea typeface="Arial"/>
              <a:cs typeface="Arial"/>
              <a:sym typeface="Arial"/>
            </a:endParaRPr>
          </a:p>
          <a:p>
            <a:pPr indent="0" lvl="0" marL="0" rtl="0" algn="l">
              <a:lnSpc>
                <a:spcPct val="115000"/>
              </a:lnSpc>
              <a:spcBef>
                <a:spcPts val="0"/>
              </a:spcBef>
              <a:spcAft>
                <a:spcPts val="0"/>
              </a:spcAft>
              <a:buSzPts val="4800"/>
              <a:buNone/>
            </a:pPr>
            <a:r>
              <a:t/>
            </a:r>
            <a:endParaRPr b="0" sz="2100">
              <a:solidFill>
                <a:srgbClr val="FFFFFF"/>
              </a:solidFill>
              <a:latin typeface="Arial"/>
              <a:ea typeface="Arial"/>
              <a:cs typeface="Arial"/>
              <a:sym typeface="Arial"/>
            </a:endParaRPr>
          </a:p>
          <a:p>
            <a:pPr indent="0" lvl="0" marL="0" rtl="0" algn="l">
              <a:lnSpc>
                <a:spcPct val="115000"/>
              </a:lnSpc>
              <a:spcBef>
                <a:spcPts val="0"/>
              </a:spcBef>
              <a:spcAft>
                <a:spcPts val="0"/>
              </a:spcAft>
              <a:buSzPts val="4800"/>
              <a:buNone/>
            </a:pPr>
            <a:r>
              <a:t/>
            </a:r>
            <a:endParaRPr b="0" sz="1500">
              <a:solidFill>
                <a:srgbClr val="FFFFFF"/>
              </a:solidFill>
              <a:latin typeface="Arial"/>
              <a:ea typeface="Arial"/>
              <a:cs typeface="Arial"/>
              <a:sym typeface="Arial"/>
            </a:endParaRPr>
          </a:p>
          <a:p>
            <a:pPr indent="0" lvl="0" marL="0" rtl="0" algn="l">
              <a:lnSpc>
                <a:spcPct val="115000"/>
              </a:lnSpc>
              <a:spcBef>
                <a:spcPts val="0"/>
              </a:spcBef>
              <a:spcAft>
                <a:spcPts val="0"/>
              </a:spcAft>
              <a:buSzPts val="4800"/>
              <a:buNone/>
            </a:pPr>
            <a:r>
              <a:t/>
            </a:r>
            <a:endParaRPr b="0" sz="15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3"/>
          <p:cNvPicPr preferRelativeResize="0"/>
          <p:nvPr/>
        </p:nvPicPr>
        <p:blipFill rotWithShape="1">
          <a:blip r:embed="rId3">
            <a:alphaModFix/>
          </a:blip>
          <a:srcRect b="0" l="0" r="0" t="0"/>
          <a:stretch/>
        </p:blipFill>
        <p:spPr>
          <a:xfrm>
            <a:off x="2444700" y="162737"/>
            <a:ext cx="4254600" cy="4818038"/>
          </a:xfrm>
          <a:prstGeom prst="rect">
            <a:avLst/>
          </a:prstGeom>
          <a:noFill/>
          <a:ln>
            <a:noFill/>
          </a:ln>
        </p:spPr>
      </p:pic>
      <p:pic>
        <p:nvPicPr>
          <p:cNvPr descr="Trozo de cinta adhesiva que pega una nota a la diapositiva" id="85" name="Google Shape;85;p3"/>
          <p:cNvPicPr preferRelativeResize="0"/>
          <p:nvPr/>
        </p:nvPicPr>
        <p:blipFill rotWithShape="1">
          <a:blip r:embed="rId4">
            <a:alphaModFix/>
          </a:blip>
          <a:srcRect b="10011" l="9243" r="2118" t="5926"/>
          <a:stretch/>
        </p:blipFill>
        <p:spPr>
          <a:xfrm rot="154828">
            <a:off x="3536000" y="147301"/>
            <a:ext cx="2072000" cy="736050"/>
          </a:xfrm>
          <a:prstGeom prst="rect">
            <a:avLst/>
          </a:prstGeom>
          <a:noFill/>
          <a:ln>
            <a:noFill/>
          </a:ln>
        </p:spPr>
      </p:pic>
      <p:sp>
        <p:nvSpPr>
          <p:cNvPr id="86" name="Google Shape;86;p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1100"/>
              <a:buFont typeface="Arial"/>
              <a:buNone/>
            </a:pPr>
            <a:r>
              <a:rPr b="1" i="0" lang="es-419" sz="3000" u="none" cap="none" strike="noStrike">
                <a:solidFill>
                  <a:schemeClr val="lt2"/>
                </a:solidFill>
                <a:latin typeface="Raleway"/>
                <a:ea typeface="Raleway"/>
                <a:cs typeface="Raleway"/>
                <a:sym typeface="Raleway"/>
              </a:rPr>
              <a:t>1. VARIABLES</a:t>
            </a:r>
            <a:endParaRPr b="1" i="0" sz="3000" u="none" cap="none" strike="noStrike">
              <a:solidFill>
                <a:schemeClr val="lt2"/>
              </a:solidFill>
              <a:latin typeface="Raleway"/>
              <a:ea typeface="Raleway"/>
              <a:cs typeface="Raleway"/>
              <a:sym typeface="Raleway"/>
            </a:endParaRPr>
          </a:p>
        </p:txBody>
      </p:sp>
      <p:sp>
        <p:nvSpPr>
          <p:cNvPr id="87" name="Google Shape;87;p3"/>
          <p:cNvSpPr txBox="1"/>
          <p:nvPr>
            <p:ph idx="4294967295" type="body"/>
          </p:nvPr>
        </p:nvSpPr>
        <p:spPr>
          <a:xfrm>
            <a:off x="2855550" y="1377480"/>
            <a:ext cx="3432900" cy="332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s-419" sz="1000">
                <a:latin typeface="Raleway"/>
                <a:ea typeface="Raleway"/>
                <a:cs typeface="Raleway"/>
                <a:sym typeface="Raleway"/>
              </a:rPr>
              <a:t>ID de pasajero :** identificador único para cada pasajero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Nombre - Nombre del pasajero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Apellido - Apellido del pasajero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Género - Género del pasajero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Edad - Edad del pasajero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Nacionalidad - Nacionalidad del pasajero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Nombre del Aeropuerto- Nombre del aeropuerto donde abordó el pasajero  </a:t>
            </a:r>
            <a:endParaRPr b="1" sz="1000">
              <a:latin typeface="Raleway"/>
              <a:ea typeface="Raleway"/>
              <a:cs typeface="Raleway"/>
              <a:sym typeface="Raleway"/>
            </a:endParaRPr>
          </a:p>
          <a:p>
            <a:pPr indent="0" lvl="0" marL="0" rtl="0" algn="l">
              <a:lnSpc>
                <a:spcPct val="115000"/>
              </a:lnSpc>
              <a:spcBef>
                <a:spcPts val="1600"/>
              </a:spcBef>
              <a:spcAft>
                <a:spcPts val="1600"/>
              </a:spcAft>
              <a:buSzPts val="1800"/>
              <a:buNone/>
            </a:pPr>
            <a:r>
              <a:t/>
            </a:r>
            <a:endParaRPr b="1" sz="1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4"/>
          <p:cNvPicPr preferRelativeResize="0"/>
          <p:nvPr/>
        </p:nvPicPr>
        <p:blipFill rotWithShape="1">
          <a:blip r:embed="rId3">
            <a:alphaModFix/>
          </a:blip>
          <a:srcRect b="0" l="0" r="0" t="0"/>
          <a:stretch/>
        </p:blipFill>
        <p:spPr>
          <a:xfrm>
            <a:off x="2444700" y="162737"/>
            <a:ext cx="4254600" cy="4818038"/>
          </a:xfrm>
          <a:prstGeom prst="rect">
            <a:avLst/>
          </a:prstGeom>
          <a:noFill/>
          <a:ln>
            <a:noFill/>
          </a:ln>
        </p:spPr>
      </p:pic>
      <p:pic>
        <p:nvPicPr>
          <p:cNvPr descr="Trozo de cinta adhesiva que pega una nota a la diapositiva" id="93" name="Google Shape;93;p4"/>
          <p:cNvPicPr preferRelativeResize="0"/>
          <p:nvPr/>
        </p:nvPicPr>
        <p:blipFill rotWithShape="1">
          <a:blip r:embed="rId4">
            <a:alphaModFix/>
          </a:blip>
          <a:srcRect b="10011" l="9243" r="2118" t="5926"/>
          <a:stretch/>
        </p:blipFill>
        <p:spPr>
          <a:xfrm rot="154828">
            <a:off x="3536000" y="147301"/>
            <a:ext cx="2072000" cy="736050"/>
          </a:xfrm>
          <a:prstGeom prst="rect">
            <a:avLst/>
          </a:prstGeom>
          <a:noFill/>
          <a:ln>
            <a:noFill/>
          </a:ln>
        </p:spPr>
      </p:pic>
      <p:sp>
        <p:nvSpPr>
          <p:cNvPr id="94" name="Google Shape;94;p4"/>
          <p:cNvSpPr txBox="1"/>
          <p:nvPr>
            <p:ph idx="4294967295" type="body"/>
          </p:nvPr>
        </p:nvSpPr>
        <p:spPr>
          <a:xfrm>
            <a:off x="2855550" y="478700"/>
            <a:ext cx="3432900" cy="42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s-419" sz="1000">
                <a:latin typeface="Raleway"/>
                <a:ea typeface="Raleway"/>
                <a:cs typeface="Raleway"/>
                <a:sym typeface="Raleway"/>
              </a:rPr>
              <a:t>Código de país del aeropuerto :** código de país de la ubicación del aeropuerto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Nombre del país :** nombre del país en el que está ubicado el aeropuerto.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Continente del aeropuerto :** continente donde está situado el aeropuerto.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Continentes** - Continentes involucrados en la ruta del vuelo.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Fecha de salida** - Fecha de salida del vuelo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Aeropuerto de llegada** - Aeropuerto de destino del vuelo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Nombre del piloto :** nombre del piloto que opera el vuelo.  </a:t>
            </a:r>
            <a:endParaRPr b="1" sz="1000">
              <a:latin typeface="Raleway"/>
              <a:ea typeface="Raleway"/>
              <a:cs typeface="Raleway"/>
              <a:sym typeface="Raleway"/>
            </a:endParaRPr>
          </a:p>
          <a:p>
            <a:pPr indent="0" lvl="0" marL="0" rtl="0" algn="l">
              <a:lnSpc>
                <a:spcPct val="115000"/>
              </a:lnSpc>
              <a:spcBef>
                <a:spcPts val="1600"/>
              </a:spcBef>
              <a:spcAft>
                <a:spcPts val="0"/>
              </a:spcAft>
              <a:buClr>
                <a:schemeClr val="dk2"/>
              </a:buClr>
              <a:buSzPts val="1100"/>
              <a:buFont typeface="Arial"/>
              <a:buNone/>
            </a:pPr>
            <a:r>
              <a:rPr b="1" lang="es-419" sz="1000">
                <a:latin typeface="Raleway"/>
                <a:ea typeface="Raleway"/>
                <a:cs typeface="Raleway"/>
                <a:sym typeface="Raleway"/>
              </a:rPr>
              <a:t>Estado del vuelo :** estado actual del vuelo (p. ej., puntual, retrasado, cancelado)  </a:t>
            </a:r>
            <a:endParaRPr b="1" sz="1000">
              <a:latin typeface="Raleway"/>
              <a:ea typeface="Raleway"/>
              <a:cs typeface="Raleway"/>
              <a:sym typeface="Raleway"/>
            </a:endParaRPr>
          </a:p>
          <a:p>
            <a:pPr indent="0" lvl="0" marL="0" rtl="0" algn="l">
              <a:lnSpc>
                <a:spcPct val="115000"/>
              </a:lnSpc>
              <a:spcBef>
                <a:spcPts val="1600"/>
              </a:spcBef>
              <a:spcAft>
                <a:spcPts val="1600"/>
              </a:spcAft>
              <a:buSzPts val="1800"/>
              <a:buNone/>
            </a:pPr>
            <a:r>
              <a:t/>
            </a:r>
            <a:endParaRPr b="1"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pic>
        <p:nvPicPr>
          <p:cNvPr id="99" name="Google Shape;99;p5"/>
          <p:cNvPicPr preferRelativeResize="0"/>
          <p:nvPr/>
        </p:nvPicPr>
        <p:blipFill rotWithShape="1">
          <a:blip r:embed="rId3">
            <a:alphaModFix/>
          </a:blip>
          <a:srcRect b="0" l="0" r="0" t="0"/>
          <a:stretch/>
        </p:blipFill>
        <p:spPr>
          <a:xfrm>
            <a:off x="2444700" y="162737"/>
            <a:ext cx="4254600" cy="4818038"/>
          </a:xfrm>
          <a:prstGeom prst="rect">
            <a:avLst/>
          </a:prstGeom>
          <a:noFill/>
          <a:ln>
            <a:noFill/>
          </a:ln>
        </p:spPr>
      </p:pic>
      <p:pic>
        <p:nvPicPr>
          <p:cNvPr descr="Trozo de cinta adhesiva que pega una nota a la diapositiva" id="100" name="Google Shape;100;p5"/>
          <p:cNvPicPr preferRelativeResize="0"/>
          <p:nvPr/>
        </p:nvPicPr>
        <p:blipFill rotWithShape="1">
          <a:blip r:embed="rId4">
            <a:alphaModFix/>
          </a:blip>
          <a:srcRect b="10011" l="9243" r="2118" t="5926"/>
          <a:stretch/>
        </p:blipFill>
        <p:spPr>
          <a:xfrm rot="154828">
            <a:off x="3536000" y="147301"/>
            <a:ext cx="2072000" cy="736050"/>
          </a:xfrm>
          <a:prstGeom prst="rect">
            <a:avLst/>
          </a:prstGeom>
          <a:noFill/>
          <a:ln>
            <a:noFill/>
          </a:ln>
        </p:spPr>
      </p:pic>
      <p:sp>
        <p:nvSpPr>
          <p:cNvPr id="101" name="Google Shape;101;p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chemeClr val="lt2"/>
                </a:solidFill>
                <a:latin typeface="Raleway"/>
                <a:ea typeface="Raleway"/>
                <a:cs typeface="Raleway"/>
                <a:sym typeface="Raleway"/>
              </a:rPr>
              <a:t>2. </a:t>
            </a:r>
            <a:r>
              <a:rPr b="1" i="0" lang="es-419" sz="1650" u="none" cap="none" strike="noStrike">
                <a:solidFill>
                  <a:schemeClr val="dk2"/>
                </a:solidFill>
                <a:highlight>
                  <a:srgbClr val="FFFFFF"/>
                </a:highlight>
                <a:latin typeface="Arial"/>
                <a:ea typeface="Arial"/>
                <a:cs typeface="Arial"/>
                <a:sym typeface="Arial"/>
              </a:rPr>
              <a:t>Preguntas de Investigación:</a:t>
            </a:r>
            <a:endParaRPr b="1" i="0" sz="3600" u="none" cap="none" strike="noStrike">
              <a:solidFill>
                <a:schemeClr val="lt2"/>
              </a:solidFill>
              <a:latin typeface="Raleway"/>
              <a:ea typeface="Raleway"/>
              <a:cs typeface="Raleway"/>
              <a:sym typeface="Raleway"/>
            </a:endParaRPr>
          </a:p>
        </p:txBody>
      </p:sp>
      <p:sp>
        <p:nvSpPr>
          <p:cNvPr id="102" name="Google Shape;102;p5"/>
          <p:cNvSpPr txBox="1"/>
          <p:nvPr>
            <p:ph idx="4294967295" type="body"/>
          </p:nvPr>
        </p:nvSpPr>
        <p:spPr>
          <a:xfrm>
            <a:off x="2855550" y="1377480"/>
            <a:ext cx="3432900" cy="332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2"/>
              </a:buClr>
              <a:buSzPts val="1100"/>
              <a:buFont typeface="Arial"/>
              <a:buNone/>
            </a:pPr>
            <a:r>
              <a:rPr lang="es-419" sz="1350">
                <a:highlight>
                  <a:srgbClr val="FFFFFF"/>
                </a:highlight>
                <a:latin typeface="Arial"/>
                <a:ea typeface="Arial"/>
                <a:cs typeface="Arial"/>
                <a:sym typeface="Arial"/>
              </a:rPr>
              <a:t>¿Como se contribuyen los vuelos segun su estado?</a:t>
            </a:r>
            <a:br>
              <a:rPr lang="es-419" sz="1350">
                <a:highlight>
                  <a:srgbClr val="FFFFFF"/>
                </a:highlight>
                <a:latin typeface="Arial"/>
                <a:ea typeface="Arial"/>
                <a:cs typeface="Arial"/>
                <a:sym typeface="Arial"/>
              </a:rPr>
            </a:br>
            <a:r>
              <a:rPr lang="es-419" sz="1350">
                <a:highlight>
                  <a:srgbClr val="FFFFFF"/>
                </a:highlight>
                <a:latin typeface="Arial"/>
                <a:ea typeface="Arial"/>
                <a:cs typeface="Arial"/>
                <a:sym typeface="Arial"/>
              </a:rPr>
              <a:t>¿Cuál es la nacionalidad más común entre los pasajeros en vuelos internacionales? ¿Se pueden identificar patrones de preferencia de vuelo basados en el género de los pasajeros?</a:t>
            </a:r>
            <a:endParaRPr sz="1350">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2"/>
              </a:buClr>
              <a:buSzPts val="1100"/>
              <a:buFont typeface="Arial"/>
              <a:buNone/>
            </a:pPr>
            <a:r>
              <a:rPr lang="es-419" sz="1350">
                <a:highlight>
                  <a:srgbClr val="FFFFFF"/>
                </a:highlight>
                <a:latin typeface="Arial"/>
                <a:ea typeface="Arial"/>
                <a:cs typeface="Arial"/>
                <a:sym typeface="Arial"/>
              </a:rPr>
              <a:t>¿Pilotos con mas vuelos demorados?</a:t>
            </a:r>
            <a:br>
              <a:rPr lang="es-419" sz="1350">
                <a:highlight>
                  <a:srgbClr val="FFFFFF"/>
                </a:highlight>
                <a:latin typeface="Arial"/>
                <a:ea typeface="Arial"/>
                <a:cs typeface="Arial"/>
                <a:sym typeface="Arial"/>
              </a:rPr>
            </a:br>
            <a:r>
              <a:rPr lang="es-419" sz="1350">
                <a:highlight>
                  <a:srgbClr val="FFFFFF"/>
                </a:highlight>
                <a:latin typeface="Arial"/>
                <a:ea typeface="Arial"/>
                <a:cs typeface="Arial"/>
                <a:sym typeface="Arial"/>
              </a:rPr>
              <a:t>¿Los dos paises mas elegidos y su distribucion por genero Genero?</a:t>
            </a:r>
            <a:endParaRPr sz="1350">
              <a:highlight>
                <a:srgbClr val="FFFFFF"/>
              </a:highlight>
              <a:latin typeface="Arial"/>
              <a:ea typeface="Arial"/>
              <a:cs typeface="Arial"/>
              <a:sym typeface="Arial"/>
            </a:endParaRPr>
          </a:p>
          <a:p>
            <a:pPr indent="0" lvl="0" marL="457200" rtl="0" algn="l">
              <a:lnSpc>
                <a:spcPct val="115000"/>
              </a:lnSpc>
              <a:spcBef>
                <a:spcPts val="0"/>
              </a:spcBef>
              <a:spcAft>
                <a:spcPts val="1000"/>
              </a:spcAft>
              <a:buSzPts val="1800"/>
              <a:buNone/>
            </a:pPr>
            <a:r>
              <a:t/>
            </a:r>
            <a:endParaRPr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pic>
        <p:nvPicPr>
          <p:cNvPr id="107" name="Google Shape;107;p6"/>
          <p:cNvPicPr preferRelativeResize="0"/>
          <p:nvPr/>
        </p:nvPicPr>
        <p:blipFill rotWithShape="1">
          <a:blip r:embed="rId3">
            <a:alphaModFix/>
          </a:blip>
          <a:srcRect b="0" l="0" r="0" t="0"/>
          <a:stretch/>
        </p:blipFill>
        <p:spPr>
          <a:xfrm>
            <a:off x="2444700" y="162737"/>
            <a:ext cx="4254600" cy="4818038"/>
          </a:xfrm>
          <a:prstGeom prst="rect">
            <a:avLst/>
          </a:prstGeom>
          <a:noFill/>
          <a:ln>
            <a:noFill/>
          </a:ln>
        </p:spPr>
      </p:pic>
      <p:pic>
        <p:nvPicPr>
          <p:cNvPr descr="Trozo de cinta adhesiva que pega una nota a la diapositiva" id="108" name="Google Shape;108;p6"/>
          <p:cNvPicPr preferRelativeResize="0"/>
          <p:nvPr/>
        </p:nvPicPr>
        <p:blipFill rotWithShape="1">
          <a:blip r:embed="rId4">
            <a:alphaModFix/>
          </a:blip>
          <a:srcRect b="10011" l="9243" r="2118" t="5926"/>
          <a:stretch/>
        </p:blipFill>
        <p:spPr>
          <a:xfrm rot="154828">
            <a:off x="3536000" y="147301"/>
            <a:ext cx="2072000" cy="736050"/>
          </a:xfrm>
          <a:prstGeom prst="rect">
            <a:avLst/>
          </a:prstGeom>
          <a:noFill/>
          <a:ln>
            <a:noFill/>
          </a:ln>
        </p:spPr>
      </p:pic>
      <p:sp>
        <p:nvSpPr>
          <p:cNvPr id="109" name="Google Shape;109;p6"/>
          <p:cNvSpPr txBox="1"/>
          <p:nvPr/>
        </p:nvSpPr>
        <p:spPr>
          <a:xfrm>
            <a:off x="2928825" y="438297"/>
            <a:ext cx="3432900"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s-419" sz="3600" u="none" cap="none" strike="noStrike">
                <a:solidFill>
                  <a:schemeClr val="lt2"/>
                </a:solidFill>
                <a:latin typeface="Raleway"/>
                <a:ea typeface="Raleway"/>
                <a:cs typeface="Raleway"/>
                <a:sym typeface="Raleway"/>
              </a:rPr>
              <a:t>2. </a:t>
            </a:r>
            <a:r>
              <a:rPr b="1" i="0" lang="es-419" sz="1650" u="none" cap="none" strike="noStrike">
                <a:solidFill>
                  <a:schemeClr val="dk2"/>
                </a:solidFill>
                <a:highlight>
                  <a:srgbClr val="FFFFFF"/>
                </a:highlight>
                <a:latin typeface="Arial"/>
                <a:ea typeface="Arial"/>
                <a:cs typeface="Arial"/>
                <a:sym typeface="Arial"/>
              </a:rPr>
              <a:t>Hipótesis de Investigación:</a:t>
            </a:r>
            <a:endParaRPr b="1" i="0" sz="4200" u="none" cap="none" strike="noStrike">
              <a:solidFill>
                <a:schemeClr val="lt2"/>
              </a:solidFill>
              <a:latin typeface="Raleway"/>
              <a:ea typeface="Raleway"/>
              <a:cs typeface="Raleway"/>
              <a:sym typeface="Raleway"/>
            </a:endParaRPr>
          </a:p>
        </p:txBody>
      </p:sp>
      <p:sp>
        <p:nvSpPr>
          <p:cNvPr id="110" name="Google Shape;110;p6"/>
          <p:cNvSpPr txBox="1"/>
          <p:nvPr>
            <p:ph idx="4294967295" type="body"/>
          </p:nvPr>
        </p:nvSpPr>
        <p:spPr>
          <a:xfrm>
            <a:off x="2928825" y="1084399"/>
            <a:ext cx="3432900" cy="368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800"/>
              <a:buNone/>
            </a:pPr>
            <a:r>
              <a:rPr lang="es-419" sz="1150">
                <a:highlight>
                  <a:srgbClr val="FFFFFF"/>
                </a:highlight>
                <a:latin typeface="Arial"/>
                <a:ea typeface="Arial"/>
                <a:cs typeface="Arial"/>
                <a:sym typeface="Arial"/>
              </a:rPr>
              <a:t>Hipótesis nula: No hay una diferencia significativa en la tasa de cancelación de vuelos entre aeropuertos de diferentes continentes. Hipótesis alternativa: La tasa de cancelación de vuelos varía significativamente según el continente de ubicación del aeropuerto.</a:t>
            </a:r>
            <a:endParaRPr sz="1150">
              <a:highlight>
                <a:srgbClr val="FFFFFF"/>
              </a:highlight>
              <a:latin typeface="Arial"/>
              <a:ea typeface="Arial"/>
              <a:cs typeface="Arial"/>
              <a:sym typeface="Arial"/>
            </a:endParaRPr>
          </a:p>
          <a:p>
            <a:pPr indent="0" lvl="0" marL="0" rtl="0" algn="l">
              <a:lnSpc>
                <a:spcPct val="115000"/>
              </a:lnSpc>
              <a:spcBef>
                <a:spcPts val="1100"/>
              </a:spcBef>
              <a:spcAft>
                <a:spcPts val="0"/>
              </a:spcAft>
              <a:buSzPts val="1800"/>
              <a:buNone/>
            </a:pPr>
            <a:r>
              <a:rPr lang="es-419" sz="1150">
                <a:highlight>
                  <a:srgbClr val="FFFFFF"/>
                </a:highlight>
                <a:latin typeface="Arial"/>
                <a:ea typeface="Arial"/>
                <a:cs typeface="Arial"/>
                <a:sym typeface="Arial"/>
              </a:rPr>
              <a:t>Hipótesis nula: No hay diferencia en las preferencias de vuelo entre géneros. Hipótesis alternativa: Los pasajeros de género masculino y femenino tienen preferencias de vuelo significativamente diferentes.</a:t>
            </a:r>
            <a:endParaRPr sz="1150">
              <a:highlight>
                <a:srgbClr val="FFFFFF"/>
              </a:highlight>
              <a:latin typeface="Arial"/>
              <a:ea typeface="Arial"/>
              <a:cs typeface="Arial"/>
              <a:sym typeface="Arial"/>
            </a:endParaRPr>
          </a:p>
          <a:p>
            <a:pPr indent="0" lvl="0" marL="0" rtl="0" algn="l">
              <a:lnSpc>
                <a:spcPct val="115000"/>
              </a:lnSpc>
              <a:spcBef>
                <a:spcPts val="1100"/>
              </a:spcBef>
              <a:spcAft>
                <a:spcPts val="0"/>
              </a:spcAft>
              <a:buSzPts val="1800"/>
              <a:buNone/>
            </a:pPr>
            <a:r>
              <a:rPr lang="es-419" sz="1150">
                <a:highlight>
                  <a:srgbClr val="FFFFFF"/>
                </a:highlight>
                <a:latin typeface="Arial"/>
                <a:ea typeface="Arial"/>
                <a:cs typeface="Arial"/>
                <a:sym typeface="Arial"/>
              </a:rPr>
              <a:t>Hipótesis nula: La nacionalidad de los pasajeros es independiente de la ruta de vuelo. Hipótesis alternativa: Algunas rutas de vuelo tienen una alta proporción de pasajeros de una nacionalidad específica.</a:t>
            </a:r>
            <a:endParaRPr sz="1150">
              <a:highlight>
                <a:srgbClr val="FFFFFF"/>
              </a:highlight>
              <a:latin typeface="Arial"/>
              <a:ea typeface="Arial"/>
              <a:cs typeface="Arial"/>
              <a:sym typeface="Arial"/>
            </a:endParaRPr>
          </a:p>
          <a:p>
            <a:pPr indent="0" lvl="0" marL="0" rtl="0" algn="l">
              <a:lnSpc>
                <a:spcPct val="115000"/>
              </a:lnSpc>
              <a:spcBef>
                <a:spcPts val="1100"/>
              </a:spcBef>
              <a:spcAft>
                <a:spcPts val="0"/>
              </a:spcAft>
              <a:buSzPts val="1800"/>
              <a:buNone/>
            </a:pPr>
            <a:r>
              <a:t/>
            </a:r>
            <a:endParaRPr sz="1350">
              <a:highlight>
                <a:srgbClr val="FFFFFF"/>
              </a:highlight>
              <a:latin typeface="Arial"/>
              <a:ea typeface="Arial"/>
              <a:cs typeface="Arial"/>
              <a:sym typeface="Arial"/>
            </a:endParaRPr>
          </a:p>
          <a:p>
            <a:pPr indent="0" lvl="0" marL="457200" rtl="0" algn="l">
              <a:lnSpc>
                <a:spcPct val="115000"/>
              </a:lnSpc>
              <a:spcBef>
                <a:spcPts val="0"/>
              </a:spcBef>
              <a:spcAft>
                <a:spcPts val="1000"/>
              </a:spcAft>
              <a:buSzPts val="1800"/>
              <a:buNone/>
            </a:pPr>
            <a:r>
              <a:t/>
            </a:r>
            <a:endParaRPr sz="1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2"/>
              </a:buClr>
              <a:buSzPts val="6000"/>
              <a:buFont typeface="Arial"/>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Clr>
                <a:schemeClr val="dk2"/>
              </a:buClr>
              <a:buSzPts val="6000"/>
              <a:buFont typeface="Arial"/>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16" name="Google Shape;116;p7"/>
          <p:cNvGrpSpPr/>
          <p:nvPr/>
        </p:nvGrpSpPr>
        <p:grpSpPr>
          <a:xfrm>
            <a:off x="1059976" y="1211264"/>
            <a:ext cx="7933517" cy="3789805"/>
            <a:chOff x="6803275" y="427445"/>
            <a:chExt cx="2212050" cy="2504994"/>
          </a:xfrm>
        </p:grpSpPr>
        <p:pic>
          <p:nvPicPr>
            <p:cNvPr id="117" name="Google Shape;117;p7"/>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18" name="Google Shape;118;p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chemeClr val="dk2"/>
                </a:buClr>
                <a:buSzPts val="1100"/>
                <a:buFont typeface="Arial"/>
                <a:buNone/>
              </a:pPr>
              <a:r>
                <a:t/>
              </a:r>
              <a:endParaRPr b="1" i="0" sz="1200" u="none" cap="none" strike="noStrike">
                <a:solidFill>
                  <a:schemeClr val="dk2"/>
                </a:solidFill>
                <a:latin typeface="Raleway"/>
                <a:ea typeface="Raleway"/>
                <a:cs typeface="Raleway"/>
                <a:sym typeface="Raleway"/>
              </a:endParaRPr>
            </a:p>
          </p:txBody>
        </p:sp>
      </p:grpSp>
      <p:pic>
        <p:nvPicPr>
          <p:cNvPr id="119" name="Google Shape;119;p7"/>
          <p:cNvPicPr preferRelativeResize="0"/>
          <p:nvPr/>
        </p:nvPicPr>
        <p:blipFill rotWithShape="1">
          <a:blip r:embed="rId4">
            <a:alphaModFix/>
          </a:blip>
          <a:srcRect b="0" l="0" r="0" t="0"/>
          <a:stretch/>
        </p:blipFill>
        <p:spPr>
          <a:xfrm>
            <a:off x="1766900" y="1944075"/>
            <a:ext cx="6063150" cy="268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25" name="Google Shape;125;p8"/>
          <p:cNvGrpSpPr/>
          <p:nvPr/>
        </p:nvGrpSpPr>
        <p:grpSpPr>
          <a:xfrm>
            <a:off x="1059976" y="1211264"/>
            <a:ext cx="7933517" cy="3789805"/>
            <a:chOff x="6803275" y="427445"/>
            <a:chExt cx="2212050" cy="2504994"/>
          </a:xfrm>
        </p:grpSpPr>
        <p:pic>
          <p:nvPicPr>
            <p:cNvPr id="126" name="Google Shape;126;p8"/>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27" name="Google Shape;127;p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chemeClr val="dk2"/>
                </a:buClr>
                <a:buSzPts val="1100"/>
                <a:buFont typeface="Arial"/>
                <a:buNone/>
              </a:pPr>
              <a:r>
                <a:t/>
              </a:r>
              <a:endParaRPr b="1" i="0" sz="1200" u="none" cap="none" strike="noStrike">
                <a:solidFill>
                  <a:schemeClr val="dk2"/>
                </a:solidFill>
                <a:latin typeface="Raleway"/>
                <a:ea typeface="Raleway"/>
                <a:cs typeface="Raleway"/>
                <a:sym typeface="Raleway"/>
              </a:endParaRPr>
            </a:p>
          </p:txBody>
        </p:sp>
      </p:grpSp>
      <p:sp>
        <p:nvSpPr>
          <p:cNvPr id="128" name="Google Shape;128;p8"/>
          <p:cNvSpPr txBox="1"/>
          <p:nvPr/>
        </p:nvSpPr>
        <p:spPr>
          <a:xfrm>
            <a:off x="1880575" y="1724275"/>
            <a:ext cx="6271800" cy="250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50"/>
              <a:buFont typeface="Arial"/>
              <a:buNone/>
            </a:pPr>
            <a:r>
              <a:rPr b="0" i="0" lang="es-419" sz="2150" u="none" cap="none" strike="noStrike">
                <a:solidFill>
                  <a:schemeClr val="dk2"/>
                </a:solidFill>
                <a:highlight>
                  <a:srgbClr val="FFFFFF"/>
                </a:highlight>
                <a:latin typeface="Arial"/>
                <a:ea typeface="Arial"/>
                <a:cs typeface="Arial"/>
                <a:sym typeface="Arial"/>
              </a:rPr>
              <a:t>Las 5 nacionalidades más comunes entre los pasajeros en vuelos internacionales son:</a:t>
            </a:r>
            <a:endParaRPr b="0" i="0" sz="215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150"/>
              <a:buFont typeface="Arial"/>
              <a:buNone/>
            </a:pPr>
            <a:r>
              <a:rPr b="0" i="0" lang="es-419" sz="2150" u="none" cap="none" strike="noStrike">
                <a:solidFill>
                  <a:schemeClr val="dk2"/>
                </a:solidFill>
                <a:highlight>
                  <a:srgbClr val="FFFFFF"/>
                </a:highlight>
                <a:latin typeface="Arial"/>
                <a:ea typeface="Arial"/>
                <a:cs typeface="Arial"/>
                <a:sym typeface="Arial"/>
              </a:rPr>
              <a:t>China          18160</a:t>
            </a:r>
            <a:endParaRPr b="0" i="0" sz="215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150"/>
              <a:buFont typeface="Arial"/>
              <a:buNone/>
            </a:pPr>
            <a:r>
              <a:rPr b="0" i="0" lang="es-419" sz="2150" u="none" cap="none" strike="noStrike">
                <a:solidFill>
                  <a:schemeClr val="dk2"/>
                </a:solidFill>
                <a:highlight>
                  <a:srgbClr val="FFFFFF"/>
                </a:highlight>
                <a:latin typeface="Arial"/>
                <a:ea typeface="Arial"/>
                <a:cs typeface="Arial"/>
                <a:sym typeface="Arial"/>
              </a:rPr>
              <a:t>Indonesia      10461</a:t>
            </a:r>
            <a:endParaRPr b="0" i="0" sz="215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150"/>
              <a:buFont typeface="Arial"/>
              <a:buNone/>
            </a:pPr>
            <a:r>
              <a:rPr b="0" i="0" lang="es-419" sz="2150" u="none" cap="none" strike="noStrike">
                <a:solidFill>
                  <a:schemeClr val="dk2"/>
                </a:solidFill>
                <a:highlight>
                  <a:srgbClr val="FFFFFF"/>
                </a:highlight>
                <a:latin typeface="Arial"/>
                <a:ea typeface="Arial"/>
                <a:cs typeface="Arial"/>
                <a:sym typeface="Arial"/>
              </a:rPr>
              <a:t>Russia          5654</a:t>
            </a:r>
            <a:endParaRPr b="0" i="0" sz="2150" u="none" cap="none" strike="noStrike">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150"/>
              <a:buFont typeface="Arial"/>
              <a:buNone/>
            </a:pPr>
            <a:r>
              <a:rPr b="0" i="0" lang="es-419" sz="2150" u="none" cap="none" strike="noStrike">
                <a:solidFill>
                  <a:schemeClr val="dk2"/>
                </a:solidFill>
                <a:highlight>
                  <a:srgbClr val="FFFFFF"/>
                </a:highlight>
                <a:latin typeface="Arial"/>
                <a:ea typeface="Arial"/>
                <a:cs typeface="Arial"/>
                <a:sym typeface="Arial"/>
              </a:rPr>
              <a:t>Philippines     5191</a:t>
            </a:r>
            <a:endParaRPr b="0" i="0" sz="2150" u="none" cap="none" strike="noStrike">
              <a:solidFill>
                <a:schemeClr val="dk2"/>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2150"/>
              <a:buFont typeface="Arial"/>
              <a:buNone/>
            </a:pPr>
            <a:r>
              <a:rPr b="0" i="0" lang="es-419" sz="2150" u="none" cap="none" strike="noStrike">
                <a:solidFill>
                  <a:schemeClr val="dk2"/>
                </a:solidFill>
                <a:highlight>
                  <a:srgbClr val="FFFFFF"/>
                </a:highlight>
                <a:latin typeface="Arial"/>
                <a:ea typeface="Arial"/>
                <a:cs typeface="Arial"/>
                <a:sym typeface="Arial"/>
              </a:rPr>
              <a:t>Brazil          3763</a:t>
            </a:r>
            <a:endParaRPr b="0" i="0" sz="2150" u="none" cap="none" strike="noStrike">
              <a:solidFill>
                <a:schemeClr val="dk2"/>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224500" y="257875"/>
            <a:ext cx="8484900" cy="953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b="0" lang="es-419" sz="2800">
                <a:solidFill>
                  <a:schemeClr val="dk2"/>
                </a:solidFill>
                <a:latin typeface="Arial"/>
                <a:ea typeface="Arial"/>
                <a:cs typeface="Arial"/>
                <a:sym typeface="Arial"/>
              </a:rPr>
              <a:t>ANÁLISIS </a:t>
            </a:r>
            <a:endParaRPr b="0" sz="100">
              <a:solidFill>
                <a:schemeClr val="dk2"/>
              </a:solidFill>
              <a:latin typeface="Arial"/>
              <a:ea typeface="Arial"/>
              <a:cs typeface="Arial"/>
              <a:sym typeface="Arial"/>
            </a:endParaRPr>
          </a:p>
          <a:p>
            <a:pPr indent="0" lvl="0" marL="0" rtl="0" algn="ctr">
              <a:lnSpc>
                <a:spcPct val="80000"/>
              </a:lnSpc>
              <a:spcBef>
                <a:spcPts val="0"/>
              </a:spcBef>
              <a:spcAft>
                <a:spcPts val="0"/>
              </a:spcAft>
              <a:buSzPts val="4800"/>
              <a:buNone/>
            </a:pPr>
            <a:r>
              <a:rPr lang="es-419" sz="2800">
                <a:solidFill>
                  <a:schemeClr val="dk2"/>
                </a:solidFill>
                <a:latin typeface="Arial"/>
                <a:ea typeface="Arial"/>
                <a:cs typeface="Arial"/>
                <a:sym typeface="Arial"/>
              </a:rPr>
              <a:t>EXPLORATORIO</a:t>
            </a:r>
            <a:endParaRPr sz="1600">
              <a:solidFill>
                <a:schemeClr val="accent5"/>
              </a:solidFill>
            </a:endParaRPr>
          </a:p>
        </p:txBody>
      </p:sp>
      <p:grpSp>
        <p:nvGrpSpPr>
          <p:cNvPr id="134" name="Google Shape;134;p9"/>
          <p:cNvGrpSpPr/>
          <p:nvPr/>
        </p:nvGrpSpPr>
        <p:grpSpPr>
          <a:xfrm>
            <a:off x="1059976" y="1211264"/>
            <a:ext cx="7933517" cy="3789805"/>
            <a:chOff x="6803275" y="427445"/>
            <a:chExt cx="2212050" cy="2504994"/>
          </a:xfrm>
        </p:grpSpPr>
        <p:pic>
          <p:nvPicPr>
            <p:cNvPr id="135" name="Google Shape;135;p9"/>
            <p:cNvPicPr preferRelativeResize="0"/>
            <p:nvPr/>
          </p:nvPicPr>
          <p:blipFill rotWithShape="1">
            <a:blip r:embed="rId3">
              <a:alphaModFix/>
            </a:blip>
            <a:srcRect b="0" l="0" r="0" t="0"/>
            <a:stretch/>
          </p:blipFill>
          <p:spPr>
            <a:xfrm>
              <a:off x="6803275" y="427445"/>
              <a:ext cx="2212050" cy="2504994"/>
            </a:xfrm>
            <a:prstGeom prst="rect">
              <a:avLst/>
            </a:prstGeom>
            <a:noFill/>
            <a:ln>
              <a:noFill/>
            </a:ln>
          </p:spPr>
        </p:pic>
        <p:sp>
          <p:nvSpPr>
            <p:cNvPr id="136" name="Google Shape;136;p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800"/>
                </a:spcAft>
                <a:buClr>
                  <a:schemeClr val="dk2"/>
                </a:buClr>
                <a:buSzPts val="1100"/>
                <a:buFont typeface="Arial"/>
                <a:buNone/>
              </a:pPr>
              <a:r>
                <a:t/>
              </a:r>
              <a:endParaRPr b="1" i="0" sz="1200" u="none" cap="none" strike="noStrike">
                <a:solidFill>
                  <a:schemeClr val="dk2"/>
                </a:solidFill>
                <a:latin typeface="Raleway"/>
                <a:ea typeface="Raleway"/>
                <a:cs typeface="Raleway"/>
                <a:sym typeface="Raleway"/>
              </a:endParaRPr>
            </a:p>
          </p:txBody>
        </p:sp>
      </p:grpSp>
      <p:pic>
        <p:nvPicPr>
          <p:cNvPr id="137" name="Google Shape;137;p9"/>
          <p:cNvPicPr preferRelativeResize="0"/>
          <p:nvPr/>
        </p:nvPicPr>
        <p:blipFill rotWithShape="1">
          <a:blip r:embed="rId4">
            <a:alphaModFix/>
          </a:blip>
          <a:srcRect b="0" l="0" r="0" t="0"/>
          <a:stretch/>
        </p:blipFill>
        <p:spPr>
          <a:xfrm>
            <a:off x="1524000" y="1548425"/>
            <a:ext cx="6818925" cy="318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