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 id="2147483717"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83" r:id="rId19"/>
    <p:sldId id="281" r:id="rId20"/>
    <p:sldId id="272" r:id="rId21"/>
    <p:sldId id="273" r:id="rId22"/>
    <p:sldId id="274" r:id="rId23"/>
    <p:sldId id="275" r:id="rId24"/>
    <p:sldId id="276" r:id="rId25"/>
    <p:sldId id="277" r:id="rId26"/>
    <p:sldId id="286" r:id="rId27"/>
    <p:sldId id="278" r:id="rId28"/>
    <p:sldId id="280" r:id="rId29"/>
    <p:sldId id="287" r:id="rId30"/>
    <p:sldId id="279" r:id="rId31"/>
  </p:sldIdLst>
  <p:sldSz cx="9144000" cy="5143500" type="screen16x9"/>
  <p:notesSz cx="6858000" cy="9144000"/>
  <p:embeddedFontLst>
    <p:embeddedFont>
      <p:font typeface="Calisto MT" panose="02040603050505030304" pitchFamily="18" charset="0"/>
      <p:regular r:id="rId33"/>
      <p:bold r:id="rId34"/>
      <p:italic r:id="rId35"/>
      <p:boldItalic r:id="rId36"/>
    </p:embeddedFont>
    <p:embeddedFont>
      <p:font typeface="Lato" panose="020F0502020204030203" pitchFamily="34" charset="0"/>
      <p:regular r:id="rId37"/>
      <p:bold r:id="rId38"/>
      <p:italic r:id="rId39"/>
      <p:boldItalic r:id="rId40"/>
    </p:embeddedFont>
    <p:embeddedFont>
      <p:font typeface="Raleway" pitchFamily="2" charset="0"/>
      <p:regular r:id="rId41"/>
      <p:bold r:id="rId42"/>
      <p:italic r:id="rId43"/>
      <p:boldItalic r:id="rId44"/>
    </p:embeddedFont>
    <p:embeddedFont>
      <p:font typeface="Wingdings 2" panose="05020102010507070707" pitchFamily="18" charset="2"/>
      <p:regular r:id="rId4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975EF1-0420-458C-88E4-6C727F7D48F6}">
          <p14:sldIdLst>
            <p14:sldId id="256"/>
            <p14:sldId id="257"/>
          </p14:sldIdLst>
        </p14:section>
        <p14:section name="Untitled Section" id="{E5DE5545-3FCC-447B-A71F-D313C527FDEE}">
          <p14:sldIdLst>
            <p14:sldId id="258"/>
            <p14:sldId id="259"/>
            <p14:sldId id="260"/>
            <p14:sldId id="261"/>
            <p14:sldId id="262"/>
            <p14:sldId id="263"/>
            <p14:sldId id="264"/>
            <p14:sldId id="265"/>
            <p14:sldId id="266"/>
            <p14:sldId id="267"/>
            <p14:sldId id="268"/>
            <p14:sldId id="269"/>
            <p14:sldId id="270"/>
            <p14:sldId id="271"/>
            <p14:sldId id="283"/>
            <p14:sldId id="281"/>
            <p14:sldId id="272"/>
            <p14:sldId id="273"/>
            <p14:sldId id="274"/>
            <p14:sldId id="275"/>
            <p14:sldId id="276"/>
            <p14:sldId id="277"/>
            <p14:sldId id="286"/>
            <p14:sldId id="278"/>
            <p14:sldId id="280"/>
            <p14:sldId id="287"/>
            <p14:sldId id="279"/>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g3dWjruwWqMrVZUUzHfDb75bGM6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6.xml"/><Relationship Id="rId51"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customschemas.google.com/relationships/presentationmetadata" Target="metadata"/><Relationship Id="rId20" Type="http://schemas.openxmlformats.org/officeDocument/2006/relationships/slide" Target="slides/slide1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ston Militello" userId="65d619dd019e071f" providerId="LiveId" clId="{B816BDD8-9F74-432E-BE83-9023DDA8B25A}"/>
    <pc:docChg chg="custSel modSld">
      <pc:chgData name="Gaston Militello" userId="65d619dd019e071f" providerId="LiveId" clId="{B816BDD8-9F74-432E-BE83-9023DDA8B25A}" dt="2024-05-06T02:31:53.465" v="51" actId="20577"/>
      <pc:docMkLst>
        <pc:docMk/>
      </pc:docMkLst>
      <pc:sldChg chg="modSp mod">
        <pc:chgData name="Gaston Militello" userId="65d619dd019e071f" providerId="LiveId" clId="{B816BDD8-9F74-432E-BE83-9023DDA8B25A}" dt="2024-05-06T02:31:53.465" v="51" actId="20577"/>
        <pc:sldMkLst>
          <pc:docMk/>
          <pc:sldMk cId="0" sldId="256"/>
        </pc:sldMkLst>
        <pc:spChg chg="mod">
          <ac:chgData name="Gaston Militello" userId="65d619dd019e071f" providerId="LiveId" clId="{B816BDD8-9F74-432E-BE83-9023DDA8B25A}" dt="2024-05-06T02:31:53.465" v="51" actId="20577"/>
          <ac:spMkLst>
            <pc:docMk/>
            <pc:sldMk cId="0" sldId="256"/>
            <ac:spMk id="72" creationId="{00000000-0000-0000-0000-000000000000}"/>
          </ac:spMkLst>
        </pc:spChg>
        <pc:spChg chg="mod">
          <ac:chgData name="Gaston Militello" userId="65d619dd019e071f" providerId="LiveId" clId="{B816BDD8-9F74-432E-BE83-9023DDA8B25A}" dt="2024-05-06T02:31:47.812" v="49" actId="20577"/>
          <ac:spMkLst>
            <pc:docMk/>
            <pc:sldMk cId="0" sldId="256"/>
            <ac:spMk id="7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22072905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25755209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23968730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2306894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35052127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13850173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374104145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140863319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90846015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353535"/>
        </a:solidFill>
        <a:effectLst/>
      </p:bgPr>
    </p:bg>
    <p:spTree>
      <p:nvGrpSpPr>
        <p:cNvPr id="1" name="Shape 18"/>
        <p:cNvGrpSpPr/>
        <p:nvPr/>
      </p:nvGrpSpPr>
      <p:grpSpPr>
        <a:xfrm>
          <a:off x="0" y="0"/>
          <a:ext cx="0" cy="0"/>
          <a:chOff x="0" y="0"/>
          <a:chExt cx="0" cy="0"/>
        </a:xfrm>
      </p:grpSpPr>
      <p:sp>
        <p:nvSpPr>
          <p:cNvPr id="20" name="Google Shape;20;p27"/>
          <p:cNvSpPr txBox="1">
            <a:spLocks noGrp="1"/>
          </p:cNvSpPr>
          <p:nvPr>
            <p:ph type="title"/>
          </p:nvPr>
        </p:nvSpPr>
        <p:spPr>
          <a:xfrm>
            <a:off x="283103" y="712141"/>
            <a:ext cx="6244200" cy="383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1" name="Google Shape;21;p2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a:t>
            </a:fld>
            <a:endParaRPr/>
          </a:p>
        </p:txBody>
      </p:sp>
    </p:spTree>
    <p:extLst>
      <p:ext uri="{BB962C8B-B14F-4D97-AF65-F5344CB8AC3E}">
        <p14:creationId xmlns:p14="http://schemas.microsoft.com/office/powerpoint/2010/main" val="1253391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41393989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291119236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178246458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191975526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207164998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3341900548"/>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208788660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2832494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306371774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116594449"/>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3745157239"/>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38181004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2667769709"/>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067684686"/>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860754807"/>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690158832"/>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1065175605"/>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1693070664"/>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812101561"/>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353535"/>
        </a:solidFill>
        <a:effectLst/>
      </p:bgPr>
    </p:bg>
    <p:spTree>
      <p:nvGrpSpPr>
        <p:cNvPr id="1" name="Shape 18"/>
        <p:cNvGrpSpPr/>
        <p:nvPr/>
      </p:nvGrpSpPr>
      <p:grpSpPr>
        <a:xfrm>
          <a:off x="0" y="0"/>
          <a:ext cx="0" cy="0"/>
          <a:chOff x="0" y="0"/>
          <a:chExt cx="0" cy="0"/>
        </a:xfrm>
      </p:grpSpPr>
      <p:sp>
        <p:nvSpPr>
          <p:cNvPr id="20" name="Google Shape;20;p27"/>
          <p:cNvSpPr txBox="1">
            <a:spLocks noGrp="1"/>
          </p:cNvSpPr>
          <p:nvPr>
            <p:ph type="title"/>
          </p:nvPr>
        </p:nvSpPr>
        <p:spPr>
          <a:xfrm>
            <a:off x="283103" y="712141"/>
            <a:ext cx="6244200" cy="383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1" name="Google Shape;21;p2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a:t>
            </a:fld>
            <a:endParaRPr/>
          </a:p>
        </p:txBody>
      </p:sp>
    </p:spTree>
    <p:extLst>
      <p:ext uri="{BB962C8B-B14F-4D97-AF65-F5344CB8AC3E}">
        <p14:creationId xmlns:p14="http://schemas.microsoft.com/office/powerpoint/2010/main" val="3208720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38128957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40649511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110637184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2157545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26062093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33598752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smtClean="0"/>
              <a:pPr/>
              <a:t>5/5/2024</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3593218015"/>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smtClean="0"/>
              <a:pPr/>
              <a:t>5/5/2024</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227431988"/>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6.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title"/>
          </p:nvPr>
        </p:nvSpPr>
        <p:spPr>
          <a:xfrm>
            <a:off x="283102" y="712141"/>
            <a:ext cx="8430591" cy="3835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a:buNone/>
            </a:pPr>
            <a:r>
              <a:rPr lang="es-419" sz="5200" dirty="0"/>
              <a:t>Conjunto de datos </a:t>
            </a:r>
            <a:r>
              <a:rPr lang="es-419" sz="5200"/>
              <a:t>de Aerolíneas</a:t>
            </a:r>
            <a:endParaRPr sz="5200" dirty="0"/>
          </a:p>
        </p:txBody>
      </p:sp>
      <p:sp>
        <p:nvSpPr>
          <p:cNvPr id="73" name="Google Shape;73;p1"/>
          <p:cNvSpPr txBox="1">
            <a:spLocks noGrp="1"/>
          </p:cNvSpPr>
          <p:nvPr>
            <p:ph type="subTitle" idx="4294967295"/>
          </p:nvPr>
        </p:nvSpPr>
        <p:spPr>
          <a:xfrm>
            <a:off x="2813050" y="3238500"/>
            <a:ext cx="6330950" cy="124142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2"/>
              </a:buClr>
              <a:buSzPts val="1100"/>
              <a:buFont typeface="Arial"/>
              <a:buNone/>
            </a:pPr>
            <a:r>
              <a:rPr lang="es-419" sz="2400" dirty="0"/>
              <a:t>Alumno: Militello Gastón</a:t>
            </a:r>
          </a:p>
          <a:p>
            <a:pPr marL="0" lvl="0" indent="0" algn="l" rtl="0">
              <a:lnSpc>
                <a:spcPct val="100000"/>
              </a:lnSpc>
              <a:spcBef>
                <a:spcPts val="0"/>
              </a:spcBef>
              <a:spcAft>
                <a:spcPts val="0"/>
              </a:spcAft>
              <a:buClr>
                <a:schemeClr val="dk2"/>
              </a:buClr>
              <a:buSzPts val="1100"/>
              <a:buFont typeface="Arial"/>
              <a:buNone/>
            </a:pPr>
            <a:r>
              <a:rPr lang="es-419" sz="2400" dirty="0"/>
              <a:t>TP : Entrega Final</a:t>
            </a:r>
            <a:endParaRPr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0"/>
          <p:cNvSpPr txBox="1">
            <a:spLocks noGrp="1"/>
          </p:cNvSpPr>
          <p:nvPr>
            <p:ph type="title"/>
          </p:nvPr>
        </p:nvSpPr>
        <p:spPr>
          <a:xfrm>
            <a:off x="224500" y="257875"/>
            <a:ext cx="8484900" cy="953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800"/>
              <a:buNone/>
            </a:pPr>
            <a:r>
              <a:rPr lang="es-419" sz="2800" b="1" dirty="0">
                <a:solidFill>
                  <a:schemeClr val="bg1"/>
                </a:solidFill>
                <a:ea typeface="Arial"/>
                <a:cs typeface="Arial"/>
                <a:sym typeface="Arial"/>
              </a:rPr>
              <a:t>ANÁLISIS </a:t>
            </a:r>
            <a:endParaRPr sz="100" b="1" dirty="0">
              <a:solidFill>
                <a:schemeClr val="bg1"/>
              </a:solidFill>
              <a:ea typeface="Arial"/>
              <a:cs typeface="Arial"/>
              <a:sym typeface="Arial"/>
            </a:endParaRPr>
          </a:p>
          <a:p>
            <a:pPr marL="0" lvl="0" indent="0" algn="ctr" rtl="0">
              <a:lnSpc>
                <a:spcPct val="80000"/>
              </a:lnSpc>
              <a:spcBef>
                <a:spcPts val="0"/>
              </a:spcBef>
              <a:spcAft>
                <a:spcPts val="0"/>
              </a:spcAft>
              <a:buSzPts val="4800"/>
              <a:buNone/>
            </a:pPr>
            <a:r>
              <a:rPr lang="es-419" sz="2800" b="1" dirty="0">
                <a:solidFill>
                  <a:schemeClr val="bg1"/>
                </a:solidFill>
                <a:ea typeface="Arial"/>
                <a:cs typeface="Arial"/>
                <a:sym typeface="Arial"/>
              </a:rPr>
              <a:t>EXPLORATORIO</a:t>
            </a:r>
            <a:endParaRPr sz="1600" b="1" dirty="0">
              <a:solidFill>
                <a:schemeClr val="bg1"/>
              </a:solidFill>
            </a:endParaRPr>
          </a:p>
        </p:txBody>
      </p:sp>
      <p:grpSp>
        <p:nvGrpSpPr>
          <p:cNvPr id="143" name="Google Shape;143;p10"/>
          <p:cNvGrpSpPr/>
          <p:nvPr/>
        </p:nvGrpSpPr>
        <p:grpSpPr>
          <a:xfrm>
            <a:off x="224456" y="1094143"/>
            <a:ext cx="8484981" cy="4181085"/>
            <a:chOff x="6803275" y="427445"/>
            <a:chExt cx="2212050" cy="2504994"/>
          </a:xfrm>
        </p:grpSpPr>
        <p:pic>
          <p:nvPicPr>
            <p:cNvPr id="144" name="Google Shape;144;p10"/>
            <p:cNvPicPr preferRelativeResize="0"/>
            <p:nvPr/>
          </p:nvPicPr>
          <p:blipFill rotWithShape="1">
            <a:blip r:embed="rId3">
              <a:alphaModFix/>
            </a:blip>
            <a:srcRect/>
            <a:stretch/>
          </p:blipFill>
          <p:spPr>
            <a:xfrm>
              <a:off x="6803275" y="427445"/>
              <a:ext cx="2212050" cy="2504994"/>
            </a:xfrm>
            <a:prstGeom prst="rect">
              <a:avLst/>
            </a:prstGeom>
            <a:noFill/>
            <a:ln>
              <a:noFill/>
            </a:ln>
          </p:spPr>
        </p:pic>
        <p:sp>
          <p:nvSpPr>
            <p:cNvPr id="145" name="Google Shape;145;p10"/>
            <p:cNvSpPr txBox="1"/>
            <p:nvPr/>
          </p:nvSpPr>
          <p:spPr>
            <a:xfrm>
              <a:off x="6905069" y="684231"/>
              <a:ext cx="1929000" cy="200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800"/>
                </a:spcAft>
                <a:buClr>
                  <a:schemeClr val="dk2"/>
                </a:buClr>
                <a:buSzPts val="1100"/>
                <a:buFont typeface="Arial"/>
                <a:buNone/>
              </a:pPr>
              <a:endParaRPr sz="1200" b="1" i="0" u="none" strike="noStrike" cap="none">
                <a:solidFill>
                  <a:schemeClr val="dk2"/>
                </a:solidFill>
                <a:latin typeface="Raleway"/>
                <a:ea typeface="Raleway"/>
                <a:cs typeface="Raleway"/>
                <a:sym typeface="Raleway"/>
              </a:endParaRPr>
            </a:p>
          </p:txBody>
        </p:sp>
      </p:grpSp>
      <p:pic>
        <p:nvPicPr>
          <p:cNvPr id="146" name="Google Shape;146;p10"/>
          <p:cNvPicPr preferRelativeResize="0"/>
          <p:nvPr/>
        </p:nvPicPr>
        <p:blipFill rotWithShape="1">
          <a:blip r:embed="rId4">
            <a:alphaModFix/>
          </a:blip>
          <a:srcRect/>
          <a:stretch/>
        </p:blipFill>
        <p:spPr>
          <a:xfrm>
            <a:off x="753750" y="1332750"/>
            <a:ext cx="7310749" cy="3600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224500" y="257875"/>
            <a:ext cx="8484900" cy="953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800"/>
              <a:buNone/>
            </a:pPr>
            <a:r>
              <a:rPr lang="es-419" sz="2800" b="1" dirty="0">
                <a:solidFill>
                  <a:schemeClr val="bg1"/>
                </a:solidFill>
                <a:latin typeface="Arial"/>
                <a:ea typeface="Arial"/>
                <a:cs typeface="Arial"/>
                <a:sym typeface="Arial"/>
              </a:rPr>
              <a:t>ANÁLISIS </a:t>
            </a:r>
            <a:endParaRPr sz="100" b="1" dirty="0">
              <a:solidFill>
                <a:schemeClr val="bg1"/>
              </a:solidFill>
              <a:latin typeface="Arial"/>
              <a:ea typeface="Arial"/>
              <a:cs typeface="Arial"/>
              <a:sym typeface="Arial"/>
            </a:endParaRPr>
          </a:p>
          <a:p>
            <a:pPr marL="0" lvl="0" indent="0" algn="ctr" rtl="0">
              <a:lnSpc>
                <a:spcPct val="80000"/>
              </a:lnSpc>
              <a:spcBef>
                <a:spcPts val="0"/>
              </a:spcBef>
              <a:spcAft>
                <a:spcPts val="0"/>
              </a:spcAft>
              <a:buSzPts val="4800"/>
              <a:buNone/>
            </a:pPr>
            <a:r>
              <a:rPr lang="es-419" sz="2800" b="1" dirty="0">
                <a:solidFill>
                  <a:schemeClr val="bg1"/>
                </a:solidFill>
                <a:latin typeface="Arial"/>
                <a:ea typeface="Arial"/>
                <a:cs typeface="Arial"/>
                <a:sym typeface="Arial"/>
              </a:rPr>
              <a:t>EXPLORATORIO</a:t>
            </a:r>
            <a:endParaRPr sz="1600" b="1" dirty="0">
              <a:solidFill>
                <a:schemeClr val="bg1"/>
              </a:solidFill>
            </a:endParaRPr>
          </a:p>
        </p:txBody>
      </p:sp>
      <p:grpSp>
        <p:nvGrpSpPr>
          <p:cNvPr id="152" name="Google Shape;152;p11"/>
          <p:cNvGrpSpPr/>
          <p:nvPr/>
        </p:nvGrpSpPr>
        <p:grpSpPr>
          <a:xfrm>
            <a:off x="224456" y="1094143"/>
            <a:ext cx="8484981" cy="4181085"/>
            <a:chOff x="6803275" y="427445"/>
            <a:chExt cx="2212050" cy="2504994"/>
          </a:xfrm>
        </p:grpSpPr>
        <p:pic>
          <p:nvPicPr>
            <p:cNvPr id="153" name="Google Shape;153;p11"/>
            <p:cNvPicPr preferRelativeResize="0"/>
            <p:nvPr/>
          </p:nvPicPr>
          <p:blipFill rotWithShape="1">
            <a:blip r:embed="rId3">
              <a:alphaModFix/>
            </a:blip>
            <a:srcRect/>
            <a:stretch/>
          </p:blipFill>
          <p:spPr>
            <a:xfrm>
              <a:off x="6803275" y="427445"/>
              <a:ext cx="2212050" cy="2504994"/>
            </a:xfrm>
            <a:prstGeom prst="rect">
              <a:avLst/>
            </a:prstGeom>
            <a:noFill/>
            <a:ln>
              <a:noFill/>
            </a:ln>
          </p:spPr>
        </p:pic>
        <p:sp>
          <p:nvSpPr>
            <p:cNvPr id="154" name="Google Shape;154;p11"/>
            <p:cNvSpPr txBox="1"/>
            <p:nvPr/>
          </p:nvSpPr>
          <p:spPr>
            <a:xfrm>
              <a:off x="6905069" y="684231"/>
              <a:ext cx="1929000" cy="200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800"/>
                </a:spcAft>
                <a:buClr>
                  <a:schemeClr val="dk2"/>
                </a:buClr>
                <a:buSzPts val="1100"/>
                <a:buFont typeface="Arial"/>
                <a:buNone/>
              </a:pPr>
              <a:endParaRPr sz="1200" b="1" i="0" u="none" strike="noStrike" cap="none">
                <a:solidFill>
                  <a:schemeClr val="dk2"/>
                </a:solidFill>
                <a:latin typeface="Raleway"/>
                <a:ea typeface="Raleway"/>
                <a:cs typeface="Raleway"/>
                <a:sym typeface="Raleway"/>
              </a:endParaRPr>
            </a:p>
          </p:txBody>
        </p:sp>
      </p:grpSp>
      <p:sp>
        <p:nvSpPr>
          <p:cNvPr id="155" name="Google Shape;155;p11"/>
          <p:cNvSpPr txBox="1"/>
          <p:nvPr/>
        </p:nvSpPr>
        <p:spPr>
          <a:xfrm>
            <a:off x="766875" y="1890350"/>
            <a:ext cx="7136400" cy="255451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419" sz="1800" b="1" i="0" u="none" strike="noStrike" cap="none" dirty="0">
                <a:solidFill>
                  <a:srgbClr val="000000"/>
                </a:solidFill>
                <a:ea typeface="Arial"/>
                <a:cs typeface="Arial"/>
                <a:sym typeface="Arial"/>
              </a:rPr>
              <a:t>Una curtosis de 6.56 indica que la distribución de frecuencia de las nacionalidades tiene colas más pesadas y es más puntiaguda que la distribución normal, lo que sugiere la presencia de valores extremos o una mayor concentración de datos alrededor de la media con colas largas en comparación con una distribución normal.</a:t>
            </a:r>
            <a:endParaRPr sz="1800" b="1" i="0" u="none" strike="noStrike" cap="none" dirty="0">
              <a:solidFill>
                <a:srgbClr val="000000"/>
              </a:solidFil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2"/>
          <p:cNvSpPr txBox="1">
            <a:spLocks noGrp="1"/>
          </p:cNvSpPr>
          <p:nvPr>
            <p:ph type="title"/>
          </p:nvPr>
        </p:nvSpPr>
        <p:spPr>
          <a:xfrm>
            <a:off x="224500" y="257875"/>
            <a:ext cx="8484900" cy="953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800"/>
              <a:buNone/>
            </a:pPr>
            <a:r>
              <a:rPr lang="es-419" sz="2800" b="1" dirty="0">
                <a:solidFill>
                  <a:schemeClr val="bg1"/>
                </a:solidFill>
                <a:ea typeface="Arial"/>
                <a:cs typeface="Arial"/>
                <a:sym typeface="Arial"/>
              </a:rPr>
              <a:t>ANÁLISIS </a:t>
            </a:r>
            <a:endParaRPr sz="100" b="1" dirty="0">
              <a:solidFill>
                <a:schemeClr val="bg1"/>
              </a:solidFill>
              <a:ea typeface="Arial"/>
              <a:cs typeface="Arial"/>
              <a:sym typeface="Arial"/>
            </a:endParaRPr>
          </a:p>
          <a:p>
            <a:pPr marL="0" lvl="0" indent="0" algn="ctr" rtl="0">
              <a:lnSpc>
                <a:spcPct val="80000"/>
              </a:lnSpc>
              <a:spcBef>
                <a:spcPts val="0"/>
              </a:spcBef>
              <a:spcAft>
                <a:spcPts val="0"/>
              </a:spcAft>
              <a:buSzPts val="4800"/>
              <a:buNone/>
            </a:pPr>
            <a:r>
              <a:rPr lang="es-419" sz="2800" b="1" dirty="0">
                <a:solidFill>
                  <a:schemeClr val="bg1"/>
                </a:solidFill>
                <a:ea typeface="Arial"/>
                <a:cs typeface="Arial"/>
                <a:sym typeface="Arial"/>
              </a:rPr>
              <a:t>EXPLORATORIO</a:t>
            </a:r>
            <a:endParaRPr sz="1600" b="1" dirty="0">
              <a:solidFill>
                <a:schemeClr val="bg1"/>
              </a:solidFill>
            </a:endParaRPr>
          </a:p>
        </p:txBody>
      </p:sp>
      <p:grpSp>
        <p:nvGrpSpPr>
          <p:cNvPr id="161" name="Google Shape;161;p12"/>
          <p:cNvGrpSpPr/>
          <p:nvPr/>
        </p:nvGrpSpPr>
        <p:grpSpPr>
          <a:xfrm>
            <a:off x="508824" y="1064874"/>
            <a:ext cx="8484981" cy="3936347"/>
            <a:chOff x="6803275" y="427445"/>
            <a:chExt cx="2212050" cy="2504994"/>
          </a:xfrm>
        </p:grpSpPr>
        <p:pic>
          <p:nvPicPr>
            <p:cNvPr id="162" name="Google Shape;162;p12"/>
            <p:cNvPicPr preferRelativeResize="0"/>
            <p:nvPr/>
          </p:nvPicPr>
          <p:blipFill rotWithShape="1">
            <a:blip r:embed="rId3">
              <a:alphaModFix/>
            </a:blip>
            <a:srcRect/>
            <a:stretch/>
          </p:blipFill>
          <p:spPr>
            <a:xfrm>
              <a:off x="6803275" y="427445"/>
              <a:ext cx="2212050" cy="2504994"/>
            </a:xfrm>
            <a:prstGeom prst="rect">
              <a:avLst/>
            </a:prstGeom>
            <a:noFill/>
            <a:ln>
              <a:noFill/>
            </a:ln>
          </p:spPr>
        </p:pic>
        <p:sp>
          <p:nvSpPr>
            <p:cNvPr id="163" name="Google Shape;163;p12"/>
            <p:cNvSpPr txBox="1"/>
            <p:nvPr/>
          </p:nvSpPr>
          <p:spPr>
            <a:xfrm>
              <a:off x="6905069" y="684231"/>
              <a:ext cx="1929000" cy="200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800"/>
                </a:spcAft>
                <a:buClr>
                  <a:schemeClr val="dk2"/>
                </a:buClr>
                <a:buSzPts val="1100"/>
                <a:buFont typeface="Arial"/>
                <a:buNone/>
              </a:pPr>
              <a:endParaRPr sz="1200" b="1" i="0" u="none" strike="noStrike" cap="none">
                <a:solidFill>
                  <a:schemeClr val="dk2"/>
                </a:solidFill>
                <a:latin typeface="Raleway"/>
                <a:ea typeface="Raleway"/>
                <a:cs typeface="Raleway"/>
                <a:sym typeface="Raleway"/>
              </a:endParaRPr>
            </a:p>
          </p:txBody>
        </p:sp>
      </p:grpSp>
      <p:pic>
        <p:nvPicPr>
          <p:cNvPr id="164" name="Google Shape;164;p12"/>
          <p:cNvPicPr preferRelativeResize="0"/>
          <p:nvPr/>
        </p:nvPicPr>
        <p:blipFill rotWithShape="1">
          <a:blip r:embed="rId4">
            <a:alphaModFix/>
          </a:blip>
          <a:srcRect/>
          <a:stretch/>
        </p:blipFill>
        <p:spPr>
          <a:xfrm>
            <a:off x="1294425" y="1372575"/>
            <a:ext cx="6975225" cy="3282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224500" y="257875"/>
            <a:ext cx="8484900" cy="953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800"/>
              <a:buNone/>
            </a:pPr>
            <a:r>
              <a:rPr lang="es-419" sz="2800" b="1" dirty="0">
                <a:solidFill>
                  <a:schemeClr val="bg1"/>
                </a:solidFill>
                <a:ea typeface="Arial"/>
                <a:cs typeface="Arial"/>
                <a:sym typeface="Arial"/>
              </a:rPr>
              <a:t>ANÁLISIS </a:t>
            </a:r>
            <a:endParaRPr sz="100" b="1" dirty="0">
              <a:solidFill>
                <a:schemeClr val="bg1"/>
              </a:solidFill>
              <a:ea typeface="Arial"/>
              <a:cs typeface="Arial"/>
              <a:sym typeface="Arial"/>
            </a:endParaRPr>
          </a:p>
          <a:p>
            <a:pPr marL="0" lvl="0" indent="0" algn="ctr" rtl="0">
              <a:lnSpc>
                <a:spcPct val="80000"/>
              </a:lnSpc>
              <a:spcBef>
                <a:spcPts val="0"/>
              </a:spcBef>
              <a:spcAft>
                <a:spcPts val="0"/>
              </a:spcAft>
              <a:buSzPts val="4800"/>
              <a:buNone/>
            </a:pPr>
            <a:r>
              <a:rPr lang="es-419" sz="2800" b="1" dirty="0">
                <a:solidFill>
                  <a:schemeClr val="bg1"/>
                </a:solidFill>
                <a:ea typeface="Arial"/>
                <a:cs typeface="Arial"/>
                <a:sym typeface="Arial"/>
              </a:rPr>
              <a:t>EXPLORATORIO</a:t>
            </a:r>
            <a:endParaRPr sz="1600" b="1" dirty="0">
              <a:solidFill>
                <a:schemeClr val="bg1"/>
              </a:solidFill>
            </a:endParaRPr>
          </a:p>
        </p:txBody>
      </p:sp>
      <p:grpSp>
        <p:nvGrpSpPr>
          <p:cNvPr id="170" name="Google Shape;170;p13"/>
          <p:cNvGrpSpPr/>
          <p:nvPr/>
        </p:nvGrpSpPr>
        <p:grpSpPr>
          <a:xfrm>
            <a:off x="508824" y="1064874"/>
            <a:ext cx="8484981" cy="3936347"/>
            <a:chOff x="6803275" y="427445"/>
            <a:chExt cx="2212050" cy="2504994"/>
          </a:xfrm>
        </p:grpSpPr>
        <p:pic>
          <p:nvPicPr>
            <p:cNvPr id="171" name="Google Shape;171;p13"/>
            <p:cNvPicPr preferRelativeResize="0"/>
            <p:nvPr/>
          </p:nvPicPr>
          <p:blipFill rotWithShape="1">
            <a:blip r:embed="rId3">
              <a:alphaModFix/>
            </a:blip>
            <a:srcRect/>
            <a:stretch/>
          </p:blipFill>
          <p:spPr>
            <a:xfrm>
              <a:off x="6803275" y="427445"/>
              <a:ext cx="2212050" cy="2504994"/>
            </a:xfrm>
            <a:prstGeom prst="rect">
              <a:avLst/>
            </a:prstGeom>
            <a:noFill/>
            <a:ln>
              <a:noFill/>
            </a:ln>
          </p:spPr>
        </p:pic>
        <p:sp>
          <p:nvSpPr>
            <p:cNvPr id="172" name="Google Shape;172;p13"/>
            <p:cNvSpPr txBox="1"/>
            <p:nvPr/>
          </p:nvSpPr>
          <p:spPr>
            <a:xfrm>
              <a:off x="6905069" y="684231"/>
              <a:ext cx="1929000" cy="200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800"/>
                </a:spcAft>
                <a:buClr>
                  <a:schemeClr val="dk2"/>
                </a:buClr>
                <a:buSzPts val="1100"/>
                <a:buFont typeface="Arial"/>
                <a:buNone/>
              </a:pPr>
              <a:endParaRPr sz="1200" b="1" i="0" u="none" strike="noStrike" cap="none">
                <a:solidFill>
                  <a:schemeClr val="dk2"/>
                </a:solidFill>
                <a:latin typeface="Raleway"/>
                <a:ea typeface="Raleway"/>
                <a:cs typeface="Raleway"/>
                <a:sym typeface="Raleway"/>
              </a:endParaRPr>
            </a:p>
          </p:txBody>
        </p:sp>
      </p:grpSp>
      <p:pic>
        <p:nvPicPr>
          <p:cNvPr id="173" name="Google Shape;173;p13"/>
          <p:cNvPicPr preferRelativeResize="0"/>
          <p:nvPr/>
        </p:nvPicPr>
        <p:blipFill rotWithShape="1">
          <a:blip r:embed="rId4">
            <a:alphaModFix/>
          </a:blip>
          <a:srcRect/>
          <a:stretch/>
        </p:blipFill>
        <p:spPr>
          <a:xfrm>
            <a:off x="1162550" y="1416550"/>
            <a:ext cx="7239001" cy="3417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a:spLocks noGrp="1"/>
          </p:cNvSpPr>
          <p:nvPr>
            <p:ph type="title"/>
          </p:nvPr>
        </p:nvSpPr>
        <p:spPr>
          <a:xfrm>
            <a:off x="224500" y="257875"/>
            <a:ext cx="8484900" cy="953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800"/>
              <a:buNone/>
            </a:pPr>
            <a:r>
              <a:rPr lang="es-419" sz="2800" b="1" dirty="0">
                <a:solidFill>
                  <a:schemeClr val="bg1"/>
                </a:solidFill>
                <a:latin typeface="Arial"/>
                <a:ea typeface="Arial"/>
                <a:cs typeface="Arial"/>
                <a:sym typeface="Arial"/>
              </a:rPr>
              <a:t>ANÁLISIS </a:t>
            </a:r>
            <a:endParaRPr sz="100" b="1" dirty="0">
              <a:solidFill>
                <a:schemeClr val="bg1"/>
              </a:solidFill>
              <a:latin typeface="Arial"/>
              <a:ea typeface="Arial"/>
              <a:cs typeface="Arial"/>
              <a:sym typeface="Arial"/>
            </a:endParaRPr>
          </a:p>
          <a:p>
            <a:pPr marL="0" lvl="0" indent="0" algn="ctr" rtl="0">
              <a:lnSpc>
                <a:spcPct val="80000"/>
              </a:lnSpc>
              <a:spcBef>
                <a:spcPts val="0"/>
              </a:spcBef>
              <a:spcAft>
                <a:spcPts val="0"/>
              </a:spcAft>
              <a:buSzPts val="4800"/>
              <a:buNone/>
            </a:pPr>
            <a:r>
              <a:rPr lang="es-419" sz="2800" b="1" dirty="0">
                <a:solidFill>
                  <a:schemeClr val="bg1"/>
                </a:solidFill>
                <a:latin typeface="Arial"/>
                <a:ea typeface="Arial"/>
                <a:cs typeface="Arial"/>
                <a:sym typeface="Arial"/>
              </a:rPr>
              <a:t>EXPLORATORIO</a:t>
            </a:r>
            <a:endParaRPr sz="1600" b="1" dirty="0">
              <a:solidFill>
                <a:schemeClr val="bg1"/>
              </a:solidFill>
            </a:endParaRPr>
          </a:p>
        </p:txBody>
      </p:sp>
      <p:grpSp>
        <p:nvGrpSpPr>
          <p:cNvPr id="179" name="Google Shape;179;p14"/>
          <p:cNvGrpSpPr/>
          <p:nvPr/>
        </p:nvGrpSpPr>
        <p:grpSpPr>
          <a:xfrm>
            <a:off x="508824" y="1064874"/>
            <a:ext cx="8484981" cy="3936347"/>
            <a:chOff x="6803275" y="427445"/>
            <a:chExt cx="2212050" cy="2504994"/>
          </a:xfrm>
        </p:grpSpPr>
        <p:pic>
          <p:nvPicPr>
            <p:cNvPr id="180" name="Google Shape;180;p14"/>
            <p:cNvPicPr preferRelativeResize="0"/>
            <p:nvPr/>
          </p:nvPicPr>
          <p:blipFill rotWithShape="1">
            <a:blip r:embed="rId3">
              <a:alphaModFix/>
            </a:blip>
            <a:srcRect/>
            <a:stretch/>
          </p:blipFill>
          <p:spPr>
            <a:xfrm>
              <a:off x="6803275" y="427445"/>
              <a:ext cx="2212050" cy="2504994"/>
            </a:xfrm>
            <a:prstGeom prst="rect">
              <a:avLst/>
            </a:prstGeom>
            <a:noFill/>
            <a:ln>
              <a:noFill/>
            </a:ln>
          </p:spPr>
        </p:pic>
        <p:sp>
          <p:nvSpPr>
            <p:cNvPr id="181" name="Google Shape;181;p14"/>
            <p:cNvSpPr txBox="1"/>
            <p:nvPr/>
          </p:nvSpPr>
          <p:spPr>
            <a:xfrm>
              <a:off x="6905069" y="684231"/>
              <a:ext cx="1929000" cy="200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800"/>
                </a:spcAft>
                <a:buClr>
                  <a:schemeClr val="dk2"/>
                </a:buClr>
                <a:buSzPts val="1100"/>
                <a:buFont typeface="Arial"/>
                <a:buNone/>
              </a:pPr>
              <a:endParaRPr sz="1200" b="1" i="0" u="none" strike="noStrike" cap="none">
                <a:solidFill>
                  <a:schemeClr val="dk2"/>
                </a:solidFill>
                <a:latin typeface="Raleway"/>
                <a:ea typeface="Raleway"/>
                <a:cs typeface="Raleway"/>
                <a:sym typeface="Raleway"/>
              </a:endParaRPr>
            </a:p>
          </p:txBody>
        </p:sp>
      </p:grpSp>
      <p:pic>
        <p:nvPicPr>
          <p:cNvPr id="182" name="Google Shape;182;p14"/>
          <p:cNvPicPr preferRelativeResize="0"/>
          <p:nvPr/>
        </p:nvPicPr>
        <p:blipFill rotWithShape="1">
          <a:blip r:embed="rId4">
            <a:alphaModFix/>
          </a:blip>
          <a:srcRect/>
          <a:stretch/>
        </p:blipFill>
        <p:spPr>
          <a:xfrm>
            <a:off x="1660775" y="1460500"/>
            <a:ext cx="6638176" cy="3273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title"/>
          </p:nvPr>
        </p:nvSpPr>
        <p:spPr>
          <a:xfrm>
            <a:off x="224500" y="257875"/>
            <a:ext cx="8484900" cy="953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800"/>
              <a:buNone/>
            </a:pPr>
            <a:r>
              <a:rPr lang="es-419" sz="2800" b="1" dirty="0">
                <a:solidFill>
                  <a:schemeClr val="bg1"/>
                </a:solidFill>
                <a:ea typeface="Arial"/>
                <a:cs typeface="Arial"/>
                <a:sym typeface="Arial"/>
              </a:rPr>
              <a:t>ANÁLISIS </a:t>
            </a:r>
            <a:endParaRPr sz="100" b="1" dirty="0">
              <a:solidFill>
                <a:schemeClr val="bg1"/>
              </a:solidFill>
              <a:ea typeface="Arial"/>
              <a:cs typeface="Arial"/>
              <a:sym typeface="Arial"/>
            </a:endParaRPr>
          </a:p>
          <a:p>
            <a:pPr marL="0" lvl="0" indent="0" algn="ctr" rtl="0">
              <a:lnSpc>
                <a:spcPct val="80000"/>
              </a:lnSpc>
              <a:spcBef>
                <a:spcPts val="0"/>
              </a:spcBef>
              <a:spcAft>
                <a:spcPts val="0"/>
              </a:spcAft>
              <a:buSzPts val="4800"/>
              <a:buNone/>
            </a:pPr>
            <a:r>
              <a:rPr lang="es-419" sz="2800" b="1" dirty="0">
                <a:solidFill>
                  <a:schemeClr val="bg1"/>
                </a:solidFill>
                <a:ea typeface="Arial"/>
                <a:cs typeface="Arial"/>
                <a:sym typeface="Arial"/>
              </a:rPr>
              <a:t>EXPLORATORIO</a:t>
            </a:r>
            <a:endParaRPr sz="1600" b="1" dirty="0">
              <a:solidFill>
                <a:schemeClr val="bg1"/>
              </a:solidFill>
            </a:endParaRPr>
          </a:p>
        </p:txBody>
      </p:sp>
      <p:grpSp>
        <p:nvGrpSpPr>
          <p:cNvPr id="188" name="Google Shape;188;p15"/>
          <p:cNvGrpSpPr/>
          <p:nvPr/>
        </p:nvGrpSpPr>
        <p:grpSpPr>
          <a:xfrm>
            <a:off x="515547" y="1051427"/>
            <a:ext cx="8484981" cy="3936347"/>
            <a:chOff x="6803275" y="427445"/>
            <a:chExt cx="2212050" cy="2504994"/>
          </a:xfrm>
        </p:grpSpPr>
        <p:pic>
          <p:nvPicPr>
            <p:cNvPr id="189" name="Google Shape;189;p15"/>
            <p:cNvPicPr preferRelativeResize="0"/>
            <p:nvPr/>
          </p:nvPicPr>
          <p:blipFill rotWithShape="1">
            <a:blip r:embed="rId3">
              <a:alphaModFix/>
            </a:blip>
            <a:srcRect/>
            <a:stretch/>
          </p:blipFill>
          <p:spPr>
            <a:xfrm>
              <a:off x="6803275" y="427445"/>
              <a:ext cx="2212050" cy="2504994"/>
            </a:xfrm>
            <a:prstGeom prst="rect">
              <a:avLst/>
            </a:prstGeom>
            <a:noFill/>
            <a:ln>
              <a:noFill/>
            </a:ln>
          </p:spPr>
        </p:pic>
        <p:sp>
          <p:nvSpPr>
            <p:cNvPr id="190" name="Google Shape;190;p15"/>
            <p:cNvSpPr txBox="1"/>
            <p:nvPr/>
          </p:nvSpPr>
          <p:spPr>
            <a:xfrm>
              <a:off x="6905069" y="684231"/>
              <a:ext cx="1929000" cy="200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800"/>
                </a:spcAft>
                <a:buClr>
                  <a:schemeClr val="dk2"/>
                </a:buClr>
                <a:buSzPts val="1100"/>
                <a:buFont typeface="Arial"/>
                <a:buNone/>
              </a:pPr>
              <a:endParaRPr sz="1200" b="1" i="0" u="none" strike="noStrike" cap="none">
                <a:solidFill>
                  <a:schemeClr val="dk2"/>
                </a:solidFill>
                <a:latin typeface="Raleway"/>
                <a:ea typeface="Raleway"/>
                <a:cs typeface="Raleway"/>
                <a:sym typeface="Raleway"/>
              </a:endParaRPr>
            </a:p>
          </p:txBody>
        </p:sp>
      </p:grpSp>
      <p:pic>
        <p:nvPicPr>
          <p:cNvPr id="191" name="Google Shape;191;p15"/>
          <p:cNvPicPr preferRelativeResize="0"/>
          <p:nvPr/>
        </p:nvPicPr>
        <p:blipFill rotWithShape="1">
          <a:blip r:embed="rId4">
            <a:alphaModFix/>
          </a:blip>
          <a:srcRect/>
          <a:stretch/>
        </p:blipFill>
        <p:spPr>
          <a:xfrm>
            <a:off x="1059950" y="1563075"/>
            <a:ext cx="7297625" cy="3077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a:spLocks noGrp="1"/>
          </p:cNvSpPr>
          <p:nvPr>
            <p:ph type="title"/>
          </p:nvPr>
        </p:nvSpPr>
        <p:spPr>
          <a:xfrm>
            <a:off x="224500" y="257875"/>
            <a:ext cx="8484900" cy="953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800"/>
              <a:buNone/>
            </a:pPr>
            <a:r>
              <a:rPr lang="es-419" sz="2800" b="1" dirty="0">
                <a:solidFill>
                  <a:schemeClr val="bg1"/>
                </a:solidFill>
                <a:latin typeface="Arial"/>
                <a:ea typeface="Arial"/>
                <a:cs typeface="Arial"/>
                <a:sym typeface="Arial"/>
              </a:rPr>
              <a:t>ANÁLISIS </a:t>
            </a:r>
            <a:endParaRPr sz="100" b="1" dirty="0">
              <a:solidFill>
                <a:schemeClr val="bg1"/>
              </a:solidFill>
              <a:latin typeface="Arial"/>
              <a:ea typeface="Arial"/>
              <a:cs typeface="Arial"/>
              <a:sym typeface="Arial"/>
            </a:endParaRPr>
          </a:p>
          <a:p>
            <a:pPr marL="0" lvl="0" indent="0" algn="ctr" rtl="0">
              <a:lnSpc>
                <a:spcPct val="80000"/>
              </a:lnSpc>
              <a:spcBef>
                <a:spcPts val="0"/>
              </a:spcBef>
              <a:spcAft>
                <a:spcPts val="0"/>
              </a:spcAft>
              <a:buSzPts val="4800"/>
              <a:buNone/>
            </a:pPr>
            <a:r>
              <a:rPr lang="es-419" sz="2800" b="1" dirty="0">
                <a:solidFill>
                  <a:schemeClr val="bg1"/>
                </a:solidFill>
                <a:latin typeface="Arial"/>
                <a:ea typeface="Arial"/>
                <a:cs typeface="Arial"/>
                <a:sym typeface="Arial"/>
              </a:rPr>
              <a:t>EXPLORATORIO</a:t>
            </a:r>
            <a:endParaRPr sz="1600" b="1" dirty="0">
              <a:solidFill>
                <a:schemeClr val="bg1"/>
              </a:solidFill>
            </a:endParaRPr>
          </a:p>
        </p:txBody>
      </p:sp>
      <p:grpSp>
        <p:nvGrpSpPr>
          <p:cNvPr id="197" name="Google Shape;197;p16"/>
          <p:cNvGrpSpPr/>
          <p:nvPr/>
        </p:nvGrpSpPr>
        <p:grpSpPr>
          <a:xfrm>
            <a:off x="508824" y="1064874"/>
            <a:ext cx="8484981" cy="3936347"/>
            <a:chOff x="6803275" y="427445"/>
            <a:chExt cx="2212050" cy="2504994"/>
          </a:xfrm>
        </p:grpSpPr>
        <p:pic>
          <p:nvPicPr>
            <p:cNvPr id="198" name="Google Shape;198;p16"/>
            <p:cNvPicPr preferRelativeResize="0"/>
            <p:nvPr/>
          </p:nvPicPr>
          <p:blipFill rotWithShape="1">
            <a:blip r:embed="rId3">
              <a:alphaModFix/>
            </a:blip>
            <a:srcRect/>
            <a:stretch/>
          </p:blipFill>
          <p:spPr>
            <a:xfrm>
              <a:off x="6803275" y="427445"/>
              <a:ext cx="2212050" cy="2504994"/>
            </a:xfrm>
            <a:prstGeom prst="rect">
              <a:avLst/>
            </a:prstGeom>
            <a:noFill/>
            <a:ln>
              <a:noFill/>
            </a:ln>
          </p:spPr>
        </p:pic>
        <p:sp>
          <p:nvSpPr>
            <p:cNvPr id="199" name="Google Shape;199;p16"/>
            <p:cNvSpPr txBox="1"/>
            <p:nvPr/>
          </p:nvSpPr>
          <p:spPr>
            <a:xfrm>
              <a:off x="6905069" y="684231"/>
              <a:ext cx="1929000" cy="200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800"/>
                </a:spcAft>
                <a:buClr>
                  <a:schemeClr val="dk2"/>
                </a:buClr>
                <a:buSzPts val="1100"/>
                <a:buFont typeface="Arial"/>
                <a:buNone/>
              </a:pPr>
              <a:endParaRPr sz="1200" b="1" i="0" u="none" strike="noStrike" cap="none">
                <a:solidFill>
                  <a:schemeClr val="dk2"/>
                </a:solidFill>
                <a:latin typeface="Raleway"/>
                <a:ea typeface="Raleway"/>
                <a:cs typeface="Raleway"/>
                <a:sym typeface="Raleway"/>
              </a:endParaRPr>
            </a:p>
          </p:txBody>
        </p:sp>
      </p:grpSp>
      <p:pic>
        <p:nvPicPr>
          <p:cNvPr id="200" name="Google Shape;200;p16"/>
          <p:cNvPicPr preferRelativeResize="0"/>
          <p:nvPr/>
        </p:nvPicPr>
        <p:blipFill rotWithShape="1">
          <a:blip r:embed="rId4">
            <a:alphaModFix/>
          </a:blip>
          <a:srcRect/>
          <a:stretch/>
        </p:blipFill>
        <p:spPr>
          <a:xfrm>
            <a:off x="1206500" y="1504450"/>
            <a:ext cx="7136425" cy="31359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50284B8-1224-E9E0-D3A3-44CCB1C33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524" y="289112"/>
            <a:ext cx="7194176" cy="33871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08BF2A-41BA-5BA5-FC4F-65D3B6841FF7}"/>
              </a:ext>
            </a:extLst>
          </p:cNvPr>
          <p:cNvSpPr txBox="1"/>
          <p:nvPr/>
        </p:nvSpPr>
        <p:spPr>
          <a:xfrm>
            <a:off x="591671" y="3916021"/>
            <a:ext cx="7772399" cy="369332"/>
          </a:xfrm>
          <a:prstGeom prst="rect">
            <a:avLst/>
          </a:prstGeom>
          <a:noFill/>
        </p:spPr>
        <p:txBody>
          <a:bodyPr wrap="square">
            <a:spAutoFit/>
          </a:bodyPr>
          <a:lstStyle/>
          <a:p>
            <a:r>
              <a:rPr lang="es-ES" b="1" i="0" dirty="0">
                <a:solidFill>
                  <a:srgbClr val="000000"/>
                </a:solidFill>
                <a:effectLst/>
                <a:highlight>
                  <a:srgbClr val="FFFFFF"/>
                </a:highlight>
                <a:latin typeface="+mj-lt"/>
              </a:rPr>
              <a:t>No vemos diferencia entre Géneros en los distintos Meses del Año</a:t>
            </a:r>
            <a:endParaRPr lang="en-US" dirty="0">
              <a:latin typeface="+mj-lt"/>
            </a:endParaRPr>
          </a:p>
        </p:txBody>
      </p:sp>
    </p:spTree>
    <p:extLst>
      <p:ext uri="{BB962C8B-B14F-4D97-AF65-F5344CB8AC3E}">
        <p14:creationId xmlns:p14="http://schemas.microsoft.com/office/powerpoint/2010/main" val="302655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E076D8B-2FDF-7DA0-3907-E8D4C0BC5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409575"/>
            <a:ext cx="7678211" cy="33824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565DAE2-164A-4A85-1DF4-DB09AC9D90AF}"/>
              </a:ext>
            </a:extLst>
          </p:cNvPr>
          <p:cNvSpPr txBox="1"/>
          <p:nvPr/>
        </p:nvSpPr>
        <p:spPr>
          <a:xfrm>
            <a:off x="614364" y="4013948"/>
            <a:ext cx="7678210" cy="923330"/>
          </a:xfrm>
          <a:prstGeom prst="rect">
            <a:avLst/>
          </a:prstGeom>
          <a:noFill/>
        </p:spPr>
        <p:txBody>
          <a:bodyPr wrap="square">
            <a:spAutoFit/>
          </a:bodyPr>
          <a:lstStyle/>
          <a:p>
            <a:r>
              <a:rPr lang="es-ES" b="1" i="0" dirty="0">
                <a:solidFill>
                  <a:srgbClr val="000000"/>
                </a:solidFill>
                <a:effectLst/>
                <a:highlight>
                  <a:srgbClr val="FFFFFF"/>
                </a:highlight>
                <a:latin typeface="+mj-lt"/>
              </a:rPr>
              <a:t>Este grafico muestra la cantidad de pasajeros por mes en los distintos continentes podemos ver que en todos los continentes hay mucha variación en los distintos meses</a:t>
            </a:r>
            <a:endParaRPr lang="en-US" dirty="0">
              <a:latin typeface="+mj-lt"/>
            </a:endParaRPr>
          </a:p>
        </p:txBody>
      </p:sp>
    </p:spTree>
    <p:extLst>
      <p:ext uri="{BB962C8B-B14F-4D97-AF65-F5344CB8AC3E}">
        <p14:creationId xmlns:p14="http://schemas.microsoft.com/office/powerpoint/2010/main" val="1608273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title"/>
          </p:nvPr>
        </p:nvSpPr>
        <p:spPr>
          <a:xfrm>
            <a:off x="224500" y="257875"/>
            <a:ext cx="8484900" cy="953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800"/>
              <a:buNone/>
            </a:pPr>
            <a:r>
              <a:rPr lang="es-419" sz="2800" b="1" dirty="0">
                <a:solidFill>
                  <a:schemeClr val="bg1"/>
                </a:solidFill>
                <a:latin typeface="Arial"/>
                <a:ea typeface="Arial"/>
                <a:cs typeface="Arial"/>
                <a:sym typeface="Arial"/>
              </a:rPr>
              <a:t>ANÁLISIS </a:t>
            </a:r>
            <a:endParaRPr sz="100" b="1" dirty="0">
              <a:solidFill>
                <a:schemeClr val="bg1"/>
              </a:solidFill>
              <a:latin typeface="Arial"/>
              <a:ea typeface="Arial"/>
              <a:cs typeface="Arial"/>
              <a:sym typeface="Arial"/>
            </a:endParaRPr>
          </a:p>
          <a:p>
            <a:pPr marL="0" lvl="0" indent="0" algn="ctr" rtl="0">
              <a:lnSpc>
                <a:spcPct val="80000"/>
              </a:lnSpc>
              <a:spcBef>
                <a:spcPts val="0"/>
              </a:spcBef>
              <a:spcAft>
                <a:spcPts val="0"/>
              </a:spcAft>
              <a:buSzPts val="4800"/>
              <a:buNone/>
            </a:pPr>
            <a:r>
              <a:rPr lang="es-419" sz="2800" b="1" dirty="0">
                <a:solidFill>
                  <a:schemeClr val="bg1"/>
                </a:solidFill>
                <a:latin typeface="Arial"/>
                <a:ea typeface="Arial"/>
                <a:cs typeface="Arial"/>
                <a:sym typeface="Arial"/>
              </a:rPr>
              <a:t>EXPLORATORIO</a:t>
            </a:r>
            <a:endParaRPr sz="1600" b="1" dirty="0">
              <a:solidFill>
                <a:schemeClr val="bg1"/>
              </a:solidFill>
            </a:endParaRPr>
          </a:p>
        </p:txBody>
      </p:sp>
      <p:grpSp>
        <p:nvGrpSpPr>
          <p:cNvPr id="206" name="Google Shape;206;p17"/>
          <p:cNvGrpSpPr/>
          <p:nvPr/>
        </p:nvGrpSpPr>
        <p:grpSpPr>
          <a:xfrm>
            <a:off x="528994" y="1078322"/>
            <a:ext cx="8484981" cy="3936347"/>
            <a:chOff x="6803275" y="427445"/>
            <a:chExt cx="2212050" cy="2504994"/>
          </a:xfrm>
        </p:grpSpPr>
        <p:pic>
          <p:nvPicPr>
            <p:cNvPr id="207" name="Google Shape;207;p17"/>
            <p:cNvPicPr preferRelativeResize="0"/>
            <p:nvPr/>
          </p:nvPicPr>
          <p:blipFill rotWithShape="1">
            <a:blip r:embed="rId3">
              <a:alphaModFix/>
            </a:blip>
            <a:srcRect/>
            <a:stretch/>
          </p:blipFill>
          <p:spPr>
            <a:xfrm>
              <a:off x="6803275" y="427445"/>
              <a:ext cx="2212050" cy="2504994"/>
            </a:xfrm>
            <a:prstGeom prst="rect">
              <a:avLst/>
            </a:prstGeom>
            <a:noFill/>
            <a:ln>
              <a:noFill/>
            </a:ln>
          </p:spPr>
        </p:pic>
        <p:sp>
          <p:nvSpPr>
            <p:cNvPr id="208" name="Google Shape;208;p17"/>
            <p:cNvSpPr txBox="1"/>
            <p:nvPr/>
          </p:nvSpPr>
          <p:spPr>
            <a:xfrm>
              <a:off x="6905069" y="684231"/>
              <a:ext cx="1929000" cy="2004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100"/>
                </a:spcBef>
                <a:spcAft>
                  <a:spcPts val="0"/>
                </a:spcAft>
                <a:buClr>
                  <a:schemeClr val="dk2"/>
                </a:buClr>
                <a:buSzPts val="1100"/>
                <a:buFont typeface="Arial"/>
                <a:buNone/>
              </a:pPr>
              <a:r>
                <a:rPr lang="es-419" sz="1350" b="0" i="0" u="sng" strike="noStrike" cap="none" dirty="0">
                  <a:solidFill>
                    <a:schemeClr val="dk2"/>
                  </a:solidFill>
                  <a:highlight>
                    <a:srgbClr val="FFFFFF"/>
                  </a:highlight>
                  <a:latin typeface="Arial"/>
                  <a:ea typeface="Arial"/>
                  <a:cs typeface="Arial"/>
                  <a:sym typeface="Arial"/>
                </a:rPr>
                <a:t>Hipótesis nula: </a:t>
              </a:r>
              <a:r>
                <a:rPr lang="es-419" sz="1350" b="0" i="0" u="none" strike="noStrike" cap="none" dirty="0">
                  <a:solidFill>
                    <a:schemeClr val="dk2"/>
                  </a:solidFill>
                  <a:highlight>
                    <a:srgbClr val="FFFFFF"/>
                  </a:highlight>
                  <a:latin typeface="Arial"/>
                  <a:ea typeface="Arial"/>
                  <a:cs typeface="Arial"/>
                  <a:sym typeface="Arial"/>
                </a:rPr>
                <a:t>No hay una diferencia significativa en la tasa de cancelación de vuelos entre aeropuertos de diferentes continentes. Hipótesis alternativa: La tasa de cancelación de vuelos varía significativamente según el continente de ubicación del aeropuerto.</a:t>
              </a:r>
              <a:endParaRPr sz="1350" b="0" i="0" u="none" strike="noStrike" cap="none" dirty="0">
                <a:solidFill>
                  <a:schemeClr val="dk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2"/>
                </a:buClr>
                <a:buSzPts val="1100"/>
                <a:buFont typeface="Arial"/>
                <a:buNone/>
              </a:pPr>
              <a:endParaRPr sz="1500" b="1" i="0" u="none" strike="noStrike" cap="none" dirty="0">
                <a:solidFill>
                  <a:schemeClr val="dk2"/>
                </a:solidFill>
                <a:latin typeface="Raleway"/>
                <a:ea typeface="Raleway"/>
                <a:cs typeface="Raleway"/>
                <a:sym typeface="Raleway"/>
              </a:endParaRPr>
            </a:p>
            <a:p>
              <a:pPr marL="0" marR="0" lvl="0" indent="0" algn="l" rtl="0">
                <a:lnSpc>
                  <a:spcPct val="100000"/>
                </a:lnSpc>
                <a:spcBef>
                  <a:spcPts val="800"/>
                </a:spcBef>
                <a:spcAft>
                  <a:spcPts val="800"/>
                </a:spcAft>
                <a:buClr>
                  <a:schemeClr val="dk2"/>
                </a:buClr>
                <a:buSzPts val="1100"/>
                <a:buFont typeface="Arial"/>
                <a:buNone/>
              </a:pPr>
              <a:r>
                <a:rPr lang="es-419" sz="1500" b="1" i="0" u="none" strike="noStrike" cap="none" dirty="0">
                  <a:solidFill>
                    <a:schemeClr val="dk2"/>
                  </a:solidFill>
                  <a:latin typeface="Raleway"/>
                  <a:ea typeface="Raleway"/>
                  <a:cs typeface="Raleway"/>
                  <a:sym typeface="Raleway"/>
                </a:rPr>
                <a:t>Dado que el valor p (0.918) es mucho mayor que el nivel de significancia típico de 0.05, no hay suficiente evidencia para rechazar la hipótesis nula. En otras palabras, no hay una diferencia significativa en la tasa de cancelación de vuelos entre aeropuertos de diferentes continentes, según los datos proporcionados</a:t>
              </a:r>
              <a:endParaRPr sz="1500" b="1" i="0" u="none" strike="noStrike" cap="none" dirty="0">
                <a:solidFill>
                  <a:schemeClr val="dk2"/>
                </a:solidFill>
                <a:latin typeface="Raleway"/>
                <a:ea typeface="Raleway"/>
                <a:cs typeface="Raleway"/>
                <a:sym typeface="Raleway"/>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2"/>
          <p:cNvSpPr txBox="1">
            <a:spLocks noGrp="1"/>
          </p:cNvSpPr>
          <p:nvPr>
            <p:ph type="title"/>
          </p:nvPr>
        </p:nvSpPr>
        <p:spPr>
          <a:xfrm>
            <a:off x="283102" y="712141"/>
            <a:ext cx="8464209" cy="3835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a:buNone/>
            </a:pPr>
            <a:r>
              <a:rPr lang="es-419" sz="3600" dirty="0" err="1">
                <a:solidFill>
                  <a:schemeClr val="bg1"/>
                </a:solidFill>
              </a:rPr>
              <a:t>Abstract</a:t>
            </a:r>
            <a:endParaRPr sz="2400" dirty="0">
              <a:solidFill>
                <a:schemeClr val="bg1"/>
              </a:solidFill>
            </a:endParaRPr>
          </a:p>
        </p:txBody>
      </p:sp>
      <p:sp>
        <p:nvSpPr>
          <p:cNvPr id="79" name="Google Shape;79;p2"/>
          <p:cNvSpPr txBox="1">
            <a:spLocks noGrp="1"/>
          </p:cNvSpPr>
          <p:nvPr>
            <p:ph type="title" idx="4294967295"/>
          </p:nvPr>
        </p:nvSpPr>
        <p:spPr>
          <a:xfrm>
            <a:off x="396875" y="1533525"/>
            <a:ext cx="8747125" cy="306863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2"/>
              </a:buClr>
              <a:buSzPts val="1100"/>
              <a:buFont typeface="Arial"/>
              <a:buNone/>
            </a:pPr>
            <a:r>
              <a:rPr lang="es-419" sz="1800" b="0" dirty="0">
                <a:solidFill>
                  <a:schemeClr val="bg1"/>
                </a:solidFill>
                <a:latin typeface="Lato"/>
                <a:ea typeface="Lato"/>
                <a:cs typeface="Lato"/>
                <a:sym typeface="Lato"/>
              </a:rPr>
              <a:t>El conjunto de datos de aerolíneas proporciona una fuente valiosa de información para analizar y optimizar las operaciones de las aerolíneas y mejorar la experiencia del cliente. Este conjunto de datos abarca una amplia gama de variables, incluyendo datos demográficos de los pasajeros, información sobre rutas de vuelo y estados de vuelo. A continuación, se resumen los aspectos más destacados de este conjunto de datos:</a:t>
            </a:r>
            <a:endParaRPr sz="1700" dirty="0">
              <a:solidFill>
                <a:schemeClr val="bg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224500" y="257875"/>
            <a:ext cx="8484900" cy="953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800"/>
              <a:buNone/>
            </a:pPr>
            <a:r>
              <a:rPr lang="es-419" sz="2800" b="1" dirty="0">
                <a:solidFill>
                  <a:schemeClr val="bg1"/>
                </a:solidFill>
                <a:latin typeface="Arial"/>
                <a:ea typeface="Arial"/>
                <a:cs typeface="Arial"/>
                <a:sym typeface="Arial"/>
              </a:rPr>
              <a:t>ANÁLISIS </a:t>
            </a:r>
            <a:endParaRPr sz="100" b="1" dirty="0">
              <a:solidFill>
                <a:schemeClr val="bg1"/>
              </a:solidFill>
              <a:latin typeface="Arial"/>
              <a:ea typeface="Arial"/>
              <a:cs typeface="Arial"/>
              <a:sym typeface="Arial"/>
            </a:endParaRPr>
          </a:p>
          <a:p>
            <a:pPr marL="0" lvl="0" indent="0" algn="ctr" rtl="0">
              <a:lnSpc>
                <a:spcPct val="80000"/>
              </a:lnSpc>
              <a:spcBef>
                <a:spcPts val="0"/>
              </a:spcBef>
              <a:spcAft>
                <a:spcPts val="0"/>
              </a:spcAft>
              <a:buSzPts val="4800"/>
              <a:buNone/>
            </a:pPr>
            <a:r>
              <a:rPr lang="es-419" sz="2800" b="1" dirty="0">
                <a:solidFill>
                  <a:schemeClr val="bg1"/>
                </a:solidFill>
                <a:latin typeface="Arial"/>
                <a:ea typeface="Arial"/>
                <a:cs typeface="Arial"/>
                <a:sym typeface="Arial"/>
              </a:rPr>
              <a:t>EXPLORATORIO</a:t>
            </a:r>
            <a:endParaRPr sz="1600" b="1" dirty="0">
              <a:solidFill>
                <a:schemeClr val="bg1"/>
              </a:solidFill>
            </a:endParaRPr>
          </a:p>
        </p:txBody>
      </p:sp>
      <p:grpSp>
        <p:nvGrpSpPr>
          <p:cNvPr id="214" name="Google Shape;214;p18"/>
          <p:cNvGrpSpPr/>
          <p:nvPr/>
        </p:nvGrpSpPr>
        <p:grpSpPr>
          <a:xfrm>
            <a:off x="508824" y="1064874"/>
            <a:ext cx="8484981" cy="3936347"/>
            <a:chOff x="6803275" y="427445"/>
            <a:chExt cx="2212050" cy="2504994"/>
          </a:xfrm>
        </p:grpSpPr>
        <p:pic>
          <p:nvPicPr>
            <p:cNvPr id="215" name="Google Shape;215;p18"/>
            <p:cNvPicPr preferRelativeResize="0"/>
            <p:nvPr/>
          </p:nvPicPr>
          <p:blipFill rotWithShape="1">
            <a:blip r:embed="rId3">
              <a:alphaModFix/>
            </a:blip>
            <a:srcRect/>
            <a:stretch/>
          </p:blipFill>
          <p:spPr>
            <a:xfrm>
              <a:off x="6803275" y="427445"/>
              <a:ext cx="2212050" cy="2504994"/>
            </a:xfrm>
            <a:prstGeom prst="rect">
              <a:avLst/>
            </a:prstGeom>
            <a:noFill/>
            <a:ln>
              <a:noFill/>
            </a:ln>
          </p:spPr>
        </p:pic>
        <p:sp>
          <p:nvSpPr>
            <p:cNvPr id="216" name="Google Shape;216;p18"/>
            <p:cNvSpPr txBox="1"/>
            <p:nvPr/>
          </p:nvSpPr>
          <p:spPr>
            <a:xfrm>
              <a:off x="6905069" y="684231"/>
              <a:ext cx="1929000" cy="2004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100"/>
                </a:spcBef>
                <a:spcAft>
                  <a:spcPts val="0"/>
                </a:spcAft>
                <a:buClr>
                  <a:schemeClr val="dk2"/>
                </a:buClr>
                <a:buSzPts val="1100"/>
                <a:buFont typeface="Arial"/>
                <a:buNone/>
              </a:pPr>
              <a:r>
                <a:rPr lang="es-419" sz="1350" b="0" i="0" u="sng" strike="noStrike" cap="none" dirty="0">
                  <a:solidFill>
                    <a:schemeClr val="dk2"/>
                  </a:solidFill>
                  <a:highlight>
                    <a:srgbClr val="FFFFFF"/>
                  </a:highlight>
                  <a:latin typeface="Arial"/>
                  <a:ea typeface="Arial"/>
                  <a:cs typeface="Arial"/>
                  <a:sym typeface="Arial"/>
                </a:rPr>
                <a:t>Hipótesis nula: </a:t>
              </a:r>
              <a:r>
                <a:rPr lang="es-419" sz="1350" b="0" i="0" u="none" strike="noStrike" cap="none" dirty="0">
                  <a:solidFill>
                    <a:schemeClr val="dk2"/>
                  </a:solidFill>
                  <a:highlight>
                    <a:srgbClr val="FFFFFF"/>
                  </a:highlight>
                  <a:latin typeface="Arial"/>
                  <a:ea typeface="Arial"/>
                  <a:cs typeface="Arial"/>
                  <a:sym typeface="Arial"/>
                </a:rPr>
                <a:t>La nacionalidad de los pasajeros es independiente de la ruta de vuelo. </a:t>
              </a:r>
              <a:r>
                <a:rPr lang="es-419" sz="1350" b="0" i="0" u="sng" strike="noStrike" cap="none" dirty="0">
                  <a:solidFill>
                    <a:schemeClr val="dk2"/>
                  </a:solidFill>
                  <a:highlight>
                    <a:srgbClr val="FFFFFF"/>
                  </a:highlight>
                  <a:latin typeface="Arial"/>
                  <a:ea typeface="Arial"/>
                  <a:cs typeface="Arial"/>
                  <a:sym typeface="Arial"/>
                </a:rPr>
                <a:t>Hipótesis alternativa: </a:t>
              </a:r>
              <a:r>
                <a:rPr lang="es-419" sz="1350" b="0" i="0" u="none" strike="noStrike" cap="none" dirty="0">
                  <a:solidFill>
                    <a:schemeClr val="dk2"/>
                  </a:solidFill>
                  <a:highlight>
                    <a:srgbClr val="FFFFFF"/>
                  </a:highlight>
                  <a:latin typeface="Arial"/>
                  <a:ea typeface="Arial"/>
                  <a:cs typeface="Arial"/>
                  <a:sym typeface="Arial"/>
                </a:rPr>
                <a:t>Algunas rutas de vuelo tienen una alta proporción de pasajeros de una nacionalidad específica</a:t>
              </a:r>
              <a:r>
                <a:rPr lang="es-419" sz="1150" b="0" i="0" u="none" strike="noStrike" cap="none" dirty="0">
                  <a:solidFill>
                    <a:schemeClr val="dk2"/>
                  </a:solidFill>
                  <a:highlight>
                    <a:srgbClr val="FFFFFF"/>
                  </a:highlight>
                  <a:latin typeface="Arial"/>
                  <a:ea typeface="Arial"/>
                  <a:cs typeface="Arial"/>
                  <a:sym typeface="Arial"/>
                </a:rPr>
                <a:t>.</a:t>
              </a:r>
              <a:endParaRPr sz="1150" b="0" i="0" u="none" strike="noStrike" cap="none" dirty="0">
                <a:solidFill>
                  <a:schemeClr val="dk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2"/>
                </a:buClr>
                <a:buSzPts val="1100"/>
                <a:buFont typeface="Arial"/>
                <a:buNone/>
              </a:pPr>
              <a:endParaRPr sz="1500" b="1" i="0" u="none" strike="noStrike" cap="none" dirty="0">
                <a:solidFill>
                  <a:schemeClr val="dk2"/>
                </a:solidFill>
                <a:latin typeface="Raleway"/>
                <a:ea typeface="Raleway"/>
                <a:cs typeface="Raleway"/>
                <a:sym typeface="Raleway"/>
              </a:endParaRPr>
            </a:p>
            <a:p>
              <a:pPr marL="0" marR="0" lvl="0" indent="0" algn="l" rtl="0">
                <a:lnSpc>
                  <a:spcPct val="100000"/>
                </a:lnSpc>
                <a:spcBef>
                  <a:spcPts val="800"/>
                </a:spcBef>
                <a:spcAft>
                  <a:spcPts val="800"/>
                </a:spcAft>
                <a:buClr>
                  <a:schemeClr val="dk2"/>
                </a:buClr>
                <a:buSzPts val="1100"/>
                <a:buFont typeface="Arial"/>
                <a:buNone/>
              </a:pPr>
              <a:r>
                <a:rPr lang="es-419" sz="1500" b="1" i="0" u="none" strike="noStrike" cap="none" dirty="0">
                  <a:solidFill>
                    <a:schemeClr val="dk2"/>
                  </a:solidFill>
                  <a:latin typeface="Raleway"/>
                  <a:ea typeface="Raleway"/>
                  <a:cs typeface="Raleway"/>
                  <a:sym typeface="Raleway"/>
                </a:rPr>
                <a:t>Un valor p de 0.3211 indica que no hay suficiente evidencia para rechazar la hipótesis nula a un nivel de significancia del 0.05. En otras palabras, no hay suficiente evidencia para afirmar que la nacionalidad de los pasajeros está asociada de manera significativa con la ruta de vuelo (o la combinación de aeropuertos de salida y llegada) .</a:t>
              </a:r>
              <a:endParaRPr sz="1500" b="1" i="0" u="none" strike="noStrike" cap="none" dirty="0">
                <a:solidFill>
                  <a:schemeClr val="dk2"/>
                </a:solidFill>
                <a:latin typeface="Raleway"/>
                <a:ea typeface="Raleway"/>
                <a:cs typeface="Raleway"/>
                <a:sym typeface="Raleway"/>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9"/>
          <p:cNvSpPr txBox="1">
            <a:spLocks noGrp="1"/>
          </p:cNvSpPr>
          <p:nvPr>
            <p:ph type="title"/>
          </p:nvPr>
        </p:nvSpPr>
        <p:spPr>
          <a:xfrm>
            <a:off x="283100" y="185625"/>
            <a:ext cx="8601900" cy="495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s-419" sz="1900" b="1" dirty="0">
                <a:solidFill>
                  <a:schemeClr val="bg1"/>
                </a:solidFill>
                <a:effectLst/>
                <a:latin typeface="+mn-lt"/>
              </a:rPr>
              <a:t>Podemos observar que no existe diferencia notoria en los distintos estados de los vuelos, esto debe llevar a un plan de acción para reducir la cantidad de vuelos demorados y cancelados.</a:t>
            </a:r>
            <a:endParaRPr sz="1900" b="1" dirty="0">
              <a:solidFill>
                <a:schemeClr val="bg1"/>
              </a:solidFill>
              <a:effectLst/>
              <a:latin typeface="+mn-lt"/>
            </a:endParaRPr>
          </a:p>
          <a:p>
            <a:pPr marL="0" lvl="0" indent="0" algn="l" rtl="0">
              <a:lnSpc>
                <a:spcPct val="100000"/>
              </a:lnSpc>
              <a:spcBef>
                <a:spcPts val="1000"/>
              </a:spcBef>
              <a:spcAft>
                <a:spcPts val="0"/>
              </a:spcAft>
              <a:buSzPts val="4800"/>
              <a:buNone/>
            </a:pPr>
            <a:r>
              <a:rPr lang="es-419" sz="1900" b="1" dirty="0">
                <a:solidFill>
                  <a:schemeClr val="bg1"/>
                </a:solidFill>
                <a:effectLst/>
                <a:latin typeface="+mn-lt"/>
              </a:rPr>
              <a:t>Las 5 nacionalidades más comunes entre los pasajeros en vuelos internacionales son:</a:t>
            </a:r>
            <a:endParaRPr sz="1900" b="1" dirty="0">
              <a:solidFill>
                <a:schemeClr val="bg1"/>
              </a:solidFill>
              <a:effectLst/>
              <a:latin typeface="+mn-lt"/>
            </a:endParaRPr>
          </a:p>
          <a:p>
            <a:pPr marL="0" lvl="0" indent="0" algn="l" rtl="0">
              <a:lnSpc>
                <a:spcPct val="100000"/>
              </a:lnSpc>
              <a:spcBef>
                <a:spcPts val="1000"/>
              </a:spcBef>
              <a:spcAft>
                <a:spcPts val="0"/>
              </a:spcAft>
              <a:buSzPts val="4800"/>
              <a:buNone/>
            </a:pPr>
            <a:r>
              <a:rPr lang="es-419" sz="1900" dirty="0">
                <a:solidFill>
                  <a:schemeClr val="accent5"/>
                </a:solidFill>
                <a:latin typeface="+mn-lt"/>
              </a:rPr>
              <a:t>China          18317</a:t>
            </a:r>
            <a:endParaRPr sz="1900" dirty="0">
              <a:solidFill>
                <a:schemeClr val="accent5"/>
              </a:solidFill>
              <a:latin typeface="+mn-lt"/>
            </a:endParaRPr>
          </a:p>
          <a:p>
            <a:pPr marL="0" lvl="0" indent="0" algn="l" rtl="0">
              <a:lnSpc>
                <a:spcPct val="100000"/>
              </a:lnSpc>
              <a:spcBef>
                <a:spcPts val="1000"/>
              </a:spcBef>
              <a:spcAft>
                <a:spcPts val="0"/>
              </a:spcAft>
              <a:buSzPts val="4800"/>
              <a:buNone/>
            </a:pPr>
            <a:r>
              <a:rPr lang="es-419" sz="1900" dirty="0">
                <a:solidFill>
                  <a:schemeClr val="accent5"/>
                </a:solidFill>
                <a:latin typeface="+mn-lt"/>
              </a:rPr>
              <a:t>Indonesia      10559</a:t>
            </a:r>
            <a:endParaRPr sz="1900" dirty="0">
              <a:solidFill>
                <a:schemeClr val="accent5"/>
              </a:solidFill>
              <a:latin typeface="+mn-lt"/>
            </a:endParaRPr>
          </a:p>
          <a:p>
            <a:pPr marL="0" lvl="0" indent="0" algn="l" rtl="0">
              <a:lnSpc>
                <a:spcPct val="100000"/>
              </a:lnSpc>
              <a:spcBef>
                <a:spcPts val="1000"/>
              </a:spcBef>
              <a:spcAft>
                <a:spcPts val="0"/>
              </a:spcAft>
              <a:buSzPts val="4800"/>
              <a:buNone/>
            </a:pPr>
            <a:r>
              <a:rPr lang="es-419" sz="1900" dirty="0" err="1">
                <a:solidFill>
                  <a:schemeClr val="accent5"/>
                </a:solidFill>
                <a:latin typeface="+mn-lt"/>
              </a:rPr>
              <a:t>Russia</a:t>
            </a:r>
            <a:r>
              <a:rPr lang="es-419" sz="1900" dirty="0">
                <a:solidFill>
                  <a:schemeClr val="accent5"/>
                </a:solidFill>
                <a:latin typeface="+mn-lt"/>
              </a:rPr>
              <a:t>          5693</a:t>
            </a:r>
            <a:endParaRPr sz="1900" dirty="0">
              <a:solidFill>
                <a:schemeClr val="accent5"/>
              </a:solidFill>
              <a:latin typeface="+mn-lt"/>
            </a:endParaRPr>
          </a:p>
          <a:p>
            <a:pPr marL="0" lvl="0" indent="0" algn="l" rtl="0">
              <a:lnSpc>
                <a:spcPct val="100000"/>
              </a:lnSpc>
              <a:spcBef>
                <a:spcPts val="1000"/>
              </a:spcBef>
              <a:spcAft>
                <a:spcPts val="0"/>
              </a:spcAft>
              <a:buSzPts val="4800"/>
              <a:buNone/>
            </a:pPr>
            <a:r>
              <a:rPr lang="es-419" sz="1900" dirty="0" err="1">
                <a:solidFill>
                  <a:schemeClr val="accent5"/>
                </a:solidFill>
                <a:latin typeface="+mn-lt"/>
              </a:rPr>
              <a:t>Philippines</a:t>
            </a:r>
            <a:r>
              <a:rPr lang="es-419" sz="1900" dirty="0">
                <a:solidFill>
                  <a:schemeClr val="accent5"/>
                </a:solidFill>
                <a:latin typeface="+mn-lt"/>
              </a:rPr>
              <a:t>     5239</a:t>
            </a:r>
            <a:endParaRPr sz="1900" dirty="0">
              <a:solidFill>
                <a:schemeClr val="accent5"/>
              </a:solidFill>
              <a:latin typeface="+mn-lt"/>
            </a:endParaRPr>
          </a:p>
          <a:p>
            <a:pPr marL="0" lvl="0" indent="0" algn="l" rtl="0">
              <a:lnSpc>
                <a:spcPct val="100000"/>
              </a:lnSpc>
              <a:spcBef>
                <a:spcPts val="1000"/>
              </a:spcBef>
              <a:spcAft>
                <a:spcPts val="0"/>
              </a:spcAft>
              <a:buSzPts val="4800"/>
              <a:buNone/>
            </a:pPr>
            <a:r>
              <a:rPr lang="es-419" sz="1900" dirty="0" err="1">
                <a:solidFill>
                  <a:schemeClr val="accent5"/>
                </a:solidFill>
                <a:latin typeface="+mn-lt"/>
              </a:rPr>
              <a:t>Brazil</a:t>
            </a:r>
            <a:r>
              <a:rPr lang="es-419" sz="1900" dirty="0">
                <a:solidFill>
                  <a:schemeClr val="accent5"/>
                </a:solidFill>
                <a:latin typeface="+mn-lt"/>
              </a:rPr>
              <a:t>          3791</a:t>
            </a:r>
            <a:endParaRPr sz="1900" dirty="0">
              <a:solidFill>
                <a:schemeClr val="accent5"/>
              </a:solidFill>
              <a:latin typeface="+mn-lt"/>
            </a:endParaRPr>
          </a:p>
          <a:p>
            <a:pPr marL="0" lvl="0" indent="0" algn="l" rtl="0">
              <a:lnSpc>
                <a:spcPct val="100000"/>
              </a:lnSpc>
              <a:spcBef>
                <a:spcPts val="1000"/>
              </a:spcBef>
              <a:spcAft>
                <a:spcPts val="1000"/>
              </a:spcAft>
              <a:buSzPts val="4800"/>
              <a:buNone/>
            </a:pPr>
            <a:endParaRPr dirty="0">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0"/>
          <p:cNvSpPr txBox="1">
            <a:spLocks noGrp="1"/>
          </p:cNvSpPr>
          <p:nvPr>
            <p:ph type="title"/>
          </p:nvPr>
        </p:nvSpPr>
        <p:spPr>
          <a:xfrm>
            <a:off x="283100" y="185625"/>
            <a:ext cx="8601900" cy="495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a:buNone/>
            </a:pPr>
            <a:endParaRPr sz="1000" dirty="0">
              <a:solidFill>
                <a:schemeClr val="accent5"/>
              </a:solidFill>
            </a:endParaRPr>
          </a:p>
          <a:p>
            <a:pPr marL="0" lvl="0" indent="0" algn="l" rtl="0">
              <a:lnSpc>
                <a:spcPct val="100000"/>
              </a:lnSpc>
              <a:spcBef>
                <a:spcPts val="1000"/>
              </a:spcBef>
              <a:spcAft>
                <a:spcPts val="0"/>
              </a:spcAft>
              <a:buSzPts val="4800"/>
              <a:buNone/>
            </a:pPr>
            <a:r>
              <a:rPr lang="es-419" sz="1500" b="1" dirty="0">
                <a:solidFill>
                  <a:schemeClr val="bg1"/>
                </a:solidFill>
                <a:latin typeface="+mn-lt"/>
              </a:rPr>
              <a:t>Las 5 nacionalidades menos comunes entre los pasajeros en vuelos internacionales son:</a:t>
            </a:r>
            <a:endParaRPr sz="1500" b="1" dirty="0">
              <a:solidFill>
                <a:schemeClr val="bg1"/>
              </a:solidFill>
              <a:latin typeface="+mn-lt"/>
            </a:endParaRPr>
          </a:p>
          <a:p>
            <a:pPr marL="0" lvl="0" indent="0" algn="l" rtl="0">
              <a:lnSpc>
                <a:spcPct val="100000"/>
              </a:lnSpc>
              <a:spcBef>
                <a:spcPts val="1000"/>
              </a:spcBef>
              <a:spcAft>
                <a:spcPts val="0"/>
              </a:spcAft>
              <a:buClr>
                <a:schemeClr val="dk2"/>
              </a:buClr>
              <a:buSzPts val="1100"/>
              <a:buFont typeface="Arial"/>
              <a:buNone/>
            </a:pPr>
            <a:r>
              <a:rPr lang="es-419" sz="1500" dirty="0">
                <a:solidFill>
                  <a:schemeClr val="accent5"/>
                </a:solidFill>
                <a:latin typeface="+mn-lt"/>
              </a:rPr>
              <a:t>Romania                   2</a:t>
            </a:r>
            <a:endParaRPr sz="1500" dirty="0">
              <a:solidFill>
                <a:schemeClr val="accent5"/>
              </a:solidFill>
              <a:latin typeface="+mn-lt"/>
            </a:endParaRPr>
          </a:p>
          <a:p>
            <a:pPr marL="0" lvl="0" indent="0" algn="l" rtl="0">
              <a:lnSpc>
                <a:spcPct val="100000"/>
              </a:lnSpc>
              <a:spcBef>
                <a:spcPts val="1000"/>
              </a:spcBef>
              <a:spcAft>
                <a:spcPts val="0"/>
              </a:spcAft>
              <a:buClr>
                <a:schemeClr val="dk2"/>
              </a:buClr>
              <a:buSzPts val="1100"/>
              <a:buFont typeface="Arial"/>
              <a:buNone/>
            </a:pPr>
            <a:r>
              <a:rPr lang="es-419" sz="1500" dirty="0">
                <a:solidFill>
                  <a:schemeClr val="accent5"/>
                </a:solidFill>
                <a:latin typeface="+mn-lt"/>
              </a:rPr>
              <a:t>British </a:t>
            </a:r>
            <a:r>
              <a:rPr lang="es-419" sz="1500" dirty="0" err="1">
                <a:solidFill>
                  <a:schemeClr val="accent5"/>
                </a:solidFill>
                <a:latin typeface="+mn-lt"/>
              </a:rPr>
              <a:t>Virgin</a:t>
            </a:r>
            <a:r>
              <a:rPr lang="es-419" sz="1500" dirty="0">
                <a:solidFill>
                  <a:schemeClr val="accent5"/>
                </a:solidFill>
                <a:latin typeface="+mn-lt"/>
              </a:rPr>
              <a:t> </a:t>
            </a:r>
            <a:r>
              <a:rPr lang="es-419" sz="1500" dirty="0" err="1">
                <a:solidFill>
                  <a:schemeClr val="accent5"/>
                </a:solidFill>
                <a:latin typeface="+mn-lt"/>
              </a:rPr>
              <a:t>Islands</a:t>
            </a:r>
            <a:r>
              <a:rPr lang="es-419" sz="1500" dirty="0">
                <a:solidFill>
                  <a:schemeClr val="accent5"/>
                </a:solidFill>
                <a:latin typeface="+mn-lt"/>
              </a:rPr>
              <a:t>    2</a:t>
            </a:r>
            <a:endParaRPr sz="1500" dirty="0">
              <a:solidFill>
                <a:schemeClr val="accent5"/>
              </a:solidFill>
              <a:latin typeface="+mn-lt"/>
            </a:endParaRPr>
          </a:p>
          <a:p>
            <a:pPr marL="0" lvl="0" indent="0" algn="l" rtl="0">
              <a:lnSpc>
                <a:spcPct val="100000"/>
              </a:lnSpc>
              <a:spcBef>
                <a:spcPts val="1000"/>
              </a:spcBef>
              <a:spcAft>
                <a:spcPts val="0"/>
              </a:spcAft>
              <a:buClr>
                <a:schemeClr val="dk2"/>
              </a:buClr>
              <a:buSzPts val="1100"/>
              <a:buFont typeface="Arial"/>
              <a:buNone/>
            </a:pPr>
            <a:r>
              <a:rPr lang="es-419" sz="1500" dirty="0">
                <a:solidFill>
                  <a:schemeClr val="accent5"/>
                </a:solidFill>
                <a:latin typeface="+mn-lt"/>
              </a:rPr>
              <a:t>Jersey                    1</a:t>
            </a:r>
            <a:endParaRPr sz="1500" dirty="0">
              <a:solidFill>
                <a:schemeClr val="accent5"/>
              </a:solidFill>
              <a:latin typeface="+mn-lt"/>
            </a:endParaRPr>
          </a:p>
          <a:p>
            <a:pPr marL="0" lvl="0" indent="0" algn="l" rtl="0">
              <a:lnSpc>
                <a:spcPct val="100000"/>
              </a:lnSpc>
              <a:spcBef>
                <a:spcPts val="1000"/>
              </a:spcBef>
              <a:spcAft>
                <a:spcPts val="0"/>
              </a:spcAft>
              <a:buClr>
                <a:schemeClr val="dk2"/>
              </a:buClr>
              <a:buSzPts val="1100"/>
              <a:buFont typeface="Arial"/>
              <a:buNone/>
            </a:pPr>
            <a:r>
              <a:rPr lang="es-419" sz="1500" dirty="0">
                <a:solidFill>
                  <a:schemeClr val="accent5"/>
                </a:solidFill>
                <a:latin typeface="+mn-lt"/>
              </a:rPr>
              <a:t>Norfolk Island            1</a:t>
            </a:r>
            <a:endParaRPr sz="1500" dirty="0">
              <a:solidFill>
                <a:schemeClr val="accent5"/>
              </a:solidFill>
              <a:latin typeface="+mn-lt"/>
            </a:endParaRPr>
          </a:p>
          <a:p>
            <a:pPr marL="0" lvl="0" indent="0" algn="l" rtl="0">
              <a:lnSpc>
                <a:spcPct val="100000"/>
              </a:lnSpc>
              <a:spcBef>
                <a:spcPts val="1000"/>
              </a:spcBef>
              <a:spcAft>
                <a:spcPts val="0"/>
              </a:spcAft>
              <a:buClr>
                <a:schemeClr val="dk2"/>
              </a:buClr>
              <a:buSzPts val="1100"/>
              <a:buFont typeface="Arial"/>
              <a:buNone/>
            </a:pPr>
            <a:r>
              <a:rPr lang="es-419" sz="1500" dirty="0">
                <a:solidFill>
                  <a:schemeClr val="accent5"/>
                </a:solidFill>
                <a:latin typeface="+mn-lt"/>
              </a:rPr>
              <a:t>Sint Maarten              1</a:t>
            </a:r>
            <a:endParaRPr sz="1500" dirty="0">
              <a:solidFill>
                <a:schemeClr val="accent5"/>
              </a:solidFill>
              <a:latin typeface="+mn-lt"/>
            </a:endParaRPr>
          </a:p>
          <a:p>
            <a:pPr marL="0" lvl="0" indent="0" algn="l" rtl="0">
              <a:lnSpc>
                <a:spcPct val="100000"/>
              </a:lnSpc>
              <a:spcBef>
                <a:spcPts val="1000"/>
              </a:spcBef>
              <a:spcAft>
                <a:spcPts val="0"/>
              </a:spcAft>
              <a:buClr>
                <a:schemeClr val="dk2"/>
              </a:buClr>
              <a:buSzPts val="1100"/>
              <a:buFont typeface="Arial"/>
              <a:buNone/>
            </a:pPr>
            <a:r>
              <a:rPr lang="es-419" sz="1500" b="1" dirty="0">
                <a:solidFill>
                  <a:schemeClr val="bg1"/>
                </a:solidFill>
                <a:effectLst/>
                <a:latin typeface="+mn-lt"/>
              </a:rPr>
              <a:t>También tenemos países más elegidos y su distribución por género.</a:t>
            </a:r>
            <a:endParaRPr sz="1500" b="1" dirty="0">
              <a:solidFill>
                <a:schemeClr val="bg1"/>
              </a:solidFill>
              <a:effectLst/>
              <a:latin typeface="+mn-lt"/>
            </a:endParaRPr>
          </a:p>
          <a:p>
            <a:pPr marL="0" lvl="0" indent="0" algn="l" rtl="0">
              <a:lnSpc>
                <a:spcPct val="100000"/>
              </a:lnSpc>
              <a:spcBef>
                <a:spcPts val="1000"/>
              </a:spcBef>
              <a:spcAft>
                <a:spcPts val="0"/>
              </a:spcAft>
              <a:buClr>
                <a:schemeClr val="dk2"/>
              </a:buClr>
              <a:buSzPts val="1100"/>
              <a:buFont typeface="Arial"/>
              <a:buNone/>
            </a:pPr>
            <a:r>
              <a:rPr lang="es-419" sz="1500" b="1" dirty="0">
                <a:solidFill>
                  <a:schemeClr val="bg1"/>
                </a:solidFill>
                <a:effectLst/>
                <a:latin typeface="+mn-lt"/>
              </a:rPr>
              <a:t>Esta información es muy valiosa para el departamento de marketing .</a:t>
            </a:r>
            <a:endParaRPr sz="1500" b="1" dirty="0">
              <a:solidFill>
                <a:schemeClr val="bg1"/>
              </a:solidFill>
              <a:effectLst/>
              <a:latin typeface="+mn-lt"/>
            </a:endParaRPr>
          </a:p>
          <a:p>
            <a:pPr marL="0" lvl="0" indent="0" algn="l" rtl="0">
              <a:lnSpc>
                <a:spcPct val="100000"/>
              </a:lnSpc>
              <a:spcBef>
                <a:spcPts val="1000"/>
              </a:spcBef>
              <a:spcAft>
                <a:spcPts val="0"/>
              </a:spcAft>
              <a:buClr>
                <a:schemeClr val="dk2"/>
              </a:buClr>
              <a:buSzPts val="1100"/>
              <a:buFont typeface="Arial"/>
              <a:buNone/>
            </a:pPr>
            <a:r>
              <a:rPr lang="es-419" sz="1500" b="1" dirty="0">
                <a:solidFill>
                  <a:schemeClr val="bg1"/>
                </a:solidFill>
                <a:effectLst/>
                <a:latin typeface="+mn-lt"/>
              </a:rPr>
              <a:t>Informamos los Pilotos con mayor cantidad de vuelos cancelados, no es un número significativo , pero se debe prestar atención.</a:t>
            </a:r>
            <a:endParaRPr sz="1500" b="1" dirty="0">
              <a:solidFill>
                <a:schemeClr val="bg1"/>
              </a:solidFill>
              <a:effectLst/>
              <a:latin typeface="+mn-lt"/>
            </a:endParaRPr>
          </a:p>
          <a:p>
            <a:pPr marL="0" lvl="0" indent="0" algn="l" rtl="0">
              <a:lnSpc>
                <a:spcPct val="100000"/>
              </a:lnSpc>
              <a:spcBef>
                <a:spcPts val="1000"/>
              </a:spcBef>
              <a:spcAft>
                <a:spcPts val="0"/>
              </a:spcAft>
              <a:buClr>
                <a:schemeClr val="dk2"/>
              </a:buClr>
              <a:buSzPts val="1100"/>
              <a:buFont typeface="Arial"/>
              <a:buNone/>
            </a:pPr>
            <a:r>
              <a:rPr lang="es-419" sz="1500" b="1" dirty="0">
                <a:solidFill>
                  <a:schemeClr val="bg1"/>
                </a:solidFill>
                <a:effectLst/>
                <a:latin typeface="+mn-lt"/>
              </a:rPr>
              <a:t>Las hipótesis planteadas , nos muestran que debemos obtener más datos para poder tener resultados más favorables.</a:t>
            </a:r>
            <a:endParaRPr sz="1500" b="1" dirty="0">
              <a:solidFill>
                <a:schemeClr val="bg1"/>
              </a:solidFill>
              <a:effectLst/>
              <a:latin typeface="+mn-lt"/>
            </a:endParaRPr>
          </a:p>
          <a:p>
            <a:pPr marL="0" lvl="0" indent="0" algn="l" rtl="0">
              <a:lnSpc>
                <a:spcPct val="100000"/>
              </a:lnSpc>
              <a:spcBef>
                <a:spcPts val="1000"/>
              </a:spcBef>
              <a:spcAft>
                <a:spcPts val="1000"/>
              </a:spcAft>
              <a:buSzPts val="4800"/>
              <a:buNone/>
            </a:pPr>
            <a:endParaRPr dirty="0">
              <a:solidFill>
                <a:schemeClr val="accent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1"/>
          <p:cNvSpPr txBox="1">
            <a:spLocks noGrp="1"/>
          </p:cNvSpPr>
          <p:nvPr>
            <p:ph type="title"/>
          </p:nvPr>
        </p:nvSpPr>
        <p:spPr>
          <a:xfrm>
            <a:off x="283100" y="185625"/>
            <a:ext cx="8601900" cy="495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endParaRPr sz="1000" dirty="0">
              <a:solidFill>
                <a:schemeClr val="accent5"/>
              </a:solidFill>
            </a:endParaRPr>
          </a:p>
          <a:p>
            <a:pPr marL="0" lvl="0" indent="0" algn="ctr" rtl="0">
              <a:lnSpc>
                <a:spcPct val="80000"/>
              </a:lnSpc>
              <a:spcBef>
                <a:spcPts val="1000"/>
              </a:spcBef>
              <a:spcAft>
                <a:spcPts val="0"/>
              </a:spcAft>
              <a:buSzPts val="4800"/>
              <a:buNone/>
            </a:pPr>
            <a:endParaRPr sz="6000" b="0" dirty="0">
              <a:solidFill>
                <a:schemeClr val="dk2"/>
              </a:solidFill>
              <a:latin typeface="Arial"/>
              <a:ea typeface="Arial"/>
              <a:cs typeface="Arial"/>
              <a:sym typeface="Arial"/>
            </a:endParaRPr>
          </a:p>
          <a:p>
            <a:pPr marL="0" lvl="0" indent="0" algn="ctr" rtl="0">
              <a:lnSpc>
                <a:spcPct val="80000"/>
              </a:lnSpc>
              <a:spcBef>
                <a:spcPts val="0"/>
              </a:spcBef>
              <a:spcAft>
                <a:spcPts val="0"/>
              </a:spcAft>
              <a:buClr>
                <a:schemeClr val="lt1"/>
              </a:buClr>
              <a:buSzPts val="6000"/>
              <a:buFont typeface="Arial"/>
              <a:buNone/>
            </a:pPr>
            <a:r>
              <a:rPr lang="es-419" sz="6000" b="1" dirty="0">
                <a:solidFill>
                  <a:schemeClr val="bg1"/>
                </a:solidFill>
                <a:ea typeface="Arial"/>
                <a:cs typeface="Arial"/>
                <a:sym typeface="Arial"/>
              </a:rPr>
              <a:t>INSIGHTS &amp;</a:t>
            </a:r>
            <a:endParaRPr sz="6000" b="1" dirty="0">
              <a:solidFill>
                <a:schemeClr val="bg1"/>
              </a:solidFill>
              <a:ea typeface="Arial"/>
              <a:cs typeface="Arial"/>
              <a:sym typeface="Arial"/>
            </a:endParaRPr>
          </a:p>
          <a:p>
            <a:pPr marL="0" lvl="0" indent="0" algn="ctr" rtl="0">
              <a:lnSpc>
                <a:spcPct val="80000"/>
              </a:lnSpc>
              <a:spcBef>
                <a:spcPts val="0"/>
              </a:spcBef>
              <a:spcAft>
                <a:spcPts val="0"/>
              </a:spcAft>
              <a:buClr>
                <a:schemeClr val="lt1"/>
              </a:buClr>
              <a:buSzPts val="6000"/>
              <a:buFont typeface="Arial"/>
              <a:buNone/>
            </a:pPr>
            <a:r>
              <a:rPr lang="es-419" sz="6000" b="1" dirty="0">
                <a:solidFill>
                  <a:schemeClr val="bg1"/>
                </a:solidFill>
                <a:ea typeface="Arial"/>
                <a:cs typeface="Arial"/>
                <a:sym typeface="Arial"/>
              </a:rPr>
              <a:t>RECOMENDACIONES</a:t>
            </a:r>
            <a:endParaRPr sz="6000" b="1" dirty="0">
              <a:solidFill>
                <a:schemeClr val="bg1"/>
              </a:solidFill>
              <a:ea typeface="Arial"/>
              <a:cs typeface="Arial"/>
              <a:sym typeface="Arial"/>
            </a:endParaRPr>
          </a:p>
          <a:p>
            <a:pPr marL="0" lvl="0" indent="0" algn="l" rtl="0">
              <a:lnSpc>
                <a:spcPct val="100000"/>
              </a:lnSpc>
              <a:spcBef>
                <a:spcPts val="0"/>
              </a:spcBef>
              <a:spcAft>
                <a:spcPts val="1000"/>
              </a:spcAft>
              <a:buSzPts val="4800"/>
              <a:buNone/>
            </a:pPr>
            <a:endParaRPr sz="15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2"/>
          <p:cNvSpPr txBox="1">
            <a:spLocks noGrp="1"/>
          </p:cNvSpPr>
          <p:nvPr>
            <p:ph type="title"/>
          </p:nvPr>
        </p:nvSpPr>
        <p:spPr>
          <a:xfrm>
            <a:off x="283100" y="-75"/>
            <a:ext cx="8601900" cy="514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endParaRPr sz="1000" dirty="0">
              <a:solidFill>
                <a:srgbClr val="000000"/>
              </a:solidFill>
            </a:endParaRPr>
          </a:p>
          <a:p>
            <a:pPr marL="0" lvl="0" indent="0" algn="l" rtl="0">
              <a:lnSpc>
                <a:spcPct val="100000"/>
              </a:lnSpc>
              <a:spcBef>
                <a:spcPts val="1000"/>
              </a:spcBef>
              <a:spcAft>
                <a:spcPts val="0"/>
              </a:spcAft>
              <a:buSzPts val="4800"/>
              <a:buNone/>
            </a:pPr>
            <a:endParaRPr sz="1100" dirty="0">
              <a:solidFill>
                <a:srgbClr val="000000"/>
              </a:solidFill>
            </a:endParaRPr>
          </a:p>
          <a:p>
            <a:pPr marL="0" lvl="0" indent="0" algn="l" rtl="0">
              <a:lnSpc>
                <a:spcPct val="100000"/>
              </a:lnSpc>
              <a:spcBef>
                <a:spcPts val="1000"/>
              </a:spcBef>
              <a:spcAft>
                <a:spcPts val="0"/>
              </a:spcAft>
              <a:buSzPts val="4800"/>
              <a:buNone/>
            </a:pPr>
            <a:r>
              <a:rPr lang="es-419" sz="1200" b="1" u="sng" dirty="0">
                <a:solidFill>
                  <a:srgbClr val="FFFFFF"/>
                </a:solidFill>
                <a:latin typeface="+mn-lt"/>
                <a:ea typeface="Arial"/>
                <a:cs typeface="Arial"/>
                <a:sym typeface="Arial"/>
              </a:rPr>
              <a:t>Países de Llegada Más Frecuente</a:t>
            </a:r>
            <a:r>
              <a:rPr lang="es-419" sz="1200" dirty="0">
                <a:solidFill>
                  <a:srgbClr val="FFFFFF"/>
                </a:solidFill>
                <a:latin typeface="+mn-lt"/>
                <a:ea typeface="Arial"/>
                <a:cs typeface="Arial"/>
                <a:sym typeface="Arial"/>
              </a:rPr>
              <a:t>s: Identificamos los 15 países de llegada más frecuentes, lo que nos permite focalizar nuestros análisis en estos destinos principales.</a:t>
            </a:r>
            <a:endParaRPr sz="1200" dirty="0">
              <a:solidFill>
                <a:srgbClr val="FFFFFF"/>
              </a:solidFill>
              <a:latin typeface="+mn-lt"/>
              <a:ea typeface="Arial"/>
              <a:cs typeface="Arial"/>
              <a:sym typeface="Arial"/>
            </a:endParaRPr>
          </a:p>
          <a:p>
            <a:pPr marL="0" lvl="0" indent="0" algn="l" rtl="0">
              <a:lnSpc>
                <a:spcPct val="100000"/>
              </a:lnSpc>
              <a:spcBef>
                <a:spcPts val="1000"/>
              </a:spcBef>
              <a:spcAft>
                <a:spcPts val="0"/>
              </a:spcAft>
              <a:buSzPts val="4800"/>
              <a:buNone/>
            </a:pPr>
            <a:r>
              <a:rPr lang="es-419" sz="1200" b="1" u="sng" dirty="0">
                <a:solidFill>
                  <a:srgbClr val="FFFFFF"/>
                </a:solidFill>
                <a:latin typeface="+mn-lt"/>
                <a:ea typeface="Arial"/>
                <a:cs typeface="Arial"/>
                <a:sym typeface="Arial"/>
              </a:rPr>
              <a:t>Estado de los Vuelos: </a:t>
            </a:r>
            <a:r>
              <a:rPr lang="es-419" sz="1200" dirty="0">
                <a:solidFill>
                  <a:srgbClr val="FFFFFF"/>
                </a:solidFill>
                <a:latin typeface="+mn-lt"/>
                <a:ea typeface="Arial"/>
                <a:cs typeface="Arial"/>
                <a:sym typeface="Arial"/>
              </a:rPr>
              <a:t>Observamos la distribución de los estados de vuelo ('</a:t>
            </a:r>
            <a:r>
              <a:rPr lang="es-419" sz="1200" dirty="0" err="1">
                <a:solidFill>
                  <a:srgbClr val="FFFFFF"/>
                </a:solidFill>
                <a:latin typeface="+mn-lt"/>
                <a:ea typeface="Arial"/>
                <a:cs typeface="Arial"/>
                <a:sym typeface="Arial"/>
              </a:rPr>
              <a:t>On</a:t>
            </a:r>
            <a:r>
              <a:rPr lang="es-419" sz="1200" dirty="0">
                <a:solidFill>
                  <a:srgbClr val="FFFFFF"/>
                </a:solidFill>
                <a:latin typeface="+mn-lt"/>
                <a:ea typeface="Arial"/>
                <a:cs typeface="Arial"/>
                <a:sym typeface="Arial"/>
              </a:rPr>
              <a:t> Time', '</a:t>
            </a:r>
            <a:r>
              <a:rPr lang="es-419" sz="1200" dirty="0" err="1">
                <a:solidFill>
                  <a:srgbClr val="FFFFFF"/>
                </a:solidFill>
                <a:latin typeface="+mn-lt"/>
                <a:ea typeface="Arial"/>
                <a:cs typeface="Arial"/>
                <a:sym typeface="Arial"/>
              </a:rPr>
              <a:t>Delayed</a:t>
            </a:r>
            <a:r>
              <a:rPr lang="es-419" sz="1200" dirty="0">
                <a:solidFill>
                  <a:srgbClr val="FFFFFF"/>
                </a:solidFill>
                <a:latin typeface="+mn-lt"/>
                <a:ea typeface="Arial"/>
                <a:cs typeface="Arial"/>
                <a:sym typeface="Arial"/>
              </a:rPr>
              <a:t>', '</a:t>
            </a:r>
            <a:r>
              <a:rPr lang="es-419" sz="1200" dirty="0" err="1">
                <a:solidFill>
                  <a:srgbClr val="FFFFFF"/>
                </a:solidFill>
                <a:latin typeface="+mn-lt"/>
                <a:ea typeface="Arial"/>
                <a:cs typeface="Arial"/>
                <a:sym typeface="Arial"/>
              </a:rPr>
              <a:t>Cancelled</a:t>
            </a:r>
            <a:r>
              <a:rPr lang="es-419" sz="1200" dirty="0">
                <a:solidFill>
                  <a:srgbClr val="FFFFFF"/>
                </a:solidFill>
                <a:latin typeface="+mn-lt"/>
                <a:ea typeface="Arial"/>
                <a:cs typeface="Arial"/>
                <a:sym typeface="Arial"/>
              </a:rPr>
              <a:t>') para estos países de llegada más frecuentes. Esto nos brinda información sobre la puntualidad y la frecuencia de los vuelos en cada destino.</a:t>
            </a:r>
            <a:endParaRPr sz="1200" dirty="0">
              <a:solidFill>
                <a:srgbClr val="FFFFFF"/>
              </a:solidFill>
              <a:latin typeface="+mn-lt"/>
              <a:ea typeface="Arial"/>
              <a:cs typeface="Arial"/>
              <a:sym typeface="Arial"/>
            </a:endParaRPr>
          </a:p>
          <a:p>
            <a:pPr marL="0" lvl="0" indent="0" algn="l" rtl="0">
              <a:lnSpc>
                <a:spcPct val="100000"/>
              </a:lnSpc>
              <a:spcBef>
                <a:spcPts val="1000"/>
              </a:spcBef>
              <a:spcAft>
                <a:spcPts val="0"/>
              </a:spcAft>
              <a:buSzPts val="4800"/>
              <a:buNone/>
            </a:pPr>
            <a:r>
              <a:rPr lang="es-419" sz="1200" b="1" u="sng" dirty="0">
                <a:solidFill>
                  <a:srgbClr val="FFFFFF"/>
                </a:solidFill>
                <a:effectLst/>
                <a:latin typeface="+mn-lt"/>
                <a:ea typeface="Arial"/>
                <a:cs typeface="Arial"/>
                <a:sym typeface="Arial"/>
              </a:rPr>
              <a:t>Vuelos Cancelados por País: </a:t>
            </a:r>
            <a:r>
              <a:rPr lang="es-419" sz="1200" dirty="0">
                <a:solidFill>
                  <a:srgbClr val="FFFFFF"/>
                </a:solidFill>
                <a:latin typeface="+mn-lt"/>
                <a:ea typeface="Arial"/>
                <a:cs typeface="Arial"/>
                <a:sym typeface="Arial"/>
              </a:rPr>
              <a:t>Mediante el análisis de los vuelos cancelados en los 15 países de llegada más frecuentes, podemos identificar los destinos con mayor incidencia de cancelaciones. Esto podría indicar posibles problemas operativos o condiciones adversas en esos destinos.</a:t>
            </a:r>
            <a:endParaRPr sz="1200" dirty="0">
              <a:solidFill>
                <a:srgbClr val="FFFFFF"/>
              </a:solidFill>
              <a:latin typeface="+mn-lt"/>
              <a:ea typeface="Arial"/>
              <a:cs typeface="Arial"/>
              <a:sym typeface="Arial"/>
            </a:endParaRPr>
          </a:p>
          <a:p>
            <a:pPr marL="0" lvl="0" indent="0" algn="l" rtl="0">
              <a:lnSpc>
                <a:spcPct val="100000"/>
              </a:lnSpc>
              <a:spcBef>
                <a:spcPts val="1000"/>
              </a:spcBef>
              <a:spcAft>
                <a:spcPts val="0"/>
              </a:spcAft>
              <a:buSzPts val="4800"/>
              <a:buNone/>
            </a:pPr>
            <a:r>
              <a:rPr lang="es-419" sz="1200" b="1" u="sng" dirty="0">
                <a:solidFill>
                  <a:srgbClr val="FFFFFF"/>
                </a:solidFill>
                <a:effectLst/>
                <a:latin typeface="+mn-lt"/>
                <a:ea typeface="Arial"/>
                <a:cs typeface="Arial"/>
                <a:sym typeface="Arial"/>
              </a:rPr>
              <a:t>Total de Vuelos Arribados: </a:t>
            </a:r>
            <a:r>
              <a:rPr lang="es-419" sz="1200" dirty="0">
                <a:solidFill>
                  <a:srgbClr val="FFFFFF"/>
                </a:solidFill>
                <a:latin typeface="+mn-lt"/>
                <a:ea typeface="Arial"/>
                <a:cs typeface="Arial"/>
                <a:sym typeface="Arial"/>
              </a:rPr>
              <a:t>Además, al incluir el total de vuelos arribados en el gráfico, obtenemos una perspectiva completa de la cantidad de vuelos que llegan a estos destinos y cómo se comparan con los vuelos cancelados.</a:t>
            </a:r>
            <a:endParaRPr sz="1200" dirty="0">
              <a:solidFill>
                <a:srgbClr val="FFFFFF"/>
              </a:solidFill>
              <a:latin typeface="+mn-lt"/>
              <a:ea typeface="Arial"/>
              <a:cs typeface="Arial"/>
              <a:sym typeface="Arial"/>
            </a:endParaRPr>
          </a:p>
          <a:p>
            <a:pPr marL="0" lvl="0" indent="0" algn="l" rtl="0">
              <a:lnSpc>
                <a:spcPct val="100000"/>
              </a:lnSpc>
              <a:spcBef>
                <a:spcPts val="1000"/>
              </a:spcBef>
              <a:spcAft>
                <a:spcPts val="0"/>
              </a:spcAft>
              <a:buSzPts val="4800"/>
              <a:buNone/>
            </a:pPr>
            <a:endParaRPr sz="1200" dirty="0">
              <a:solidFill>
                <a:srgbClr val="FFFFFF"/>
              </a:solidFill>
              <a:latin typeface="+mn-lt"/>
              <a:ea typeface="Arial"/>
              <a:cs typeface="Arial"/>
              <a:sym typeface="Arial"/>
            </a:endParaRPr>
          </a:p>
          <a:p>
            <a:pPr marL="0" lvl="0" indent="0" algn="l" rtl="0">
              <a:lnSpc>
                <a:spcPct val="100000"/>
              </a:lnSpc>
              <a:spcBef>
                <a:spcPts val="1000"/>
              </a:spcBef>
              <a:spcAft>
                <a:spcPts val="0"/>
              </a:spcAft>
              <a:buSzPts val="4800"/>
              <a:buNone/>
            </a:pPr>
            <a:r>
              <a:rPr lang="es-419" sz="1200" b="1" u="sng" dirty="0">
                <a:solidFill>
                  <a:srgbClr val="FFFFFF"/>
                </a:solidFill>
                <a:effectLst/>
                <a:latin typeface="+mn-lt"/>
                <a:ea typeface="Arial"/>
                <a:cs typeface="Arial"/>
                <a:sym typeface="Arial"/>
              </a:rPr>
              <a:t>Relación entre Países de Llegada y Estado de los Vuelos: </a:t>
            </a:r>
            <a:r>
              <a:rPr lang="es-419" sz="1200" dirty="0">
                <a:solidFill>
                  <a:srgbClr val="FFFFFF"/>
                </a:solidFill>
                <a:latin typeface="+mn-lt"/>
                <a:ea typeface="Arial"/>
                <a:cs typeface="Arial"/>
                <a:sym typeface="Arial"/>
              </a:rPr>
              <a:t>El análisis de la relación entre los países de llegada y el estado de los vuelos nos ayuda a comprender mejor la puntualidad y la eficiencia operativa en diferentes destinos, lo que puede ser útil para planificar y optimizar rutas y operaciones de vuelo.</a:t>
            </a:r>
            <a:endParaRPr sz="1200" dirty="0">
              <a:solidFill>
                <a:srgbClr val="FFFFFF"/>
              </a:solidFill>
              <a:latin typeface="+mn-lt"/>
              <a:ea typeface="Arial"/>
              <a:cs typeface="Arial"/>
              <a:sym typeface="Arial"/>
            </a:endParaRPr>
          </a:p>
          <a:p>
            <a:pPr marL="0" lvl="0" indent="0" algn="l" rtl="0">
              <a:lnSpc>
                <a:spcPct val="100000"/>
              </a:lnSpc>
              <a:spcBef>
                <a:spcPts val="1000"/>
              </a:spcBef>
              <a:spcAft>
                <a:spcPts val="1000"/>
              </a:spcAft>
              <a:buSzPts val="4800"/>
              <a:buNone/>
            </a:pPr>
            <a:r>
              <a:rPr lang="es-419" sz="1200" dirty="0">
                <a:solidFill>
                  <a:srgbClr val="FFFFFF"/>
                </a:solidFill>
                <a:latin typeface="+mn-lt"/>
                <a:ea typeface="Arial"/>
                <a:cs typeface="Arial"/>
                <a:sym typeface="Arial"/>
              </a:rPr>
              <a:t>Estos </a:t>
            </a:r>
            <a:r>
              <a:rPr lang="es-419" sz="1200" dirty="0" err="1">
                <a:solidFill>
                  <a:srgbClr val="FFFFFF"/>
                </a:solidFill>
                <a:latin typeface="+mn-lt"/>
                <a:ea typeface="Arial"/>
                <a:cs typeface="Arial"/>
                <a:sym typeface="Arial"/>
              </a:rPr>
              <a:t>insights</a:t>
            </a:r>
            <a:r>
              <a:rPr lang="es-419" sz="1200" dirty="0">
                <a:solidFill>
                  <a:srgbClr val="FFFFFF"/>
                </a:solidFill>
                <a:latin typeface="+mn-lt"/>
                <a:ea typeface="Arial"/>
                <a:cs typeface="Arial"/>
                <a:sym typeface="Arial"/>
              </a:rPr>
              <a:t> nos brindan una comprensión más profunda de la dinámica de los vuelos hacia los países de llegada más frecuentes y pueden ser útiles para tomar decisiones informadas en la gestión y planificación de operaciones aéreas.</a:t>
            </a:r>
            <a:endParaRPr sz="1200" dirty="0">
              <a:solidFill>
                <a:srgbClr val="FFFFFF"/>
              </a:solidFill>
              <a:latin typeface="+mn-lt"/>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F5220BF9-6D48-B5AD-A37B-117508105831}"/>
              </a:ext>
            </a:extLst>
          </p:cNvPr>
          <p:cNvSpPr>
            <a:spLocks noChangeArrowheads="1"/>
          </p:cNvSpPr>
          <p:nvPr/>
        </p:nvSpPr>
        <p:spPr bwMode="auto">
          <a:xfrm rot="10800000" flipV="1">
            <a:off x="1278041" y="583610"/>
            <a:ext cx="5218186" cy="56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latin typeface="+mj-lt"/>
              </a:rPr>
              <a:t>Conclusiones</a:t>
            </a:r>
            <a:r>
              <a:rPr kumimoji="0" lang="en-US" altLang="en-US" sz="16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latin typeface="+mj-lt"/>
              </a:rPr>
              <a:t> y </a:t>
            </a:r>
            <a:r>
              <a:rPr kumimoji="0" lang="en-US" altLang="en-US" sz="16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latin typeface="+mj-lt"/>
              </a:rPr>
              <a:t>recomendaciones</a:t>
            </a:r>
            <a:r>
              <a:rPr kumimoji="0" lang="en-US" altLang="en-US" sz="16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latin typeface="+mj-lt"/>
              </a:rPr>
              <a: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i="0" u="none" strike="noStrike" cap="none" normalizeH="0" baseline="0" dirty="0">
              <a:ln>
                <a:noFill/>
              </a:ln>
              <a:solidFill>
                <a:schemeClr val="tx1">
                  <a:lumMod val="75000"/>
                </a:schemeClr>
              </a:solidFill>
              <a:effectLst>
                <a:outerShdw blurRad="38100" dist="38100" dir="2700000" algn="tl">
                  <a:srgbClr val="000000">
                    <a:alpha val="43137"/>
                  </a:srgbClr>
                </a:outerShdw>
              </a:effectLst>
              <a:latin typeface="Arial" panose="020B0604020202020204" pitchFamily="34" charset="0"/>
            </a:endParaRPr>
          </a:p>
        </p:txBody>
      </p:sp>
      <p:sp>
        <p:nvSpPr>
          <p:cNvPr id="12" name="Rectangle 8">
            <a:extLst>
              <a:ext uri="{FF2B5EF4-FFF2-40B4-BE49-F238E27FC236}">
                <a16:creationId xmlns:a16="http://schemas.microsoft.com/office/drawing/2014/main" id="{DDEC4EFD-0304-88E7-E2DE-26F66C7B5E03}"/>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9">
            <a:extLst>
              <a:ext uri="{FF2B5EF4-FFF2-40B4-BE49-F238E27FC236}">
                <a16:creationId xmlns:a16="http://schemas.microsoft.com/office/drawing/2014/main" id="{8A27777C-EF5D-EA93-C1D3-0F4E77CC0F82}"/>
              </a:ext>
            </a:extLst>
          </p:cNvPr>
          <p:cNvSpPr>
            <a:spLocks noChangeArrowheads="1"/>
          </p:cNvSpPr>
          <p:nvPr/>
        </p:nvSpPr>
        <p:spPr bwMode="auto">
          <a:xfrm rot="10800000" flipV="1">
            <a:off x="356347" y="1222752"/>
            <a:ext cx="8169088"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Podemos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observar</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que no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existe</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diferencia</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notoria</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en</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los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distintos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estados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de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los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vuelos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esto</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debe</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llevar</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 un plan de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acción</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para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reducir</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la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cantidad</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de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vuelos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demorados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y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cancelados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Las 5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nacionalidades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más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comunes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entre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los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pasajeros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en</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vuelos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internacionales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son: China 18317 Indonesia 10559 Russia 5693 Philippines 5239 Brazil 3791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Las 5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nacionalidades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menos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comunes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entre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los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pasajeros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en</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vuelos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internacionales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son: Romania 2 British Virgin Islands 2 Jersey 1 Norfolk Island 1 Sint Maarten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También</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tenemos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países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más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elegidos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y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su</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distribución</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por</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género</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a:t>
            </a:r>
            <a:endParaRPr kumimoji="0" lang="en-US" altLang="en-US" sz="10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Esta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información</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es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muy</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valiosa</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para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el</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departamento</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de marketing .</a:t>
            </a:r>
            <a:endParaRPr kumimoji="0" lang="en-US" altLang="en-US" sz="10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Informamos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los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Pilotos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con mayor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cantidad</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de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vuelos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cancelados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no es un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número</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significativo</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pero</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se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debe</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prestar</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atención</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Las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hipótesis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planteadas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nos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muestran</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que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debemos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obtener</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más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datos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para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poder</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tener</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resultados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más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 </a:t>
            </a:r>
            <a:r>
              <a:rPr kumimoji="0" lang="en-US" altLang="en-US" sz="1200" b="1" i="0" u="none" strike="noStrike" cap="none" normalizeH="0" baseline="0" dirty="0" err="1">
                <a:ln>
                  <a:noFill/>
                </a:ln>
                <a:solidFill>
                  <a:schemeClr val="tx1">
                    <a:lumMod val="75000"/>
                  </a:schemeClr>
                </a:solidFill>
                <a:effectLst>
                  <a:outerShdw blurRad="38100" dist="38100" dir="2700000" algn="tl">
                    <a:srgbClr val="000000">
                      <a:alpha val="43137"/>
                    </a:srgbClr>
                  </a:outerShdw>
                </a:effectLst>
              </a:rPr>
              <a:t>favorables</a:t>
            </a:r>
            <a:r>
              <a:rPr kumimoji="0" lang="en-US" altLang="en-US" sz="12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rPr>
              <a:t>.</a:t>
            </a:r>
            <a:endParaRPr kumimoji="0" lang="en-US" altLang="en-US" sz="1800" b="1" i="0" u="none" strike="noStrike" cap="none" normalizeH="0" baseline="0" dirty="0">
              <a:ln>
                <a:noFill/>
              </a:ln>
              <a:solidFill>
                <a:schemeClr val="tx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34709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3"/>
          <p:cNvSpPr txBox="1">
            <a:spLocks noGrp="1"/>
          </p:cNvSpPr>
          <p:nvPr>
            <p:ph type="title"/>
          </p:nvPr>
        </p:nvSpPr>
        <p:spPr>
          <a:xfrm>
            <a:off x="283100" y="-75"/>
            <a:ext cx="8601900" cy="514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endParaRPr sz="1000" dirty="0">
              <a:solidFill>
                <a:srgbClr val="000000"/>
              </a:solidFill>
            </a:endParaRPr>
          </a:p>
          <a:p>
            <a:pPr marL="0" lvl="0" indent="0" algn="l" rtl="0">
              <a:lnSpc>
                <a:spcPct val="100000"/>
              </a:lnSpc>
              <a:spcBef>
                <a:spcPts val="1000"/>
              </a:spcBef>
              <a:spcAft>
                <a:spcPts val="0"/>
              </a:spcAft>
              <a:buSzPts val="4800"/>
              <a:buNone/>
            </a:pPr>
            <a:endParaRPr sz="2100" dirty="0">
              <a:solidFill>
                <a:srgbClr val="FFFFFF"/>
              </a:solidFill>
            </a:endParaRPr>
          </a:p>
          <a:p>
            <a:pPr marL="0" lvl="0" indent="0" algn="l" rtl="0">
              <a:lnSpc>
                <a:spcPct val="115000"/>
              </a:lnSpc>
              <a:spcBef>
                <a:spcPts val="1000"/>
              </a:spcBef>
              <a:spcAft>
                <a:spcPts val="0"/>
              </a:spcAft>
              <a:buSzPts val="4800"/>
              <a:buNone/>
            </a:pPr>
            <a:endParaRPr sz="2000" b="0" dirty="0">
              <a:solidFill>
                <a:srgbClr val="FFFFFF"/>
              </a:solidFill>
              <a:latin typeface="Arial"/>
              <a:ea typeface="Arial"/>
              <a:cs typeface="Arial"/>
              <a:sym typeface="Arial"/>
            </a:endParaRPr>
          </a:p>
          <a:p>
            <a:pPr marL="0" lvl="0" indent="0" algn="l" rtl="0">
              <a:lnSpc>
                <a:spcPct val="115000"/>
              </a:lnSpc>
              <a:spcBef>
                <a:spcPts val="0"/>
              </a:spcBef>
              <a:spcAft>
                <a:spcPts val="0"/>
              </a:spcAft>
              <a:buSzPts val="4800"/>
              <a:buNone/>
            </a:pPr>
            <a:r>
              <a:rPr lang="es-419" sz="2000" b="1" dirty="0">
                <a:solidFill>
                  <a:srgbClr val="FFFFFF"/>
                </a:solidFill>
                <a:ea typeface="Arial"/>
                <a:cs typeface="Arial"/>
                <a:sym typeface="Arial"/>
              </a:rPr>
              <a:t>SE RECOMIENDA PRESTAR MUCHA ATENCIÓN Y CORREGIR LOS VUELOS CANCELADOS Y DEMORADOS</a:t>
            </a:r>
            <a:r>
              <a:rPr lang="es-419" sz="2000" b="0" dirty="0">
                <a:solidFill>
                  <a:srgbClr val="FFFFFF"/>
                </a:solidFill>
                <a:latin typeface="Arial"/>
                <a:ea typeface="Arial"/>
                <a:cs typeface="Arial"/>
                <a:sym typeface="Arial"/>
              </a:rPr>
              <a:t>. </a:t>
            </a:r>
            <a:endParaRPr sz="2000" b="0" dirty="0">
              <a:solidFill>
                <a:srgbClr val="FFFFFF"/>
              </a:solidFill>
              <a:latin typeface="Arial"/>
              <a:ea typeface="Arial"/>
              <a:cs typeface="Arial"/>
              <a:sym typeface="Arial"/>
            </a:endParaRPr>
          </a:p>
          <a:p>
            <a:pPr marL="0" lvl="0" indent="0" algn="l" rtl="0">
              <a:lnSpc>
                <a:spcPct val="115000"/>
              </a:lnSpc>
              <a:spcBef>
                <a:spcPts val="0"/>
              </a:spcBef>
              <a:spcAft>
                <a:spcPts val="0"/>
              </a:spcAft>
              <a:buSzPts val="4800"/>
              <a:buNone/>
            </a:pPr>
            <a:endParaRPr sz="2000" b="0" dirty="0">
              <a:solidFill>
                <a:srgbClr val="FFFFFF"/>
              </a:solidFill>
              <a:latin typeface="Arial"/>
              <a:ea typeface="Arial"/>
              <a:cs typeface="Arial"/>
              <a:sym typeface="Arial"/>
            </a:endParaRPr>
          </a:p>
          <a:p>
            <a:pPr marL="0" lvl="0" indent="0" algn="l" rtl="0">
              <a:lnSpc>
                <a:spcPct val="115000"/>
              </a:lnSpc>
              <a:spcBef>
                <a:spcPts val="0"/>
              </a:spcBef>
              <a:spcAft>
                <a:spcPts val="0"/>
              </a:spcAft>
              <a:buSzPts val="4800"/>
              <a:buNone/>
            </a:pPr>
            <a:endParaRPr sz="1500" b="0" dirty="0">
              <a:solidFill>
                <a:srgbClr val="FFFFFF"/>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E6A7C-5C6E-EA37-11DE-AE42B24F85F8}"/>
              </a:ext>
            </a:extLst>
          </p:cNvPr>
          <p:cNvSpPr>
            <a:spLocks noGrp="1"/>
          </p:cNvSpPr>
          <p:nvPr>
            <p:ph type="title"/>
          </p:nvPr>
        </p:nvSpPr>
        <p:spPr>
          <a:xfrm>
            <a:off x="283102" y="712141"/>
            <a:ext cx="8148203" cy="1859609"/>
          </a:xfrm>
        </p:spPr>
        <p:txBody>
          <a:bodyPr/>
          <a:lstStyle/>
          <a:p>
            <a:r>
              <a:rPr lang="es-ES" b="1" dirty="0">
                <a:solidFill>
                  <a:schemeClr val="bg1"/>
                </a:solidFill>
              </a:rPr>
              <a:t>Entrenamiento y optimización de modelos de Machine </a:t>
            </a:r>
            <a:r>
              <a:rPr lang="es-ES" b="1" dirty="0" err="1">
                <a:solidFill>
                  <a:schemeClr val="bg1"/>
                </a:solidFill>
              </a:rPr>
              <a:t>Learning</a:t>
            </a:r>
            <a:r>
              <a:rPr lang="es-ES" b="1" dirty="0">
                <a:solidFill>
                  <a:schemeClr val="bg1"/>
                </a:solidFill>
              </a:rPr>
              <a:t> </a:t>
            </a:r>
            <a:endParaRPr lang="en-US" b="1" dirty="0">
              <a:solidFill>
                <a:schemeClr val="bg1"/>
              </a:solidFill>
            </a:endParaRPr>
          </a:p>
        </p:txBody>
      </p:sp>
    </p:spTree>
    <p:extLst>
      <p:ext uri="{BB962C8B-B14F-4D97-AF65-F5344CB8AC3E}">
        <p14:creationId xmlns:p14="http://schemas.microsoft.com/office/powerpoint/2010/main" val="1422877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8AD5-2336-3A5B-8C87-55BD3C7C6041}"/>
              </a:ext>
            </a:extLst>
          </p:cNvPr>
          <p:cNvSpPr>
            <a:spLocks noGrp="1"/>
          </p:cNvSpPr>
          <p:nvPr>
            <p:ph type="title"/>
          </p:nvPr>
        </p:nvSpPr>
        <p:spPr>
          <a:xfrm>
            <a:off x="242761" y="712141"/>
            <a:ext cx="6244200" cy="672906"/>
          </a:xfrm>
        </p:spPr>
        <p:txBody>
          <a:bodyPr/>
          <a:lstStyle/>
          <a:p>
            <a:r>
              <a:rPr lang="en-US" sz="1000" dirty="0"/>
              <a:t>Luego del </a:t>
            </a:r>
            <a:r>
              <a:rPr lang="en-US" sz="1000" dirty="0" err="1"/>
              <a:t>Analisis</a:t>
            </a:r>
            <a:r>
              <a:rPr lang="en-US" sz="1000" dirty="0"/>
              <a:t> del dataset y </a:t>
            </a:r>
            <a:r>
              <a:rPr lang="en-US" sz="1000" dirty="0" err="1"/>
              <a:t>ver</a:t>
            </a:r>
            <a:r>
              <a:rPr lang="en-US" sz="1000" dirty="0"/>
              <a:t> las </a:t>
            </a:r>
            <a:r>
              <a:rPr lang="en-US" sz="1000" dirty="0" err="1"/>
              <a:t>caracteristicas</a:t>
            </a:r>
            <a:r>
              <a:rPr lang="en-US" sz="1000" dirty="0"/>
              <a:t> del </a:t>
            </a:r>
            <a:r>
              <a:rPr lang="en-US" sz="1000" dirty="0" err="1"/>
              <a:t>Negocio</a:t>
            </a:r>
            <a:r>
              <a:rPr lang="en-US" sz="1000" dirty="0"/>
              <a:t> , </a:t>
            </a:r>
            <a:r>
              <a:rPr lang="en-US" sz="1000" dirty="0" err="1"/>
              <a:t>propusimos</a:t>
            </a:r>
            <a:r>
              <a:rPr lang="en-US" sz="1000" dirty="0"/>
              <a:t> </a:t>
            </a:r>
            <a:r>
              <a:rPr lang="en-US" sz="1000" dirty="0" err="1"/>
              <a:t>poder</a:t>
            </a:r>
            <a:r>
              <a:rPr lang="en-US" sz="1000" dirty="0"/>
              <a:t> </a:t>
            </a:r>
            <a:r>
              <a:rPr lang="en-US" sz="1000" dirty="0" err="1"/>
              <a:t>clasificar</a:t>
            </a:r>
            <a:r>
              <a:rPr lang="en-US" sz="1000" dirty="0"/>
              <a:t> </a:t>
            </a:r>
            <a:r>
              <a:rPr lang="en-US" sz="1000" dirty="0" err="1"/>
              <a:t>por</a:t>
            </a:r>
            <a:r>
              <a:rPr lang="en-US" sz="1000" dirty="0"/>
              <a:t> </a:t>
            </a:r>
            <a:r>
              <a:rPr lang="en-US" sz="1000" dirty="0" err="1"/>
              <a:t>estado</a:t>
            </a:r>
            <a:r>
              <a:rPr lang="en-US" sz="1000" dirty="0"/>
              <a:t> del </a:t>
            </a:r>
            <a:r>
              <a:rPr lang="en-US" sz="1000" dirty="0" err="1"/>
              <a:t>vuelo</a:t>
            </a:r>
            <a:r>
              <a:rPr lang="en-US" sz="1000" dirty="0"/>
              <a:t>. Para </a:t>
            </a:r>
            <a:r>
              <a:rPr lang="en-US" sz="1000" dirty="0" err="1"/>
              <a:t>esto</a:t>
            </a:r>
            <a:r>
              <a:rPr lang="en-US" sz="1000" dirty="0"/>
              <a:t> se </a:t>
            </a:r>
            <a:r>
              <a:rPr lang="en-US" sz="1000" dirty="0" err="1"/>
              <a:t>compararon</a:t>
            </a:r>
            <a:r>
              <a:rPr lang="en-US" sz="1000" dirty="0"/>
              <a:t> </a:t>
            </a:r>
            <a:r>
              <a:rPr lang="en-US" sz="1000" dirty="0" err="1"/>
              <a:t>los</a:t>
            </a:r>
            <a:r>
              <a:rPr lang="en-US" sz="1000" dirty="0"/>
              <a:t> </a:t>
            </a:r>
            <a:r>
              <a:rPr lang="en-US" sz="1000" dirty="0" err="1"/>
              <a:t>algoritmos</a:t>
            </a:r>
            <a:r>
              <a:rPr lang="en-US" sz="1000" dirty="0"/>
              <a:t> que </a:t>
            </a:r>
            <a:r>
              <a:rPr lang="en-US" sz="1000" dirty="0" err="1"/>
              <a:t>hemos</a:t>
            </a:r>
            <a:r>
              <a:rPr lang="en-US" sz="1000" dirty="0"/>
              <a:t> visto para saber </a:t>
            </a:r>
            <a:r>
              <a:rPr lang="en-US" sz="1000" dirty="0" err="1"/>
              <a:t>cual</a:t>
            </a:r>
            <a:r>
              <a:rPr lang="en-US" sz="1000" dirty="0"/>
              <a:t> es </a:t>
            </a:r>
            <a:r>
              <a:rPr lang="en-US" sz="1000" dirty="0" err="1"/>
              <a:t>el</a:t>
            </a:r>
            <a:r>
              <a:rPr lang="en-US" sz="1000" dirty="0"/>
              <a:t> de major </a:t>
            </a:r>
            <a:r>
              <a:rPr lang="en-US" sz="1000" dirty="0" err="1"/>
              <a:t>rendimiento</a:t>
            </a:r>
            <a:r>
              <a:rPr lang="en-US" sz="1000" dirty="0"/>
              <a:t>, con </a:t>
            </a:r>
            <a:r>
              <a:rPr lang="en-US" sz="1000" dirty="0" err="1"/>
              <a:t>nuesto</a:t>
            </a:r>
            <a:r>
              <a:rPr lang="en-US" sz="1000" dirty="0"/>
              <a:t> dataset.</a:t>
            </a:r>
          </a:p>
        </p:txBody>
      </p:sp>
      <p:pic>
        <p:nvPicPr>
          <p:cNvPr id="5" name="Picture 4">
            <a:extLst>
              <a:ext uri="{FF2B5EF4-FFF2-40B4-BE49-F238E27FC236}">
                <a16:creationId xmlns:a16="http://schemas.microsoft.com/office/drawing/2014/main" id="{147D094F-4FAA-F809-92A9-E7BA44AD420B}"/>
              </a:ext>
            </a:extLst>
          </p:cNvPr>
          <p:cNvPicPr>
            <a:picLocks noChangeAspect="1"/>
          </p:cNvPicPr>
          <p:nvPr/>
        </p:nvPicPr>
        <p:blipFill rotWithShape="1">
          <a:blip r:embed="rId2"/>
          <a:srcRect l="9445" t="64558" r="11760" b="1245"/>
          <a:stretch/>
        </p:blipFill>
        <p:spPr>
          <a:xfrm>
            <a:off x="474008" y="1570980"/>
            <a:ext cx="7375712" cy="171915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59253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D8B77345-EA03-BBC7-2438-0D57EEB2CFB4}"/>
              </a:ext>
            </a:extLst>
          </p:cNvPr>
          <p:cNvSpPr>
            <a:spLocks noChangeArrowheads="1"/>
          </p:cNvSpPr>
          <p:nvPr/>
        </p:nvSpPr>
        <p:spPr bwMode="auto">
          <a:xfrm>
            <a:off x="152400" y="1993059"/>
            <a:ext cx="6392779"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inherit"/>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192AECA1-7967-3122-4443-57C25D382B9C}"/>
              </a:ext>
            </a:extLst>
          </p:cNvPr>
          <p:cNvSpPr txBox="1"/>
          <p:nvPr/>
        </p:nvSpPr>
        <p:spPr>
          <a:xfrm>
            <a:off x="152400" y="94590"/>
            <a:ext cx="7931293" cy="4330673"/>
          </a:xfrm>
          <a:prstGeom prst="rect">
            <a:avLst/>
          </a:prstGeom>
          <a:noFill/>
        </p:spPr>
        <p:txBody>
          <a:bodyPr wrap="square" rtlCol="0">
            <a:spAutoFit/>
          </a:bodyPr>
          <a:lstStyle/>
          <a:p>
            <a:pPr marL="0" marR="0" algn="just">
              <a:lnSpc>
                <a:spcPct val="107000"/>
              </a:lnSpc>
              <a:spcBef>
                <a:spcPts val="0"/>
              </a:spcBef>
              <a:spcAft>
                <a:spcPts val="800"/>
              </a:spcAft>
            </a:pPr>
            <a:r>
              <a:rPr lang="es-AR" sz="1400" b="1" dirty="0">
                <a:effectLst/>
                <a:latin typeface="+mj-lt"/>
                <a:ea typeface="Calibri" panose="020F0502020204030204" pitchFamily="34" charset="0"/>
                <a:cs typeface="Times New Roman" panose="02020603050405020304" pitchFamily="18" charset="0"/>
              </a:rPr>
              <a:t>Conclusión :</a:t>
            </a:r>
            <a:endParaRPr lang="en-US" sz="14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AR" sz="1400" b="1" dirty="0">
                <a:effectLst/>
                <a:latin typeface="+mj-lt"/>
                <a:ea typeface="Calibri" panose="020F0502020204030204" pitchFamily="34" charset="0"/>
                <a:cs typeface="Times New Roman" panose="02020603050405020304" pitchFamily="18" charset="0"/>
              </a:rPr>
              <a:t>Se utilizaron técnicas para buscar </a:t>
            </a:r>
            <a:r>
              <a:rPr lang="es-AR" sz="1400" b="1" dirty="0" err="1">
                <a:effectLst/>
                <a:latin typeface="+mj-lt"/>
                <a:ea typeface="Calibri" panose="020F0502020204030204" pitchFamily="34" charset="0"/>
                <a:cs typeface="Times New Roman" panose="02020603050405020304" pitchFamily="18" charset="0"/>
              </a:rPr>
              <a:t>hiperparametros</a:t>
            </a:r>
            <a:r>
              <a:rPr lang="es-AR" sz="1400" b="1" dirty="0">
                <a:effectLst/>
                <a:latin typeface="+mj-lt"/>
                <a:ea typeface="Calibri" panose="020F0502020204030204" pitchFamily="34" charset="0"/>
                <a:cs typeface="Times New Roman" panose="02020603050405020304" pitchFamily="18" charset="0"/>
              </a:rPr>
              <a:t> que permitan un mejor resultado.</a:t>
            </a:r>
            <a:endParaRPr lang="en-US" sz="14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AR" sz="1400" b="1" dirty="0">
                <a:effectLst/>
                <a:latin typeface="+mj-lt"/>
                <a:ea typeface="Calibri" panose="020F0502020204030204" pitchFamily="34" charset="0"/>
                <a:cs typeface="Times New Roman" panose="02020603050405020304" pitchFamily="18" charset="0"/>
              </a:rPr>
              <a:t> </a:t>
            </a:r>
            <a:r>
              <a:rPr lang="es-AR" sz="1400" b="1" dirty="0" err="1">
                <a:effectLst/>
                <a:latin typeface="+mj-lt"/>
                <a:ea typeface="Calibri" panose="020F0502020204030204" pitchFamily="34" charset="0"/>
                <a:cs typeface="Times New Roman" panose="02020603050405020304" pitchFamily="18" charset="0"/>
              </a:rPr>
              <a:t>RandomizedSearchCV</a:t>
            </a:r>
            <a:r>
              <a:rPr lang="es-AR" sz="1400" b="1" dirty="0">
                <a:effectLst/>
                <a:latin typeface="+mj-lt"/>
                <a:ea typeface="Calibri" panose="020F0502020204030204" pitchFamily="34" charset="0"/>
                <a:cs typeface="Times New Roman" panose="02020603050405020304" pitchFamily="18" charset="0"/>
              </a:rPr>
              <a:t> – Este algoritmo utiliza muchos recursos  y su tiempo de ejecución es muy alto.</a:t>
            </a:r>
            <a:endParaRPr lang="en-US" sz="14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AR" sz="1400" b="1" dirty="0">
                <a:effectLst/>
                <a:latin typeface="+mj-lt"/>
                <a:ea typeface="Calibri" panose="020F0502020204030204" pitchFamily="34" charset="0"/>
                <a:cs typeface="Times New Roman" panose="02020603050405020304" pitchFamily="18" charset="0"/>
              </a:rPr>
              <a:t>Otra opción fue </a:t>
            </a:r>
            <a:r>
              <a:rPr lang="es-AR" sz="1400" b="1" dirty="0" err="1">
                <a:effectLst/>
                <a:latin typeface="+mj-lt"/>
                <a:ea typeface="Calibri" panose="020F0502020204030204" pitchFamily="34" charset="0"/>
                <a:cs typeface="Times New Roman" panose="02020603050405020304" pitchFamily="18" charset="0"/>
              </a:rPr>
              <a:t>RandomizedSearchCV</a:t>
            </a:r>
            <a:r>
              <a:rPr lang="es-AR" sz="1400" b="1" dirty="0">
                <a:effectLst/>
                <a:latin typeface="+mj-lt"/>
                <a:ea typeface="Calibri" panose="020F0502020204030204" pitchFamily="34" charset="0"/>
                <a:cs typeface="Times New Roman" panose="02020603050405020304" pitchFamily="18" charset="0"/>
              </a:rPr>
              <a:t> , aunque en principio parece mas rápido , También </a:t>
            </a:r>
            <a:endParaRPr lang="en-US" sz="14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AR" sz="1400" b="1" dirty="0">
                <a:effectLst/>
                <a:latin typeface="+mj-lt"/>
                <a:ea typeface="Calibri" panose="020F0502020204030204" pitchFamily="34" charset="0"/>
                <a:cs typeface="Times New Roman" panose="02020603050405020304" pitchFamily="18" charset="0"/>
              </a:rPr>
              <a:t>Requiere muchos recursos para el tamaño del </a:t>
            </a:r>
            <a:r>
              <a:rPr lang="es-AR" sz="1400" b="1" dirty="0" err="1">
                <a:effectLst/>
                <a:latin typeface="+mj-lt"/>
                <a:ea typeface="Calibri" panose="020F0502020204030204" pitchFamily="34" charset="0"/>
                <a:cs typeface="Times New Roman" panose="02020603050405020304" pitchFamily="18" charset="0"/>
              </a:rPr>
              <a:t>dateset</a:t>
            </a:r>
            <a:r>
              <a:rPr lang="es-AR" sz="1400" b="1" dirty="0">
                <a:effectLst/>
                <a:latin typeface="+mj-lt"/>
                <a:ea typeface="Calibri" panose="020F0502020204030204" pitchFamily="34" charset="0"/>
                <a:cs typeface="Times New Roman" panose="02020603050405020304" pitchFamily="18" charset="0"/>
              </a:rPr>
              <a:t>.</a:t>
            </a:r>
            <a:endParaRPr lang="en-US" sz="14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AR" sz="1400" b="1" dirty="0">
                <a:effectLst/>
                <a:latin typeface="+mj-lt"/>
                <a:ea typeface="Calibri" panose="020F0502020204030204" pitchFamily="34" charset="0"/>
                <a:cs typeface="Times New Roman" panose="02020603050405020304" pitchFamily="18" charset="0"/>
              </a:rPr>
              <a:t>La última prueba realizada en busca de los mejores </a:t>
            </a:r>
            <a:r>
              <a:rPr lang="es-AR" sz="1400" b="1" dirty="0" err="1">
                <a:effectLst/>
                <a:latin typeface="+mj-lt"/>
                <a:ea typeface="Calibri" panose="020F0502020204030204" pitchFamily="34" charset="0"/>
                <a:cs typeface="Times New Roman" panose="02020603050405020304" pitchFamily="18" charset="0"/>
              </a:rPr>
              <a:t>hiperparametros</a:t>
            </a:r>
            <a:r>
              <a:rPr lang="es-AR" sz="1400" b="1" dirty="0">
                <a:effectLst/>
                <a:latin typeface="+mj-lt"/>
                <a:ea typeface="Calibri" panose="020F0502020204030204" pitchFamily="34" charset="0"/>
                <a:cs typeface="Times New Roman" panose="02020603050405020304" pitchFamily="18" charset="0"/>
              </a:rPr>
              <a:t> y mejor algoritmo </a:t>
            </a:r>
            <a:endParaRPr lang="en-US" sz="14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AR" sz="1400" b="1" dirty="0">
                <a:effectLst/>
                <a:latin typeface="+mj-lt"/>
                <a:ea typeface="Calibri" panose="020F0502020204030204" pitchFamily="34" charset="0"/>
                <a:cs typeface="Times New Roman" panose="02020603050405020304" pitchFamily="18" charset="0"/>
              </a:rPr>
              <a:t>nos da que son :</a:t>
            </a:r>
            <a:endParaRPr lang="en-US" sz="14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s-AR" sz="1400" b="1" dirty="0" err="1">
                <a:effectLst/>
                <a:latin typeface="+mj-lt"/>
                <a:ea typeface="Calibri" panose="020F0502020204030204" pitchFamily="34" charset="0"/>
                <a:cs typeface="Times New Roman" panose="02020603050405020304" pitchFamily="18" charset="0"/>
              </a:rPr>
              <a:t>model</a:t>
            </a:r>
            <a:r>
              <a:rPr lang="es-AR" sz="1400" b="1" dirty="0">
                <a:effectLst/>
                <a:latin typeface="+mj-lt"/>
                <a:ea typeface="Calibri" panose="020F0502020204030204" pitchFamily="34" charset="0"/>
                <a:cs typeface="Times New Roman" panose="02020603050405020304" pitchFamily="18" charset="0"/>
              </a:rPr>
              <a:t> = </a:t>
            </a:r>
            <a:r>
              <a:rPr lang="es-AR" sz="1400" b="1" dirty="0" err="1">
                <a:effectLst/>
                <a:latin typeface="+mj-lt"/>
                <a:ea typeface="Calibri" panose="020F0502020204030204" pitchFamily="34" charset="0"/>
                <a:cs typeface="Times New Roman" panose="02020603050405020304" pitchFamily="18" charset="0"/>
              </a:rPr>
              <a:t>RandomForestClassifier</a:t>
            </a:r>
            <a:r>
              <a:rPr lang="es-AR" sz="1400" b="1" dirty="0">
                <a:effectLst/>
                <a:latin typeface="+mj-lt"/>
                <a:ea typeface="Calibri" panose="020F0502020204030204" pitchFamily="34" charset="0"/>
                <a:cs typeface="Times New Roman" panose="02020603050405020304" pitchFamily="18" charset="0"/>
              </a:rPr>
              <a:t>(</a:t>
            </a:r>
            <a:r>
              <a:rPr lang="es-AR" sz="1400" b="1" dirty="0" err="1">
                <a:effectLst/>
                <a:latin typeface="+mj-lt"/>
                <a:ea typeface="Calibri" panose="020F0502020204030204" pitchFamily="34" charset="0"/>
                <a:cs typeface="Times New Roman" panose="02020603050405020304" pitchFamily="18" charset="0"/>
              </a:rPr>
              <a:t>max_depth</a:t>
            </a:r>
            <a:r>
              <a:rPr lang="es-AR" sz="1400" b="1" dirty="0">
                <a:effectLst/>
                <a:latin typeface="+mj-lt"/>
                <a:ea typeface="Calibri" panose="020F0502020204030204" pitchFamily="34" charset="0"/>
                <a:cs typeface="Times New Roman" panose="02020603050405020304" pitchFamily="18" charset="0"/>
              </a:rPr>
              <a:t>=30, </a:t>
            </a:r>
            <a:r>
              <a:rPr lang="es-AR" sz="1400" b="1" dirty="0" err="1">
                <a:effectLst/>
                <a:latin typeface="+mj-lt"/>
                <a:ea typeface="Calibri" panose="020F0502020204030204" pitchFamily="34" charset="0"/>
                <a:cs typeface="Times New Roman" panose="02020603050405020304" pitchFamily="18" charset="0"/>
              </a:rPr>
              <a:t>min_samples_leaf</a:t>
            </a:r>
            <a:r>
              <a:rPr lang="es-AR" sz="1400" b="1" dirty="0">
                <a:effectLst/>
                <a:latin typeface="+mj-lt"/>
                <a:ea typeface="Calibri" panose="020F0502020204030204" pitchFamily="34" charset="0"/>
                <a:cs typeface="Times New Roman" panose="02020603050405020304" pitchFamily="18" charset="0"/>
              </a:rPr>
              <a:t>=4, </a:t>
            </a:r>
            <a:endParaRPr lang="en-US" sz="14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400" b="1" dirty="0" err="1">
                <a:effectLst/>
                <a:latin typeface="+mj-lt"/>
                <a:ea typeface="Calibri" panose="020F0502020204030204" pitchFamily="34" charset="0"/>
                <a:cs typeface="Times New Roman" panose="02020603050405020304" pitchFamily="18" charset="0"/>
              </a:rPr>
              <a:t>min_samples_split</a:t>
            </a:r>
            <a:r>
              <a:rPr lang="en-US" sz="1400" b="1" dirty="0">
                <a:effectLst/>
                <a:latin typeface="+mj-lt"/>
                <a:ea typeface="Calibri" panose="020F0502020204030204" pitchFamily="34" charset="0"/>
                <a:cs typeface="Times New Roman" panose="02020603050405020304" pitchFamily="18" charset="0"/>
              </a:rPr>
              <a:t>=10, </a:t>
            </a:r>
            <a:r>
              <a:rPr lang="en-US" sz="1400" b="1" dirty="0" err="1">
                <a:effectLst/>
                <a:latin typeface="+mj-lt"/>
                <a:ea typeface="Calibri" panose="020F0502020204030204" pitchFamily="34" charset="0"/>
                <a:cs typeface="Times New Roman" panose="02020603050405020304" pitchFamily="18" charset="0"/>
              </a:rPr>
              <a:t>n_estimators</a:t>
            </a:r>
            <a:r>
              <a:rPr lang="en-US" sz="1400" b="1" dirty="0">
                <a:effectLst/>
                <a:latin typeface="+mj-lt"/>
                <a:ea typeface="Calibri" panose="020F0502020204030204" pitchFamily="34" charset="0"/>
                <a:cs typeface="Times New Roman" panose="02020603050405020304" pitchFamily="18" charset="0"/>
              </a:rPr>
              <a:t>=200, </a:t>
            </a:r>
            <a:r>
              <a:rPr lang="en-US" sz="1400" b="1" dirty="0" err="1">
                <a:effectLst/>
                <a:latin typeface="+mj-lt"/>
                <a:ea typeface="Calibri" panose="020F0502020204030204" pitchFamily="34" charset="0"/>
                <a:cs typeface="Times New Roman" panose="02020603050405020304" pitchFamily="18" charset="0"/>
              </a:rPr>
              <a:t>random_state</a:t>
            </a:r>
            <a:r>
              <a:rPr lang="en-US" sz="1400" b="1" dirty="0">
                <a:effectLst/>
                <a:latin typeface="+mj-lt"/>
                <a:ea typeface="Calibri" panose="020F0502020204030204" pitchFamily="34" charset="0"/>
                <a:cs typeface="Times New Roman" panose="02020603050405020304" pitchFamily="18" charset="0"/>
              </a:rPr>
              <a:t>=42)</a:t>
            </a:r>
          </a:p>
          <a:p>
            <a:pPr marL="0" marR="0" algn="just">
              <a:lnSpc>
                <a:spcPct val="107000"/>
              </a:lnSpc>
              <a:spcBef>
                <a:spcPts val="0"/>
              </a:spcBef>
              <a:spcAft>
                <a:spcPts val="800"/>
              </a:spcAft>
            </a:pPr>
            <a:r>
              <a:rPr lang="en-US" sz="1400" dirty="0" err="1">
                <a:effectLst/>
                <a:latin typeface="+mj-lt"/>
                <a:ea typeface="Calibri" panose="020F0502020204030204" pitchFamily="34" charset="0"/>
                <a:cs typeface="Times New Roman" panose="02020603050405020304" pitchFamily="18" charset="0"/>
              </a:rPr>
              <a:t>Precisión</a:t>
            </a:r>
            <a:r>
              <a:rPr lang="en-US" sz="1400" dirty="0">
                <a:effectLst/>
                <a:latin typeface="+mj-lt"/>
                <a:ea typeface="Calibri" panose="020F0502020204030204" pitchFamily="34" charset="0"/>
                <a:cs typeface="Times New Roman" panose="02020603050405020304" pitchFamily="18" charset="0"/>
              </a:rPr>
              <a:t> del </a:t>
            </a:r>
            <a:r>
              <a:rPr lang="en-US" sz="1400" dirty="0" err="1">
                <a:effectLst/>
                <a:latin typeface="+mj-lt"/>
                <a:ea typeface="Calibri" panose="020F0502020204030204" pitchFamily="34" charset="0"/>
                <a:cs typeface="Times New Roman" panose="02020603050405020304" pitchFamily="18" charset="0"/>
              </a:rPr>
              <a:t>modelo</a:t>
            </a:r>
            <a:r>
              <a:rPr lang="en-US" sz="1400" dirty="0">
                <a:effectLst/>
                <a:latin typeface="+mj-lt"/>
                <a:ea typeface="Calibri" panose="020F0502020204030204" pitchFamily="34" charset="0"/>
                <a:cs typeface="Times New Roman" panose="02020603050405020304" pitchFamily="18" charset="0"/>
              </a:rPr>
              <a:t>: 0.3327706159197872 </a:t>
            </a:r>
          </a:p>
          <a:p>
            <a:pPr marL="0" marR="0" algn="just">
              <a:lnSpc>
                <a:spcPct val="107000"/>
              </a:lnSpc>
              <a:spcBef>
                <a:spcPts val="0"/>
              </a:spcBef>
              <a:spcAft>
                <a:spcPts val="800"/>
              </a:spcAft>
            </a:pPr>
            <a:r>
              <a:rPr lang="es-AR" sz="1400" dirty="0">
                <a:effectLst/>
                <a:latin typeface="+mj-lt"/>
                <a:ea typeface="Calibri" panose="020F0502020204030204" pitchFamily="34" charset="0"/>
                <a:cs typeface="Times New Roman" panose="02020603050405020304" pitchFamily="18" charset="0"/>
              </a:rPr>
              <a:t>Este algoritmo nos da resultados no muy buenos, por lo tanto llegamos  a la conclusión que se debe mejorar el </a:t>
            </a:r>
            <a:r>
              <a:rPr lang="es-AR" sz="1400" dirty="0" err="1">
                <a:effectLst/>
                <a:latin typeface="+mj-lt"/>
                <a:ea typeface="Calibri" panose="020F0502020204030204" pitchFamily="34" charset="0"/>
                <a:cs typeface="Times New Roman" panose="02020603050405020304" pitchFamily="18" charset="0"/>
              </a:rPr>
              <a:t>dataset</a:t>
            </a:r>
            <a:r>
              <a:rPr lang="es-AR" sz="1400" dirty="0">
                <a:effectLst/>
                <a:latin typeface="+mj-lt"/>
                <a:ea typeface="Calibri" panose="020F0502020204030204" pitchFamily="34" charset="0"/>
                <a:cs typeface="Times New Roman" panose="02020603050405020304" pitchFamily="18" charset="0"/>
              </a:rPr>
              <a:t> obteniendo mas datos o agregando otras  columnas que ayuden con el objetivo buscado.</a:t>
            </a:r>
            <a:endParaRPr lang="en-US" sz="14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050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
        <p:cNvGrpSpPr/>
        <p:nvPr/>
      </p:nvGrpSpPr>
      <p:grpSpPr>
        <a:xfrm>
          <a:off x="0" y="0"/>
          <a:ext cx="0" cy="0"/>
          <a:chOff x="0" y="0"/>
          <a:chExt cx="0" cy="0"/>
        </a:xfrm>
      </p:grpSpPr>
      <p:pic>
        <p:nvPicPr>
          <p:cNvPr id="84" name="Google Shape;84;p3"/>
          <p:cNvPicPr preferRelativeResize="0"/>
          <p:nvPr/>
        </p:nvPicPr>
        <p:blipFill rotWithShape="1">
          <a:blip r:embed="rId3">
            <a:alphaModFix/>
          </a:blip>
          <a:srcRect/>
          <a:stretch/>
        </p:blipFill>
        <p:spPr>
          <a:xfrm>
            <a:off x="2444700" y="162737"/>
            <a:ext cx="4254600" cy="4818038"/>
          </a:xfrm>
          <a:prstGeom prst="rect">
            <a:avLst/>
          </a:prstGeom>
          <a:noFill/>
          <a:ln>
            <a:noFill/>
          </a:ln>
        </p:spPr>
      </p:pic>
      <p:sp>
        <p:nvSpPr>
          <p:cNvPr id="86" name="Google Shape;86;p3"/>
          <p:cNvSpPr txBox="1"/>
          <p:nvPr/>
        </p:nvSpPr>
        <p:spPr>
          <a:xfrm>
            <a:off x="3150660" y="573097"/>
            <a:ext cx="3432900" cy="762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1100"/>
              <a:buFont typeface="Arial"/>
              <a:buNone/>
            </a:pPr>
            <a:r>
              <a:rPr lang="es-419" sz="3000" b="1" i="0" u="none" strike="noStrike" cap="none" dirty="0">
                <a:solidFill>
                  <a:schemeClr val="bg1"/>
                </a:solidFill>
                <a:latin typeface="Raleway"/>
                <a:ea typeface="Raleway"/>
                <a:cs typeface="Raleway"/>
                <a:sym typeface="Raleway"/>
              </a:rPr>
              <a:t>1. </a:t>
            </a:r>
            <a:r>
              <a:rPr lang="es-419" sz="3000" b="1" i="0" u="none" strike="noStrike" cap="none" dirty="0">
                <a:solidFill>
                  <a:schemeClr val="bg1"/>
                </a:solidFill>
                <a:effectLst>
                  <a:outerShdw blurRad="38100" dist="38100" dir="2700000" algn="tl">
                    <a:srgbClr val="000000">
                      <a:alpha val="43137"/>
                    </a:srgbClr>
                  </a:outerShdw>
                </a:effectLst>
                <a:latin typeface="+mj-lt"/>
                <a:ea typeface="Raleway"/>
                <a:cs typeface="Raleway"/>
                <a:sym typeface="Raleway"/>
              </a:rPr>
              <a:t>VARIABLES</a:t>
            </a:r>
            <a:endParaRPr sz="3000" b="1" i="0" u="none" strike="noStrike" cap="none" dirty="0">
              <a:solidFill>
                <a:schemeClr val="bg1"/>
              </a:solidFill>
              <a:effectLst>
                <a:outerShdw blurRad="38100" dist="38100" dir="2700000" algn="tl">
                  <a:srgbClr val="000000">
                    <a:alpha val="43137"/>
                  </a:srgbClr>
                </a:outerShdw>
              </a:effectLst>
              <a:latin typeface="+mj-lt"/>
              <a:ea typeface="Raleway"/>
              <a:cs typeface="Raleway"/>
              <a:sym typeface="Raleway"/>
            </a:endParaRPr>
          </a:p>
        </p:txBody>
      </p:sp>
      <p:sp>
        <p:nvSpPr>
          <p:cNvPr id="87" name="Google Shape;87;p3"/>
          <p:cNvSpPr txBox="1">
            <a:spLocks noGrp="1"/>
          </p:cNvSpPr>
          <p:nvPr>
            <p:ph type="body" idx="4294967295"/>
          </p:nvPr>
        </p:nvSpPr>
        <p:spPr>
          <a:xfrm>
            <a:off x="2855550" y="1335697"/>
            <a:ext cx="3432175" cy="332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s-419" sz="1000" b="1" u="sng" dirty="0">
                <a:solidFill>
                  <a:schemeClr val="bg1"/>
                </a:solidFill>
                <a:effectLst/>
                <a:ea typeface="Raleway"/>
                <a:cs typeface="Raleway"/>
                <a:sym typeface="Raleway"/>
              </a:rPr>
              <a:t>ID de pasajero </a:t>
            </a:r>
            <a:r>
              <a:rPr lang="es-419" sz="1000" b="1" dirty="0">
                <a:solidFill>
                  <a:schemeClr val="bg1"/>
                </a:solidFill>
                <a:effectLst/>
                <a:ea typeface="Raleway"/>
                <a:cs typeface="Raleway"/>
                <a:sym typeface="Raleway"/>
              </a:rPr>
              <a:t>:** identificador único para cada pasajero  </a:t>
            </a:r>
            <a:endParaRPr sz="1000" b="1" dirty="0">
              <a:solidFill>
                <a:schemeClr val="bg1"/>
              </a:solidFill>
              <a:effectLst/>
              <a:ea typeface="Raleway"/>
              <a:cs typeface="Raleway"/>
              <a:sym typeface="Raleway"/>
            </a:endParaRPr>
          </a:p>
          <a:p>
            <a:pPr marL="0" lvl="0" indent="0" algn="l" rtl="0">
              <a:lnSpc>
                <a:spcPct val="115000"/>
              </a:lnSpc>
              <a:spcBef>
                <a:spcPts val="1600"/>
              </a:spcBef>
              <a:spcAft>
                <a:spcPts val="0"/>
              </a:spcAft>
              <a:buClr>
                <a:schemeClr val="dk2"/>
              </a:buClr>
              <a:buSzPts val="1100"/>
              <a:buFont typeface="Arial"/>
              <a:buNone/>
            </a:pPr>
            <a:r>
              <a:rPr lang="es-419" sz="1000" b="1" u="sng" dirty="0">
                <a:solidFill>
                  <a:schemeClr val="bg1"/>
                </a:solidFill>
                <a:effectLst/>
                <a:ea typeface="Raleway"/>
                <a:cs typeface="Raleway"/>
                <a:sym typeface="Raleway"/>
              </a:rPr>
              <a:t>Nombre -</a:t>
            </a:r>
            <a:r>
              <a:rPr lang="es-419" sz="1000" b="1" dirty="0">
                <a:solidFill>
                  <a:schemeClr val="bg1"/>
                </a:solidFill>
                <a:effectLst/>
                <a:ea typeface="Raleway"/>
                <a:cs typeface="Raleway"/>
                <a:sym typeface="Raleway"/>
              </a:rPr>
              <a:t> Nombre del pasajero  </a:t>
            </a:r>
            <a:endParaRPr sz="1000" b="1" dirty="0">
              <a:solidFill>
                <a:schemeClr val="bg1"/>
              </a:solidFill>
              <a:effectLst/>
              <a:ea typeface="Raleway"/>
              <a:cs typeface="Raleway"/>
              <a:sym typeface="Raleway"/>
            </a:endParaRPr>
          </a:p>
          <a:p>
            <a:pPr marL="0" lvl="0" indent="0" algn="l" rtl="0">
              <a:lnSpc>
                <a:spcPct val="115000"/>
              </a:lnSpc>
              <a:spcBef>
                <a:spcPts val="1600"/>
              </a:spcBef>
              <a:spcAft>
                <a:spcPts val="0"/>
              </a:spcAft>
              <a:buClr>
                <a:schemeClr val="dk2"/>
              </a:buClr>
              <a:buSzPts val="1100"/>
              <a:buFont typeface="Arial"/>
              <a:buNone/>
            </a:pPr>
            <a:r>
              <a:rPr lang="es-419" sz="1000" b="1" u="sng" dirty="0">
                <a:solidFill>
                  <a:schemeClr val="bg1"/>
                </a:solidFill>
                <a:effectLst/>
                <a:ea typeface="Raleway"/>
                <a:cs typeface="Raleway"/>
                <a:sym typeface="Raleway"/>
              </a:rPr>
              <a:t>Apellido </a:t>
            </a:r>
            <a:r>
              <a:rPr lang="es-419" sz="1000" b="1" dirty="0">
                <a:solidFill>
                  <a:schemeClr val="bg1"/>
                </a:solidFill>
                <a:effectLst/>
                <a:ea typeface="Raleway"/>
                <a:cs typeface="Raleway"/>
                <a:sym typeface="Raleway"/>
              </a:rPr>
              <a:t>- Apellido del pasajero  </a:t>
            </a:r>
            <a:endParaRPr sz="1000" b="1" dirty="0">
              <a:solidFill>
                <a:schemeClr val="bg1"/>
              </a:solidFill>
              <a:effectLst/>
              <a:ea typeface="Raleway"/>
              <a:cs typeface="Raleway"/>
              <a:sym typeface="Raleway"/>
            </a:endParaRPr>
          </a:p>
          <a:p>
            <a:pPr marL="0" lvl="0" indent="0" algn="l" rtl="0">
              <a:lnSpc>
                <a:spcPct val="115000"/>
              </a:lnSpc>
              <a:spcBef>
                <a:spcPts val="1600"/>
              </a:spcBef>
              <a:spcAft>
                <a:spcPts val="0"/>
              </a:spcAft>
              <a:buClr>
                <a:schemeClr val="dk2"/>
              </a:buClr>
              <a:buSzPts val="1100"/>
              <a:buFont typeface="Arial"/>
              <a:buNone/>
            </a:pPr>
            <a:r>
              <a:rPr lang="es-419" sz="1000" b="1" u="sng" dirty="0">
                <a:solidFill>
                  <a:schemeClr val="bg1"/>
                </a:solidFill>
                <a:effectLst/>
                <a:ea typeface="Raleway"/>
                <a:cs typeface="Raleway"/>
                <a:sym typeface="Raleway"/>
              </a:rPr>
              <a:t>Género</a:t>
            </a:r>
            <a:r>
              <a:rPr lang="es-419" sz="1000" b="1" dirty="0">
                <a:solidFill>
                  <a:schemeClr val="bg1"/>
                </a:solidFill>
                <a:effectLst/>
                <a:ea typeface="Raleway"/>
                <a:cs typeface="Raleway"/>
                <a:sym typeface="Raleway"/>
              </a:rPr>
              <a:t> - Género del pasajero  </a:t>
            </a:r>
            <a:endParaRPr sz="1000" b="1" dirty="0">
              <a:solidFill>
                <a:schemeClr val="bg1"/>
              </a:solidFill>
              <a:effectLst/>
              <a:ea typeface="Raleway"/>
              <a:cs typeface="Raleway"/>
              <a:sym typeface="Raleway"/>
            </a:endParaRPr>
          </a:p>
          <a:p>
            <a:pPr marL="0" lvl="0" indent="0" algn="l" rtl="0">
              <a:lnSpc>
                <a:spcPct val="115000"/>
              </a:lnSpc>
              <a:spcBef>
                <a:spcPts val="1600"/>
              </a:spcBef>
              <a:spcAft>
                <a:spcPts val="0"/>
              </a:spcAft>
              <a:buClr>
                <a:schemeClr val="dk2"/>
              </a:buClr>
              <a:buSzPts val="1100"/>
              <a:buFont typeface="Arial"/>
              <a:buNone/>
            </a:pPr>
            <a:r>
              <a:rPr lang="es-419" sz="1000" b="1" u="sng" dirty="0">
                <a:solidFill>
                  <a:schemeClr val="bg1"/>
                </a:solidFill>
                <a:effectLst/>
                <a:ea typeface="Raleway"/>
                <a:cs typeface="Raleway"/>
                <a:sym typeface="Raleway"/>
              </a:rPr>
              <a:t>Edad </a:t>
            </a:r>
            <a:r>
              <a:rPr lang="es-419" sz="1000" b="1" dirty="0">
                <a:solidFill>
                  <a:schemeClr val="bg1"/>
                </a:solidFill>
                <a:effectLst/>
                <a:ea typeface="Raleway"/>
                <a:cs typeface="Raleway"/>
                <a:sym typeface="Raleway"/>
              </a:rPr>
              <a:t>- Edad del pasajero  </a:t>
            </a:r>
            <a:endParaRPr sz="1000" b="1" dirty="0">
              <a:solidFill>
                <a:schemeClr val="bg1"/>
              </a:solidFill>
              <a:effectLst/>
              <a:ea typeface="Raleway"/>
              <a:cs typeface="Raleway"/>
              <a:sym typeface="Raleway"/>
            </a:endParaRPr>
          </a:p>
          <a:p>
            <a:pPr marL="0" lvl="0" indent="0" algn="l" rtl="0">
              <a:lnSpc>
                <a:spcPct val="115000"/>
              </a:lnSpc>
              <a:spcBef>
                <a:spcPts val="1600"/>
              </a:spcBef>
              <a:spcAft>
                <a:spcPts val="0"/>
              </a:spcAft>
              <a:buClr>
                <a:schemeClr val="dk2"/>
              </a:buClr>
              <a:buSzPts val="1100"/>
              <a:buFont typeface="Arial"/>
              <a:buNone/>
            </a:pPr>
            <a:r>
              <a:rPr lang="es-419" sz="1000" b="1" u="sng" dirty="0">
                <a:solidFill>
                  <a:schemeClr val="bg1"/>
                </a:solidFill>
                <a:effectLst/>
                <a:ea typeface="Raleway"/>
                <a:cs typeface="Raleway"/>
                <a:sym typeface="Raleway"/>
              </a:rPr>
              <a:t>Nacionalidad </a:t>
            </a:r>
            <a:r>
              <a:rPr lang="es-419" sz="1000" b="1" dirty="0">
                <a:solidFill>
                  <a:schemeClr val="bg1"/>
                </a:solidFill>
                <a:effectLst/>
                <a:ea typeface="Raleway"/>
                <a:cs typeface="Raleway"/>
                <a:sym typeface="Raleway"/>
              </a:rPr>
              <a:t>- Nacionalidad del pasajero  </a:t>
            </a:r>
            <a:endParaRPr sz="1000" b="1" dirty="0">
              <a:solidFill>
                <a:schemeClr val="bg1"/>
              </a:solidFill>
              <a:effectLst/>
              <a:ea typeface="Raleway"/>
              <a:cs typeface="Raleway"/>
              <a:sym typeface="Raleway"/>
            </a:endParaRPr>
          </a:p>
          <a:p>
            <a:pPr marL="0" lvl="0" indent="0" algn="l" rtl="0">
              <a:lnSpc>
                <a:spcPct val="115000"/>
              </a:lnSpc>
              <a:spcBef>
                <a:spcPts val="1600"/>
              </a:spcBef>
              <a:spcAft>
                <a:spcPts val="0"/>
              </a:spcAft>
              <a:buClr>
                <a:schemeClr val="dk2"/>
              </a:buClr>
              <a:buSzPts val="1100"/>
              <a:buFont typeface="Arial"/>
              <a:buNone/>
            </a:pPr>
            <a:r>
              <a:rPr lang="es-419" sz="1000" b="1" u="sng" dirty="0">
                <a:solidFill>
                  <a:schemeClr val="bg1"/>
                </a:solidFill>
                <a:effectLst/>
                <a:ea typeface="Raleway"/>
                <a:cs typeface="Raleway"/>
                <a:sym typeface="Raleway"/>
              </a:rPr>
              <a:t>Nombre del Aeropuerto- </a:t>
            </a:r>
            <a:r>
              <a:rPr lang="es-419" sz="1000" b="1" dirty="0">
                <a:solidFill>
                  <a:schemeClr val="bg1"/>
                </a:solidFill>
                <a:effectLst/>
                <a:ea typeface="Raleway"/>
                <a:cs typeface="Raleway"/>
                <a:sym typeface="Raleway"/>
              </a:rPr>
              <a:t>Nombre del aeropuerto donde abordó el pasajero  </a:t>
            </a:r>
            <a:endParaRPr sz="1000" b="1" dirty="0">
              <a:solidFill>
                <a:schemeClr val="bg1"/>
              </a:solidFill>
              <a:effectLst/>
              <a:ea typeface="Raleway"/>
              <a:cs typeface="Raleway"/>
              <a:sym typeface="Raleway"/>
            </a:endParaRPr>
          </a:p>
          <a:p>
            <a:pPr marL="0" lvl="0" indent="0" algn="l" rtl="0">
              <a:lnSpc>
                <a:spcPct val="115000"/>
              </a:lnSpc>
              <a:spcBef>
                <a:spcPts val="1600"/>
              </a:spcBef>
              <a:spcAft>
                <a:spcPts val="1600"/>
              </a:spcAft>
              <a:buSzPts val="1800"/>
              <a:buNone/>
            </a:pPr>
            <a:endParaRPr sz="1000" b="1" dirty="0">
              <a:solidFill>
                <a:schemeClr val="bg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1"/>
        <p:cNvGrpSpPr/>
        <p:nvPr/>
      </p:nvGrpSpPr>
      <p:grpSpPr>
        <a:xfrm>
          <a:off x="0" y="0"/>
          <a:ext cx="0" cy="0"/>
          <a:chOff x="0" y="0"/>
          <a:chExt cx="0" cy="0"/>
        </a:xfrm>
      </p:grpSpPr>
      <p:pic>
        <p:nvPicPr>
          <p:cNvPr id="92" name="Google Shape;92;p4"/>
          <p:cNvPicPr preferRelativeResize="0"/>
          <p:nvPr/>
        </p:nvPicPr>
        <p:blipFill rotWithShape="1">
          <a:blip r:embed="rId3">
            <a:alphaModFix/>
          </a:blip>
          <a:srcRect/>
          <a:stretch/>
        </p:blipFill>
        <p:spPr>
          <a:xfrm>
            <a:off x="2444700" y="100853"/>
            <a:ext cx="4254600" cy="4879922"/>
          </a:xfrm>
          <a:prstGeom prst="rect">
            <a:avLst/>
          </a:prstGeom>
          <a:noFill/>
          <a:ln>
            <a:noFill/>
          </a:ln>
        </p:spPr>
      </p:pic>
      <p:sp>
        <p:nvSpPr>
          <p:cNvPr id="94" name="Google Shape;94;p4"/>
          <p:cNvSpPr txBox="1">
            <a:spLocks noGrp="1"/>
          </p:cNvSpPr>
          <p:nvPr>
            <p:ph type="body" idx="4294967295"/>
          </p:nvPr>
        </p:nvSpPr>
        <p:spPr>
          <a:xfrm>
            <a:off x="3146612" y="461962"/>
            <a:ext cx="3042210" cy="421957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s-419" sz="1000" b="1" u="sng" dirty="0">
                <a:solidFill>
                  <a:schemeClr val="bg1"/>
                </a:solidFill>
                <a:effectLst/>
                <a:ea typeface="Raleway"/>
                <a:cs typeface="Raleway"/>
                <a:sym typeface="Raleway"/>
              </a:rPr>
              <a:t>Código de país del aeropuerto </a:t>
            </a:r>
            <a:r>
              <a:rPr lang="es-419" sz="1000" b="1" dirty="0">
                <a:solidFill>
                  <a:schemeClr val="bg1"/>
                </a:solidFill>
                <a:effectLst/>
                <a:ea typeface="Raleway"/>
                <a:cs typeface="Raleway"/>
                <a:sym typeface="Raleway"/>
              </a:rPr>
              <a:t>:** código de país de la ubicación del aeropuerto  </a:t>
            </a:r>
            <a:endParaRPr sz="1000" b="1" dirty="0">
              <a:solidFill>
                <a:schemeClr val="bg1"/>
              </a:solidFill>
              <a:effectLst/>
              <a:ea typeface="Raleway"/>
              <a:cs typeface="Raleway"/>
              <a:sym typeface="Raleway"/>
            </a:endParaRPr>
          </a:p>
          <a:p>
            <a:pPr marL="0" lvl="0" indent="0" algn="l" rtl="0">
              <a:lnSpc>
                <a:spcPct val="115000"/>
              </a:lnSpc>
              <a:spcBef>
                <a:spcPts val="1600"/>
              </a:spcBef>
              <a:spcAft>
                <a:spcPts val="0"/>
              </a:spcAft>
              <a:buClr>
                <a:schemeClr val="dk2"/>
              </a:buClr>
              <a:buSzPts val="1100"/>
              <a:buFont typeface="Arial"/>
              <a:buNone/>
            </a:pPr>
            <a:r>
              <a:rPr lang="es-419" sz="1000" b="1" u="sng" dirty="0">
                <a:solidFill>
                  <a:schemeClr val="bg1"/>
                </a:solidFill>
                <a:effectLst/>
                <a:ea typeface="Raleway"/>
                <a:cs typeface="Raleway"/>
                <a:sym typeface="Raleway"/>
              </a:rPr>
              <a:t>Nombre del país :</a:t>
            </a:r>
            <a:r>
              <a:rPr lang="es-419" sz="1000" b="1" dirty="0">
                <a:solidFill>
                  <a:schemeClr val="bg1"/>
                </a:solidFill>
                <a:effectLst/>
                <a:ea typeface="Raleway"/>
                <a:cs typeface="Raleway"/>
                <a:sym typeface="Raleway"/>
              </a:rPr>
              <a:t>** nombre del país en el que está ubicado el aeropuerto.  </a:t>
            </a:r>
            <a:endParaRPr sz="1000" b="1" dirty="0">
              <a:solidFill>
                <a:schemeClr val="bg1"/>
              </a:solidFill>
              <a:effectLst/>
              <a:ea typeface="Raleway"/>
              <a:cs typeface="Raleway"/>
              <a:sym typeface="Raleway"/>
            </a:endParaRPr>
          </a:p>
          <a:p>
            <a:pPr marL="0" lvl="0" indent="0" algn="l" rtl="0">
              <a:lnSpc>
                <a:spcPct val="115000"/>
              </a:lnSpc>
              <a:spcBef>
                <a:spcPts val="1600"/>
              </a:spcBef>
              <a:spcAft>
                <a:spcPts val="0"/>
              </a:spcAft>
              <a:buClr>
                <a:schemeClr val="dk2"/>
              </a:buClr>
              <a:buSzPts val="1100"/>
              <a:buFont typeface="Arial"/>
              <a:buNone/>
            </a:pPr>
            <a:r>
              <a:rPr lang="es-419" sz="1000" b="1" u="sng" dirty="0">
                <a:solidFill>
                  <a:schemeClr val="bg1"/>
                </a:solidFill>
                <a:effectLst/>
                <a:ea typeface="Raleway"/>
                <a:cs typeface="Raleway"/>
                <a:sym typeface="Raleway"/>
              </a:rPr>
              <a:t>Continente del aeropuerto </a:t>
            </a:r>
            <a:r>
              <a:rPr lang="es-419" sz="1000" b="1" dirty="0">
                <a:solidFill>
                  <a:schemeClr val="bg1"/>
                </a:solidFill>
                <a:effectLst/>
                <a:ea typeface="Raleway"/>
                <a:cs typeface="Raleway"/>
                <a:sym typeface="Raleway"/>
              </a:rPr>
              <a:t>:** continente donde está situado el aeropuerto.  </a:t>
            </a:r>
            <a:endParaRPr sz="1000" b="1" dirty="0">
              <a:solidFill>
                <a:schemeClr val="bg1"/>
              </a:solidFill>
              <a:effectLst/>
              <a:ea typeface="Raleway"/>
              <a:cs typeface="Raleway"/>
              <a:sym typeface="Raleway"/>
            </a:endParaRPr>
          </a:p>
          <a:p>
            <a:pPr marL="0" lvl="0" indent="0" algn="l" rtl="0">
              <a:lnSpc>
                <a:spcPct val="115000"/>
              </a:lnSpc>
              <a:spcBef>
                <a:spcPts val="1600"/>
              </a:spcBef>
              <a:spcAft>
                <a:spcPts val="0"/>
              </a:spcAft>
              <a:buClr>
                <a:schemeClr val="dk2"/>
              </a:buClr>
              <a:buSzPts val="1100"/>
              <a:buFont typeface="Arial"/>
              <a:buNone/>
            </a:pPr>
            <a:r>
              <a:rPr lang="es-419" sz="1000" b="1" u="sng" dirty="0">
                <a:solidFill>
                  <a:schemeClr val="bg1"/>
                </a:solidFill>
                <a:effectLst/>
                <a:ea typeface="Raleway"/>
                <a:cs typeface="Raleway"/>
                <a:sym typeface="Raleway"/>
              </a:rPr>
              <a:t>Continentes** </a:t>
            </a:r>
            <a:r>
              <a:rPr lang="es-419" sz="1000" b="1" dirty="0">
                <a:solidFill>
                  <a:schemeClr val="bg1"/>
                </a:solidFill>
                <a:effectLst/>
                <a:ea typeface="Raleway"/>
                <a:cs typeface="Raleway"/>
                <a:sym typeface="Raleway"/>
              </a:rPr>
              <a:t>- Continentes involucrados en la ruta del vuelo.  </a:t>
            </a:r>
            <a:endParaRPr sz="1000" b="1" dirty="0">
              <a:solidFill>
                <a:schemeClr val="bg1"/>
              </a:solidFill>
              <a:effectLst/>
              <a:ea typeface="Raleway"/>
              <a:cs typeface="Raleway"/>
              <a:sym typeface="Raleway"/>
            </a:endParaRPr>
          </a:p>
          <a:p>
            <a:pPr marL="0" lvl="0" indent="0" algn="l" rtl="0">
              <a:lnSpc>
                <a:spcPct val="115000"/>
              </a:lnSpc>
              <a:spcBef>
                <a:spcPts val="1600"/>
              </a:spcBef>
              <a:spcAft>
                <a:spcPts val="0"/>
              </a:spcAft>
              <a:buClr>
                <a:schemeClr val="dk2"/>
              </a:buClr>
              <a:buSzPts val="1100"/>
              <a:buFont typeface="Arial"/>
              <a:buNone/>
            </a:pPr>
            <a:r>
              <a:rPr lang="es-419" sz="1000" b="1" u="sng" dirty="0">
                <a:solidFill>
                  <a:schemeClr val="bg1"/>
                </a:solidFill>
                <a:effectLst/>
                <a:ea typeface="Raleway"/>
                <a:cs typeface="Raleway"/>
                <a:sym typeface="Raleway"/>
              </a:rPr>
              <a:t>Fecha de salida** </a:t>
            </a:r>
            <a:r>
              <a:rPr lang="es-419" sz="1000" b="1" dirty="0">
                <a:solidFill>
                  <a:schemeClr val="bg1"/>
                </a:solidFill>
                <a:effectLst/>
                <a:ea typeface="Raleway"/>
                <a:cs typeface="Raleway"/>
                <a:sym typeface="Raleway"/>
              </a:rPr>
              <a:t>- Fecha de salida del vuelo  </a:t>
            </a:r>
            <a:endParaRPr sz="1000" b="1" dirty="0">
              <a:solidFill>
                <a:schemeClr val="bg1"/>
              </a:solidFill>
              <a:effectLst/>
              <a:ea typeface="Raleway"/>
              <a:cs typeface="Raleway"/>
              <a:sym typeface="Raleway"/>
            </a:endParaRPr>
          </a:p>
          <a:p>
            <a:pPr marL="0" lvl="0" indent="0" algn="l" rtl="0">
              <a:lnSpc>
                <a:spcPct val="115000"/>
              </a:lnSpc>
              <a:spcBef>
                <a:spcPts val="1600"/>
              </a:spcBef>
              <a:spcAft>
                <a:spcPts val="0"/>
              </a:spcAft>
              <a:buClr>
                <a:schemeClr val="dk2"/>
              </a:buClr>
              <a:buSzPts val="1100"/>
              <a:buFont typeface="Arial"/>
              <a:buNone/>
            </a:pPr>
            <a:r>
              <a:rPr lang="es-419" sz="1000" b="1" u="sng" dirty="0">
                <a:solidFill>
                  <a:schemeClr val="bg1"/>
                </a:solidFill>
                <a:effectLst/>
                <a:ea typeface="Raleway"/>
                <a:cs typeface="Raleway"/>
                <a:sym typeface="Raleway"/>
              </a:rPr>
              <a:t>Aeropuerto de llegada** </a:t>
            </a:r>
            <a:r>
              <a:rPr lang="es-419" sz="1000" b="1" dirty="0">
                <a:solidFill>
                  <a:schemeClr val="bg1"/>
                </a:solidFill>
                <a:effectLst/>
                <a:ea typeface="Raleway"/>
                <a:cs typeface="Raleway"/>
                <a:sym typeface="Raleway"/>
              </a:rPr>
              <a:t>- Aeropuerto de destino del vuelo  </a:t>
            </a:r>
            <a:endParaRPr sz="1000" b="1" dirty="0">
              <a:solidFill>
                <a:schemeClr val="bg1"/>
              </a:solidFill>
              <a:effectLst/>
              <a:ea typeface="Raleway"/>
              <a:cs typeface="Raleway"/>
              <a:sym typeface="Raleway"/>
            </a:endParaRPr>
          </a:p>
          <a:p>
            <a:pPr marL="0" lvl="0" indent="0" algn="l" rtl="0">
              <a:lnSpc>
                <a:spcPct val="115000"/>
              </a:lnSpc>
              <a:spcBef>
                <a:spcPts val="1600"/>
              </a:spcBef>
              <a:spcAft>
                <a:spcPts val="0"/>
              </a:spcAft>
              <a:buClr>
                <a:schemeClr val="dk2"/>
              </a:buClr>
              <a:buSzPts val="1100"/>
              <a:buFont typeface="Arial"/>
              <a:buNone/>
            </a:pPr>
            <a:r>
              <a:rPr lang="es-419" sz="1000" b="1" u="sng" dirty="0">
                <a:solidFill>
                  <a:schemeClr val="bg1"/>
                </a:solidFill>
                <a:effectLst/>
                <a:ea typeface="Raleway"/>
                <a:cs typeface="Raleway"/>
                <a:sym typeface="Raleway"/>
              </a:rPr>
              <a:t>Nombre del piloto :** </a:t>
            </a:r>
            <a:r>
              <a:rPr lang="es-419" sz="1000" b="1" dirty="0">
                <a:solidFill>
                  <a:schemeClr val="bg1"/>
                </a:solidFill>
                <a:effectLst/>
                <a:ea typeface="Raleway"/>
                <a:cs typeface="Raleway"/>
                <a:sym typeface="Raleway"/>
              </a:rPr>
              <a:t>nombre del piloto que opera el vuelo.  </a:t>
            </a:r>
            <a:endParaRPr sz="1000" b="1" dirty="0">
              <a:solidFill>
                <a:schemeClr val="bg1"/>
              </a:solidFill>
              <a:effectLst/>
              <a:ea typeface="Raleway"/>
              <a:cs typeface="Raleway"/>
              <a:sym typeface="Raleway"/>
            </a:endParaRPr>
          </a:p>
          <a:p>
            <a:pPr marL="0" lvl="0" indent="0" algn="l" rtl="0">
              <a:lnSpc>
                <a:spcPct val="115000"/>
              </a:lnSpc>
              <a:spcBef>
                <a:spcPts val="1600"/>
              </a:spcBef>
              <a:spcAft>
                <a:spcPts val="0"/>
              </a:spcAft>
              <a:buClr>
                <a:schemeClr val="dk2"/>
              </a:buClr>
              <a:buSzPts val="1100"/>
              <a:buFont typeface="Arial"/>
              <a:buNone/>
            </a:pPr>
            <a:r>
              <a:rPr lang="es-419" sz="1000" b="1" u="sng" dirty="0">
                <a:solidFill>
                  <a:schemeClr val="bg1"/>
                </a:solidFill>
                <a:effectLst/>
                <a:ea typeface="Raleway"/>
                <a:cs typeface="Raleway"/>
                <a:sym typeface="Raleway"/>
              </a:rPr>
              <a:t>Estado del vuelo :** </a:t>
            </a:r>
            <a:r>
              <a:rPr lang="es-419" sz="1000" b="1" dirty="0">
                <a:solidFill>
                  <a:schemeClr val="bg1"/>
                </a:solidFill>
                <a:effectLst/>
                <a:ea typeface="Raleway"/>
                <a:cs typeface="Raleway"/>
                <a:sym typeface="Raleway"/>
              </a:rPr>
              <a:t>estado actual del vuelo (p. ej., puntual, retrasado, cancelado)  </a:t>
            </a:r>
            <a:endParaRPr sz="1000" b="1" dirty="0">
              <a:solidFill>
                <a:schemeClr val="bg1"/>
              </a:solidFill>
              <a:effectLst/>
              <a:ea typeface="Raleway"/>
              <a:cs typeface="Raleway"/>
              <a:sym typeface="Raleway"/>
            </a:endParaRPr>
          </a:p>
          <a:p>
            <a:pPr marL="0" lvl="0" indent="0" algn="l" rtl="0">
              <a:lnSpc>
                <a:spcPct val="115000"/>
              </a:lnSpc>
              <a:spcBef>
                <a:spcPts val="1600"/>
              </a:spcBef>
              <a:spcAft>
                <a:spcPts val="1600"/>
              </a:spcAft>
              <a:buSzPts val="1800"/>
              <a:buNone/>
            </a:pPr>
            <a:endParaRPr sz="1200" b="1" dirty="0">
              <a:solidFill>
                <a:schemeClr val="bg1"/>
              </a:solidFill>
              <a:effectLst/>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8"/>
        <p:cNvGrpSpPr/>
        <p:nvPr/>
      </p:nvGrpSpPr>
      <p:grpSpPr>
        <a:xfrm>
          <a:off x="0" y="0"/>
          <a:ext cx="0" cy="0"/>
          <a:chOff x="0" y="0"/>
          <a:chExt cx="0" cy="0"/>
        </a:xfrm>
      </p:grpSpPr>
      <p:pic>
        <p:nvPicPr>
          <p:cNvPr id="99" name="Google Shape;99;p5"/>
          <p:cNvPicPr preferRelativeResize="0"/>
          <p:nvPr/>
        </p:nvPicPr>
        <p:blipFill rotWithShape="1">
          <a:blip r:embed="rId3">
            <a:alphaModFix/>
          </a:blip>
          <a:srcRect/>
          <a:stretch/>
        </p:blipFill>
        <p:spPr>
          <a:xfrm>
            <a:off x="2444700" y="162737"/>
            <a:ext cx="4254600" cy="4818038"/>
          </a:xfrm>
          <a:prstGeom prst="rect">
            <a:avLst/>
          </a:prstGeom>
          <a:noFill/>
          <a:ln>
            <a:noFill/>
          </a:ln>
        </p:spPr>
      </p:pic>
      <p:sp>
        <p:nvSpPr>
          <p:cNvPr id="101" name="Google Shape;101;p5"/>
          <p:cNvSpPr txBox="1"/>
          <p:nvPr/>
        </p:nvSpPr>
        <p:spPr>
          <a:xfrm>
            <a:off x="2782316" y="461852"/>
            <a:ext cx="3432900" cy="616968"/>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3000"/>
              <a:buFont typeface="Arial"/>
              <a:buNone/>
            </a:pPr>
            <a:r>
              <a:rPr lang="es-419" sz="3000" b="1" i="0" u="none" strike="noStrike" cap="none" dirty="0">
                <a:solidFill>
                  <a:schemeClr val="lt2"/>
                </a:solidFill>
                <a:effectLst>
                  <a:outerShdw blurRad="38100" dist="38100" dir="2700000" algn="tl">
                    <a:srgbClr val="000000">
                      <a:alpha val="43137"/>
                    </a:srgbClr>
                  </a:outerShdw>
                </a:effectLst>
                <a:latin typeface="Raleway"/>
                <a:ea typeface="Raleway"/>
                <a:cs typeface="Raleway"/>
                <a:sym typeface="Raleway"/>
              </a:rPr>
              <a:t>2. </a:t>
            </a:r>
            <a:r>
              <a:rPr lang="es-419" sz="1650" b="1" i="0" u="none" strike="noStrike" cap="none" dirty="0">
                <a:solidFill>
                  <a:schemeClr val="dk2"/>
                </a:solidFill>
                <a:effectLst>
                  <a:outerShdw blurRad="38100" dist="38100" dir="2700000" algn="tl">
                    <a:srgbClr val="000000">
                      <a:alpha val="43137"/>
                    </a:srgbClr>
                  </a:outerShdw>
                </a:effectLst>
                <a:highlight>
                  <a:srgbClr val="FFFFFF"/>
                </a:highlight>
                <a:latin typeface="+mj-lt"/>
                <a:ea typeface="Arial"/>
                <a:cs typeface="Arial"/>
                <a:sym typeface="Arial"/>
              </a:rPr>
              <a:t>Preguntas de Investigación</a:t>
            </a:r>
            <a:r>
              <a:rPr lang="es-419" sz="1650" b="1" i="0" u="none" strike="noStrike" cap="none" dirty="0">
                <a:solidFill>
                  <a:schemeClr val="dk2"/>
                </a:solidFill>
                <a:highlight>
                  <a:srgbClr val="FFFFFF"/>
                </a:highlight>
                <a:latin typeface="+mj-lt"/>
                <a:ea typeface="Arial"/>
                <a:cs typeface="Arial"/>
                <a:sym typeface="Arial"/>
              </a:rPr>
              <a:t>:</a:t>
            </a:r>
            <a:endParaRPr sz="3600" b="1" i="0" u="none" strike="noStrike" cap="none" dirty="0">
              <a:solidFill>
                <a:schemeClr val="lt2"/>
              </a:solidFill>
              <a:latin typeface="+mj-lt"/>
              <a:ea typeface="Raleway"/>
              <a:cs typeface="Raleway"/>
              <a:sym typeface="Raleway"/>
            </a:endParaRPr>
          </a:p>
        </p:txBody>
      </p:sp>
      <p:sp>
        <p:nvSpPr>
          <p:cNvPr id="102" name="Google Shape;102;p5"/>
          <p:cNvSpPr txBox="1">
            <a:spLocks noGrp="1"/>
          </p:cNvSpPr>
          <p:nvPr>
            <p:ph type="body" idx="4294967295"/>
          </p:nvPr>
        </p:nvSpPr>
        <p:spPr>
          <a:xfrm>
            <a:off x="2782316" y="1166226"/>
            <a:ext cx="3432175" cy="332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Clr>
                <a:schemeClr val="dk2"/>
              </a:buClr>
              <a:buSzPts val="1100"/>
              <a:buFont typeface="Arial"/>
              <a:buNone/>
            </a:pPr>
            <a:r>
              <a:rPr lang="es-ES" sz="1350" b="1" dirty="0">
                <a:solidFill>
                  <a:schemeClr val="bg1"/>
                </a:solidFill>
                <a:effectLst/>
                <a:highlight>
                  <a:srgbClr val="FFFFFF"/>
                </a:highlight>
                <a:ea typeface="Arial"/>
                <a:cs typeface="Arial"/>
                <a:sym typeface="Arial"/>
              </a:rPr>
              <a:t>¿Como se contribuyen los vuelos según su estado?</a:t>
            </a:r>
            <a:br>
              <a:rPr lang="es-ES" sz="1350" b="1" dirty="0">
                <a:solidFill>
                  <a:schemeClr val="bg1"/>
                </a:solidFill>
                <a:effectLst/>
                <a:highlight>
                  <a:srgbClr val="FFFFFF"/>
                </a:highlight>
                <a:ea typeface="Arial"/>
                <a:cs typeface="Arial"/>
                <a:sym typeface="Arial"/>
              </a:rPr>
            </a:br>
            <a:r>
              <a:rPr lang="es-ES" sz="1350" b="1" dirty="0">
                <a:solidFill>
                  <a:schemeClr val="bg1"/>
                </a:solidFill>
                <a:effectLst/>
                <a:highlight>
                  <a:srgbClr val="FFFFFF"/>
                </a:highlight>
                <a:ea typeface="Arial"/>
                <a:cs typeface="Arial"/>
                <a:sym typeface="Arial"/>
              </a:rPr>
              <a:t>¿Cuál es la nacionalidad más común entre los pasajeros en vuelos internacionales? </a:t>
            </a:r>
          </a:p>
          <a:p>
            <a:pPr marL="0" lvl="0" indent="0" algn="l" rtl="0">
              <a:lnSpc>
                <a:spcPct val="115000"/>
              </a:lnSpc>
              <a:spcBef>
                <a:spcPts val="1100"/>
              </a:spcBef>
              <a:spcAft>
                <a:spcPts val="0"/>
              </a:spcAft>
              <a:buClr>
                <a:schemeClr val="dk2"/>
              </a:buClr>
              <a:buSzPts val="1100"/>
              <a:buFont typeface="Arial"/>
              <a:buNone/>
            </a:pPr>
            <a:r>
              <a:rPr lang="es-ES" sz="1350" b="1" dirty="0">
                <a:solidFill>
                  <a:schemeClr val="bg1"/>
                </a:solidFill>
                <a:effectLst/>
                <a:highlight>
                  <a:srgbClr val="FFFFFF"/>
                </a:highlight>
                <a:ea typeface="Arial"/>
                <a:cs typeface="Arial"/>
                <a:sym typeface="Arial"/>
              </a:rPr>
              <a:t>¿Se pueden identificar patrones de preferencia de vuelo basados en el género de los pasajeros?</a:t>
            </a:r>
          </a:p>
          <a:p>
            <a:pPr marL="0" lvl="0" indent="0" algn="l" rtl="0">
              <a:lnSpc>
                <a:spcPct val="115000"/>
              </a:lnSpc>
              <a:spcBef>
                <a:spcPts val="1100"/>
              </a:spcBef>
              <a:spcAft>
                <a:spcPts val="0"/>
              </a:spcAft>
              <a:buClr>
                <a:schemeClr val="dk2"/>
              </a:buClr>
              <a:buSzPts val="1100"/>
              <a:buFont typeface="Arial"/>
              <a:buNone/>
            </a:pPr>
            <a:r>
              <a:rPr lang="es-ES" sz="1350" b="1" dirty="0">
                <a:solidFill>
                  <a:schemeClr val="bg1"/>
                </a:solidFill>
                <a:effectLst/>
                <a:highlight>
                  <a:srgbClr val="FFFFFF"/>
                </a:highlight>
                <a:ea typeface="Arial"/>
                <a:cs typeface="Arial"/>
                <a:sym typeface="Arial"/>
              </a:rPr>
              <a:t>¿Pilotos con mas vuelos demorados?</a:t>
            </a:r>
            <a:br>
              <a:rPr lang="es-ES" sz="1350" b="1" dirty="0">
                <a:solidFill>
                  <a:schemeClr val="bg1"/>
                </a:solidFill>
                <a:effectLst/>
                <a:highlight>
                  <a:srgbClr val="FFFFFF"/>
                </a:highlight>
                <a:ea typeface="Arial"/>
                <a:cs typeface="Arial"/>
                <a:sym typeface="Arial"/>
              </a:rPr>
            </a:br>
            <a:r>
              <a:rPr lang="es-ES" sz="1350" b="1" dirty="0">
                <a:solidFill>
                  <a:schemeClr val="bg1"/>
                </a:solidFill>
                <a:effectLst/>
                <a:highlight>
                  <a:srgbClr val="FFFFFF"/>
                </a:highlight>
                <a:ea typeface="Arial"/>
                <a:cs typeface="Arial"/>
                <a:sym typeface="Arial"/>
              </a:rPr>
              <a:t>¿Los dos países mas elegidos y su distribución por genero </a:t>
            </a:r>
            <a:r>
              <a:rPr lang="es-ES" sz="1350" b="1" dirty="0" err="1">
                <a:solidFill>
                  <a:schemeClr val="bg1"/>
                </a:solidFill>
                <a:effectLst/>
                <a:highlight>
                  <a:srgbClr val="FFFFFF"/>
                </a:highlight>
                <a:ea typeface="Arial"/>
                <a:cs typeface="Arial"/>
                <a:sym typeface="Arial"/>
              </a:rPr>
              <a:t>Genero</a:t>
            </a:r>
            <a:r>
              <a:rPr lang="es-ES" sz="1350" b="1" dirty="0">
                <a:solidFill>
                  <a:schemeClr val="bg1"/>
                </a:solidFill>
                <a:effectLst/>
                <a:highlight>
                  <a:srgbClr val="FFFFFF"/>
                </a:highlight>
                <a:ea typeface="Arial"/>
                <a:cs typeface="Arial"/>
                <a:sym typeface="Arial"/>
              </a:rPr>
              <a:t>?</a:t>
            </a:r>
          </a:p>
          <a:p>
            <a:pPr marL="457200" lvl="0" indent="0" algn="l" rtl="0">
              <a:lnSpc>
                <a:spcPct val="115000"/>
              </a:lnSpc>
              <a:spcBef>
                <a:spcPts val="0"/>
              </a:spcBef>
              <a:spcAft>
                <a:spcPts val="1000"/>
              </a:spcAft>
              <a:buSzPts val="1800"/>
              <a:buNone/>
            </a:pPr>
            <a:endParaRPr sz="1200" b="1" dirty="0">
              <a:solidFill>
                <a:schemeClr val="bg1"/>
              </a:solidFill>
              <a:effectLst/>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6"/>
        <p:cNvGrpSpPr/>
        <p:nvPr/>
      </p:nvGrpSpPr>
      <p:grpSpPr>
        <a:xfrm>
          <a:off x="0" y="0"/>
          <a:ext cx="0" cy="0"/>
          <a:chOff x="0" y="0"/>
          <a:chExt cx="0" cy="0"/>
        </a:xfrm>
      </p:grpSpPr>
      <p:pic>
        <p:nvPicPr>
          <p:cNvPr id="107" name="Google Shape;107;p6"/>
          <p:cNvPicPr preferRelativeResize="0"/>
          <p:nvPr/>
        </p:nvPicPr>
        <p:blipFill rotWithShape="1">
          <a:blip r:embed="rId3">
            <a:alphaModFix/>
          </a:blip>
          <a:srcRect/>
          <a:stretch/>
        </p:blipFill>
        <p:spPr>
          <a:xfrm>
            <a:off x="2444700" y="162737"/>
            <a:ext cx="4254600" cy="4818038"/>
          </a:xfrm>
          <a:prstGeom prst="rect">
            <a:avLst/>
          </a:prstGeom>
          <a:noFill/>
          <a:ln>
            <a:noFill/>
          </a:ln>
        </p:spPr>
      </p:pic>
      <p:sp>
        <p:nvSpPr>
          <p:cNvPr id="109" name="Google Shape;109;p6"/>
          <p:cNvSpPr txBox="1"/>
          <p:nvPr/>
        </p:nvSpPr>
        <p:spPr>
          <a:xfrm>
            <a:off x="2855912" y="526116"/>
            <a:ext cx="3432900" cy="448162"/>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3600"/>
              <a:buFont typeface="Arial"/>
              <a:buNone/>
            </a:pPr>
            <a:r>
              <a:rPr lang="es-419" sz="3600" b="1" i="0" u="none" strike="noStrike" cap="none" dirty="0">
                <a:solidFill>
                  <a:schemeClr val="lt2"/>
                </a:solidFill>
                <a:effectLst>
                  <a:outerShdw blurRad="38100" dist="38100" dir="2700000" algn="tl">
                    <a:srgbClr val="000000">
                      <a:alpha val="43137"/>
                    </a:srgbClr>
                  </a:outerShdw>
                </a:effectLst>
                <a:latin typeface="Raleway"/>
                <a:ea typeface="Raleway"/>
                <a:cs typeface="Raleway"/>
                <a:sym typeface="Raleway"/>
              </a:rPr>
              <a:t>2. </a:t>
            </a:r>
            <a:r>
              <a:rPr lang="es-419" sz="1650" b="1" i="0" u="none" strike="noStrike" cap="none" dirty="0">
                <a:solidFill>
                  <a:schemeClr val="dk2"/>
                </a:solidFill>
                <a:effectLst>
                  <a:outerShdw blurRad="38100" dist="38100" dir="2700000" algn="tl">
                    <a:srgbClr val="000000">
                      <a:alpha val="43137"/>
                    </a:srgbClr>
                  </a:outerShdw>
                </a:effectLst>
                <a:highlight>
                  <a:srgbClr val="FFFFFF"/>
                </a:highlight>
                <a:latin typeface="+mj-lt"/>
                <a:ea typeface="Arial"/>
                <a:cs typeface="Arial"/>
                <a:sym typeface="Arial"/>
              </a:rPr>
              <a:t>Hipótesis de Investigación</a:t>
            </a:r>
            <a:r>
              <a:rPr lang="es-419" sz="1650" b="1" i="0" u="none" strike="noStrike" cap="none" dirty="0">
                <a:solidFill>
                  <a:schemeClr val="dk2"/>
                </a:solidFill>
                <a:effectLst>
                  <a:outerShdw blurRad="38100" dist="38100" dir="2700000" algn="tl">
                    <a:srgbClr val="000000">
                      <a:alpha val="43137"/>
                    </a:srgbClr>
                  </a:outerShdw>
                </a:effectLst>
                <a:highlight>
                  <a:srgbClr val="FFFFFF"/>
                </a:highlight>
                <a:latin typeface="Arial"/>
                <a:ea typeface="Arial"/>
                <a:cs typeface="Arial"/>
                <a:sym typeface="Arial"/>
              </a:rPr>
              <a:t>:</a:t>
            </a:r>
            <a:endParaRPr sz="4200" b="1" i="0" u="none" strike="noStrike" cap="none" dirty="0">
              <a:solidFill>
                <a:schemeClr val="lt2"/>
              </a:solidFill>
              <a:effectLst>
                <a:outerShdw blurRad="38100" dist="38100" dir="2700000" algn="tl">
                  <a:srgbClr val="000000">
                    <a:alpha val="43137"/>
                  </a:srgbClr>
                </a:outerShdw>
              </a:effectLst>
              <a:latin typeface="Raleway"/>
              <a:ea typeface="Raleway"/>
              <a:cs typeface="Raleway"/>
              <a:sym typeface="Raleway"/>
            </a:endParaRPr>
          </a:p>
        </p:txBody>
      </p:sp>
      <p:sp>
        <p:nvSpPr>
          <p:cNvPr id="110" name="Google Shape;110;p6"/>
          <p:cNvSpPr txBox="1">
            <a:spLocks noGrp="1"/>
          </p:cNvSpPr>
          <p:nvPr>
            <p:ph type="body" idx="4294967295"/>
          </p:nvPr>
        </p:nvSpPr>
        <p:spPr>
          <a:xfrm>
            <a:off x="2855912" y="692524"/>
            <a:ext cx="3432175" cy="392486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SzPts val="1800"/>
              <a:buNone/>
            </a:pPr>
            <a:r>
              <a:rPr lang="es-419" sz="1150" b="1" u="sng" dirty="0">
                <a:solidFill>
                  <a:schemeClr val="bg1"/>
                </a:solidFill>
                <a:effectLst/>
                <a:highlight>
                  <a:srgbClr val="FFFFFF"/>
                </a:highlight>
                <a:ea typeface="Arial"/>
                <a:cs typeface="Arial"/>
                <a:sym typeface="Arial"/>
              </a:rPr>
              <a:t>Hipótesis nula: </a:t>
            </a:r>
            <a:r>
              <a:rPr lang="es-419" sz="1150" b="1" dirty="0">
                <a:solidFill>
                  <a:schemeClr val="bg1"/>
                </a:solidFill>
                <a:effectLst/>
                <a:highlight>
                  <a:srgbClr val="FFFFFF"/>
                </a:highlight>
                <a:ea typeface="Arial"/>
                <a:cs typeface="Arial"/>
                <a:sym typeface="Arial"/>
              </a:rPr>
              <a:t>No hay una diferencia significativa en la tasa de cancelación de vuelos entre aeropuertos de diferentes continentes. Hipótesis alternativa: La tasa de cancelación de vuelos varía significativamente según el continente de ubicación del aeropuerto.</a:t>
            </a:r>
            <a:endParaRPr sz="1150" b="1" dirty="0">
              <a:solidFill>
                <a:schemeClr val="bg1"/>
              </a:solidFill>
              <a:effectLst/>
              <a:highlight>
                <a:srgbClr val="FFFFFF"/>
              </a:highlight>
              <a:ea typeface="Arial"/>
              <a:cs typeface="Arial"/>
              <a:sym typeface="Arial"/>
            </a:endParaRPr>
          </a:p>
          <a:p>
            <a:pPr marL="0" lvl="0" indent="0" algn="l" rtl="0">
              <a:lnSpc>
                <a:spcPct val="115000"/>
              </a:lnSpc>
              <a:spcBef>
                <a:spcPts val="1100"/>
              </a:spcBef>
              <a:spcAft>
                <a:spcPts val="0"/>
              </a:spcAft>
              <a:buSzPts val="1800"/>
              <a:buNone/>
            </a:pPr>
            <a:r>
              <a:rPr lang="es-419" sz="1150" b="1" u="sng" dirty="0">
                <a:solidFill>
                  <a:schemeClr val="bg1"/>
                </a:solidFill>
                <a:effectLst/>
                <a:highlight>
                  <a:srgbClr val="FFFFFF"/>
                </a:highlight>
                <a:ea typeface="Arial"/>
                <a:cs typeface="Arial"/>
                <a:sym typeface="Arial"/>
              </a:rPr>
              <a:t>Hipótesis nula: </a:t>
            </a:r>
            <a:r>
              <a:rPr lang="es-419" sz="1150" b="1" dirty="0">
                <a:solidFill>
                  <a:schemeClr val="bg1"/>
                </a:solidFill>
                <a:effectLst/>
                <a:highlight>
                  <a:srgbClr val="FFFFFF"/>
                </a:highlight>
                <a:ea typeface="Arial"/>
                <a:cs typeface="Arial"/>
                <a:sym typeface="Arial"/>
              </a:rPr>
              <a:t>No hay diferencia en las preferencias de vuelo entre géneros. Hipótesis alternativa: Los pasajeros de género masculino y femenino tienen preferencias de vuelo significativamente diferentes.</a:t>
            </a:r>
            <a:endParaRPr sz="1150" b="1" dirty="0">
              <a:solidFill>
                <a:schemeClr val="bg1"/>
              </a:solidFill>
              <a:effectLst/>
              <a:highlight>
                <a:srgbClr val="FFFFFF"/>
              </a:highlight>
              <a:ea typeface="Arial"/>
              <a:cs typeface="Arial"/>
              <a:sym typeface="Arial"/>
            </a:endParaRPr>
          </a:p>
          <a:p>
            <a:pPr marL="0" lvl="0" indent="0" algn="l" rtl="0">
              <a:lnSpc>
                <a:spcPct val="115000"/>
              </a:lnSpc>
              <a:spcBef>
                <a:spcPts val="1100"/>
              </a:spcBef>
              <a:spcAft>
                <a:spcPts val="0"/>
              </a:spcAft>
              <a:buSzPts val="1800"/>
              <a:buNone/>
            </a:pPr>
            <a:r>
              <a:rPr lang="es-419" sz="1150" b="1" u="sng" dirty="0">
                <a:solidFill>
                  <a:schemeClr val="bg1"/>
                </a:solidFill>
                <a:effectLst/>
                <a:highlight>
                  <a:srgbClr val="FFFFFF"/>
                </a:highlight>
                <a:ea typeface="Arial"/>
                <a:cs typeface="Arial"/>
                <a:sym typeface="Arial"/>
              </a:rPr>
              <a:t>Hipótesis nula: </a:t>
            </a:r>
            <a:r>
              <a:rPr lang="es-419" sz="1150" b="1" dirty="0">
                <a:solidFill>
                  <a:schemeClr val="bg1"/>
                </a:solidFill>
                <a:effectLst/>
                <a:highlight>
                  <a:srgbClr val="FFFFFF"/>
                </a:highlight>
                <a:ea typeface="Arial"/>
                <a:cs typeface="Arial"/>
                <a:sym typeface="Arial"/>
              </a:rPr>
              <a:t>La nacionalidad de los pasajeros es independiente de la ruta de vuelo. Hipótesis alternativa: Algunas rutas de vuelo tienen una alta proporción de pasajeros de una nac</a:t>
            </a:r>
            <a:r>
              <a:rPr lang="es-419" sz="1150" dirty="0">
                <a:solidFill>
                  <a:schemeClr val="bg1"/>
                </a:solidFill>
                <a:highlight>
                  <a:srgbClr val="FFFFFF"/>
                </a:highlight>
                <a:ea typeface="Arial"/>
                <a:cs typeface="Arial"/>
                <a:sym typeface="Arial"/>
              </a:rPr>
              <a:t>ionalidad específica.</a:t>
            </a:r>
            <a:endParaRPr sz="1150" dirty="0">
              <a:solidFill>
                <a:schemeClr val="bg1"/>
              </a:solidFill>
              <a:highlight>
                <a:srgbClr val="FFFFFF"/>
              </a:highlight>
              <a:ea typeface="Arial"/>
              <a:cs typeface="Arial"/>
              <a:sym typeface="Arial"/>
            </a:endParaRPr>
          </a:p>
          <a:p>
            <a:pPr marL="0" lvl="0" indent="0" algn="l" rtl="0">
              <a:lnSpc>
                <a:spcPct val="115000"/>
              </a:lnSpc>
              <a:spcBef>
                <a:spcPts val="1100"/>
              </a:spcBef>
              <a:spcAft>
                <a:spcPts val="0"/>
              </a:spcAft>
              <a:buSzPts val="1800"/>
              <a:buNone/>
            </a:pPr>
            <a:endParaRPr sz="1350" dirty="0">
              <a:solidFill>
                <a:schemeClr val="bg1"/>
              </a:solidFill>
              <a:highlight>
                <a:srgbClr val="FFFFFF"/>
              </a:highlight>
              <a:latin typeface="Arial"/>
              <a:ea typeface="Arial"/>
              <a:cs typeface="Arial"/>
              <a:sym typeface="Arial"/>
            </a:endParaRPr>
          </a:p>
          <a:p>
            <a:pPr marL="457200" lvl="0" indent="0" algn="l" rtl="0">
              <a:lnSpc>
                <a:spcPct val="115000"/>
              </a:lnSpc>
              <a:spcBef>
                <a:spcPts val="0"/>
              </a:spcBef>
              <a:spcAft>
                <a:spcPts val="1000"/>
              </a:spcAft>
              <a:buSzPts val="1800"/>
              <a:buNone/>
            </a:pPr>
            <a:endParaRPr sz="1200" dirty="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7"/>
          <p:cNvSpPr txBox="1">
            <a:spLocks noGrp="1"/>
          </p:cNvSpPr>
          <p:nvPr>
            <p:ph type="title"/>
          </p:nvPr>
        </p:nvSpPr>
        <p:spPr>
          <a:xfrm>
            <a:off x="224500" y="257875"/>
            <a:ext cx="8484900" cy="953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Clr>
                <a:schemeClr val="dk2"/>
              </a:buClr>
              <a:buSzPts val="6000"/>
              <a:buFont typeface="Arial"/>
              <a:buNone/>
            </a:pPr>
            <a:r>
              <a:rPr lang="es-419" sz="2800" b="1" dirty="0">
                <a:solidFill>
                  <a:schemeClr val="bg1"/>
                </a:solidFill>
                <a:latin typeface="+mn-lt"/>
                <a:ea typeface="Arial"/>
                <a:cs typeface="Arial"/>
                <a:sym typeface="Arial"/>
              </a:rPr>
              <a:t>ANÁLISIS </a:t>
            </a:r>
            <a:endParaRPr sz="100" b="1" dirty="0">
              <a:solidFill>
                <a:schemeClr val="bg1"/>
              </a:solidFill>
              <a:latin typeface="+mn-lt"/>
              <a:ea typeface="Arial"/>
              <a:cs typeface="Arial"/>
              <a:sym typeface="Arial"/>
            </a:endParaRPr>
          </a:p>
          <a:p>
            <a:pPr marL="0" lvl="0" indent="0" algn="ctr" rtl="0">
              <a:lnSpc>
                <a:spcPct val="80000"/>
              </a:lnSpc>
              <a:spcBef>
                <a:spcPts val="0"/>
              </a:spcBef>
              <a:spcAft>
                <a:spcPts val="0"/>
              </a:spcAft>
              <a:buClr>
                <a:schemeClr val="dk2"/>
              </a:buClr>
              <a:buSzPts val="6000"/>
              <a:buFont typeface="Arial"/>
              <a:buNone/>
            </a:pPr>
            <a:r>
              <a:rPr lang="es-419" sz="2800" b="1" dirty="0">
                <a:solidFill>
                  <a:schemeClr val="bg1"/>
                </a:solidFill>
                <a:latin typeface="+mn-lt"/>
                <a:ea typeface="Arial"/>
                <a:cs typeface="Arial"/>
                <a:sym typeface="Arial"/>
              </a:rPr>
              <a:t>EXPLORATORIO</a:t>
            </a:r>
            <a:endParaRPr sz="1600" b="1" dirty="0">
              <a:solidFill>
                <a:schemeClr val="bg1"/>
              </a:solidFill>
              <a:latin typeface="+mn-lt"/>
            </a:endParaRPr>
          </a:p>
        </p:txBody>
      </p:sp>
      <p:grpSp>
        <p:nvGrpSpPr>
          <p:cNvPr id="116" name="Google Shape;116;p7"/>
          <p:cNvGrpSpPr/>
          <p:nvPr/>
        </p:nvGrpSpPr>
        <p:grpSpPr>
          <a:xfrm>
            <a:off x="677075" y="1144029"/>
            <a:ext cx="7933517" cy="3789805"/>
            <a:chOff x="6803275" y="427445"/>
            <a:chExt cx="2212050" cy="2504994"/>
          </a:xfrm>
        </p:grpSpPr>
        <p:pic>
          <p:nvPicPr>
            <p:cNvPr id="117" name="Google Shape;117;p7"/>
            <p:cNvPicPr preferRelativeResize="0"/>
            <p:nvPr/>
          </p:nvPicPr>
          <p:blipFill rotWithShape="1">
            <a:blip r:embed="rId3">
              <a:alphaModFix/>
            </a:blip>
            <a:srcRect/>
            <a:stretch/>
          </p:blipFill>
          <p:spPr>
            <a:xfrm>
              <a:off x="6803275" y="427445"/>
              <a:ext cx="2212050" cy="2504994"/>
            </a:xfrm>
            <a:prstGeom prst="rect">
              <a:avLst/>
            </a:prstGeom>
            <a:noFill/>
            <a:ln>
              <a:noFill/>
            </a:ln>
          </p:spPr>
        </p:pic>
        <p:sp>
          <p:nvSpPr>
            <p:cNvPr id="118" name="Google Shape;118;p7"/>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800"/>
                </a:spcAft>
                <a:buClr>
                  <a:schemeClr val="dk2"/>
                </a:buClr>
                <a:buSzPts val="1100"/>
                <a:buFont typeface="Arial"/>
                <a:buNone/>
              </a:pPr>
              <a:endParaRPr sz="1200" b="1" i="0" u="none" strike="noStrike" cap="none">
                <a:solidFill>
                  <a:schemeClr val="dk2"/>
                </a:solidFill>
                <a:latin typeface="Raleway"/>
                <a:ea typeface="Raleway"/>
                <a:cs typeface="Raleway"/>
                <a:sym typeface="Raleway"/>
              </a:endParaRPr>
            </a:p>
          </p:txBody>
        </p:sp>
      </p:grpSp>
      <p:pic>
        <p:nvPicPr>
          <p:cNvPr id="119" name="Google Shape;119;p7"/>
          <p:cNvPicPr preferRelativeResize="0"/>
          <p:nvPr/>
        </p:nvPicPr>
        <p:blipFill rotWithShape="1">
          <a:blip r:embed="rId4">
            <a:alphaModFix/>
          </a:blip>
          <a:srcRect/>
          <a:stretch/>
        </p:blipFill>
        <p:spPr>
          <a:xfrm>
            <a:off x="1766900" y="1944075"/>
            <a:ext cx="6063150" cy="268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title"/>
          </p:nvPr>
        </p:nvSpPr>
        <p:spPr>
          <a:xfrm>
            <a:off x="224500" y="257875"/>
            <a:ext cx="8484900" cy="953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800"/>
              <a:buNone/>
            </a:pPr>
            <a:r>
              <a:rPr lang="es-419" sz="2800" b="1" dirty="0">
                <a:solidFill>
                  <a:schemeClr val="bg1"/>
                </a:solidFill>
                <a:ea typeface="Arial"/>
                <a:cs typeface="Arial"/>
                <a:sym typeface="Arial"/>
              </a:rPr>
              <a:t>ANÁLISIS </a:t>
            </a:r>
            <a:endParaRPr sz="100" b="1" dirty="0">
              <a:solidFill>
                <a:schemeClr val="bg1"/>
              </a:solidFill>
              <a:ea typeface="Arial"/>
              <a:cs typeface="Arial"/>
              <a:sym typeface="Arial"/>
            </a:endParaRPr>
          </a:p>
          <a:p>
            <a:pPr marL="0" lvl="0" indent="0" algn="ctr" rtl="0">
              <a:lnSpc>
                <a:spcPct val="80000"/>
              </a:lnSpc>
              <a:spcBef>
                <a:spcPts val="0"/>
              </a:spcBef>
              <a:spcAft>
                <a:spcPts val="0"/>
              </a:spcAft>
              <a:buSzPts val="4800"/>
              <a:buNone/>
            </a:pPr>
            <a:r>
              <a:rPr lang="es-419" sz="2800" b="1" dirty="0">
                <a:solidFill>
                  <a:schemeClr val="bg1"/>
                </a:solidFill>
                <a:ea typeface="Arial"/>
                <a:cs typeface="Arial"/>
                <a:sym typeface="Arial"/>
              </a:rPr>
              <a:t>EXPLORATORIO</a:t>
            </a:r>
            <a:endParaRPr sz="1600" b="1" dirty="0">
              <a:solidFill>
                <a:schemeClr val="bg1"/>
              </a:solidFill>
            </a:endParaRPr>
          </a:p>
        </p:txBody>
      </p:sp>
      <p:grpSp>
        <p:nvGrpSpPr>
          <p:cNvPr id="125" name="Google Shape;125;p8"/>
          <p:cNvGrpSpPr/>
          <p:nvPr/>
        </p:nvGrpSpPr>
        <p:grpSpPr>
          <a:xfrm>
            <a:off x="1059976" y="1211264"/>
            <a:ext cx="7933517" cy="3789805"/>
            <a:chOff x="6803275" y="427445"/>
            <a:chExt cx="2212050" cy="2504994"/>
          </a:xfrm>
        </p:grpSpPr>
        <p:pic>
          <p:nvPicPr>
            <p:cNvPr id="126" name="Google Shape;126;p8"/>
            <p:cNvPicPr preferRelativeResize="0"/>
            <p:nvPr/>
          </p:nvPicPr>
          <p:blipFill rotWithShape="1">
            <a:blip r:embed="rId3">
              <a:alphaModFix/>
            </a:blip>
            <a:srcRect/>
            <a:stretch/>
          </p:blipFill>
          <p:spPr>
            <a:xfrm>
              <a:off x="6803275" y="427445"/>
              <a:ext cx="2212050" cy="2504994"/>
            </a:xfrm>
            <a:prstGeom prst="rect">
              <a:avLst/>
            </a:prstGeom>
            <a:noFill/>
            <a:ln>
              <a:noFill/>
            </a:ln>
          </p:spPr>
        </p:pic>
        <p:sp>
          <p:nvSpPr>
            <p:cNvPr id="127" name="Google Shape;127;p8"/>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800"/>
                </a:spcAft>
                <a:buClr>
                  <a:schemeClr val="dk2"/>
                </a:buClr>
                <a:buSzPts val="1100"/>
                <a:buFont typeface="Arial"/>
                <a:buNone/>
              </a:pPr>
              <a:endParaRPr sz="1200" b="1" i="0" u="none" strike="noStrike" cap="none">
                <a:solidFill>
                  <a:schemeClr val="dk2"/>
                </a:solidFill>
                <a:latin typeface="Raleway"/>
                <a:ea typeface="Raleway"/>
                <a:cs typeface="Raleway"/>
                <a:sym typeface="Raleway"/>
              </a:endParaRPr>
            </a:p>
          </p:txBody>
        </p:sp>
      </p:grpSp>
      <p:sp>
        <p:nvSpPr>
          <p:cNvPr id="128" name="Google Shape;128;p8"/>
          <p:cNvSpPr txBox="1"/>
          <p:nvPr/>
        </p:nvSpPr>
        <p:spPr>
          <a:xfrm>
            <a:off x="1880575" y="1724275"/>
            <a:ext cx="6271800" cy="255028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50"/>
              <a:buFont typeface="Arial"/>
              <a:buNone/>
            </a:pPr>
            <a:r>
              <a:rPr lang="es-419" sz="2150" b="0" i="0" u="sng" strike="noStrike" cap="none" dirty="0">
                <a:solidFill>
                  <a:schemeClr val="dk2"/>
                </a:solidFill>
                <a:highlight>
                  <a:srgbClr val="FFFFFF"/>
                </a:highlight>
                <a:ea typeface="Arial"/>
                <a:cs typeface="Arial"/>
                <a:sym typeface="Arial"/>
              </a:rPr>
              <a:t>Las 5 nacionalidades más comunes entre los pasajeros en vuelos internacionales son:</a:t>
            </a:r>
            <a:endParaRPr sz="2150" b="0" i="0" u="sng" strike="noStrike" cap="none" dirty="0">
              <a:solidFill>
                <a:schemeClr val="dk2"/>
              </a:solidFill>
              <a:highlight>
                <a:srgbClr val="FFFFFF"/>
              </a:highlight>
              <a:ea typeface="Arial"/>
              <a:cs typeface="Arial"/>
              <a:sym typeface="Arial"/>
            </a:endParaRPr>
          </a:p>
          <a:p>
            <a:pPr marL="0" marR="0" lvl="0" indent="0" algn="l" rtl="0">
              <a:lnSpc>
                <a:spcPct val="100000"/>
              </a:lnSpc>
              <a:spcBef>
                <a:spcPts val="0"/>
              </a:spcBef>
              <a:spcAft>
                <a:spcPts val="0"/>
              </a:spcAft>
              <a:buClr>
                <a:srgbClr val="000000"/>
              </a:buClr>
              <a:buSzPts val="2150"/>
              <a:buFont typeface="Arial"/>
              <a:buNone/>
            </a:pPr>
            <a:r>
              <a:rPr lang="es-419" sz="2150" b="0" i="0" u="none" strike="noStrike" cap="none" dirty="0">
                <a:solidFill>
                  <a:schemeClr val="dk2"/>
                </a:solidFill>
                <a:highlight>
                  <a:srgbClr val="FFFFFF"/>
                </a:highlight>
                <a:ea typeface="Arial"/>
                <a:cs typeface="Arial"/>
                <a:sym typeface="Arial"/>
              </a:rPr>
              <a:t>China          18160</a:t>
            </a:r>
            <a:endParaRPr sz="2150" b="0" i="0" u="none" strike="noStrike" cap="none" dirty="0">
              <a:solidFill>
                <a:schemeClr val="dk2"/>
              </a:solidFill>
              <a:highlight>
                <a:srgbClr val="FFFFFF"/>
              </a:highlight>
              <a:ea typeface="Arial"/>
              <a:cs typeface="Arial"/>
              <a:sym typeface="Arial"/>
            </a:endParaRPr>
          </a:p>
          <a:p>
            <a:pPr marL="0" marR="0" lvl="0" indent="0" algn="l" rtl="0">
              <a:lnSpc>
                <a:spcPct val="100000"/>
              </a:lnSpc>
              <a:spcBef>
                <a:spcPts val="0"/>
              </a:spcBef>
              <a:spcAft>
                <a:spcPts val="0"/>
              </a:spcAft>
              <a:buClr>
                <a:srgbClr val="000000"/>
              </a:buClr>
              <a:buSzPts val="2150"/>
              <a:buFont typeface="Arial"/>
              <a:buNone/>
            </a:pPr>
            <a:r>
              <a:rPr lang="es-419" sz="2150" b="0" i="0" u="none" strike="noStrike" cap="none" dirty="0">
                <a:solidFill>
                  <a:schemeClr val="dk2"/>
                </a:solidFill>
                <a:highlight>
                  <a:srgbClr val="FFFFFF"/>
                </a:highlight>
                <a:ea typeface="Arial"/>
                <a:cs typeface="Arial"/>
                <a:sym typeface="Arial"/>
              </a:rPr>
              <a:t>Indonesia      10461</a:t>
            </a:r>
            <a:endParaRPr sz="2150" b="0" i="0" u="none" strike="noStrike" cap="none" dirty="0">
              <a:solidFill>
                <a:schemeClr val="dk2"/>
              </a:solidFill>
              <a:highlight>
                <a:srgbClr val="FFFFFF"/>
              </a:highlight>
              <a:ea typeface="Arial"/>
              <a:cs typeface="Arial"/>
              <a:sym typeface="Arial"/>
            </a:endParaRPr>
          </a:p>
          <a:p>
            <a:pPr marL="0" marR="0" lvl="0" indent="0" algn="l" rtl="0">
              <a:lnSpc>
                <a:spcPct val="100000"/>
              </a:lnSpc>
              <a:spcBef>
                <a:spcPts val="0"/>
              </a:spcBef>
              <a:spcAft>
                <a:spcPts val="0"/>
              </a:spcAft>
              <a:buClr>
                <a:srgbClr val="000000"/>
              </a:buClr>
              <a:buSzPts val="2150"/>
              <a:buFont typeface="Arial"/>
              <a:buNone/>
            </a:pPr>
            <a:r>
              <a:rPr lang="es-419" sz="2150" b="0" i="0" u="none" strike="noStrike" cap="none" dirty="0" err="1">
                <a:solidFill>
                  <a:schemeClr val="dk2"/>
                </a:solidFill>
                <a:highlight>
                  <a:srgbClr val="FFFFFF"/>
                </a:highlight>
                <a:ea typeface="Arial"/>
                <a:cs typeface="Arial"/>
                <a:sym typeface="Arial"/>
              </a:rPr>
              <a:t>Russia</a:t>
            </a:r>
            <a:r>
              <a:rPr lang="es-419" sz="2150" b="0" i="0" u="none" strike="noStrike" cap="none" dirty="0">
                <a:solidFill>
                  <a:schemeClr val="dk2"/>
                </a:solidFill>
                <a:highlight>
                  <a:srgbClr val="FFFFFF"/>
                </a:highlight>
                <a:ea typeface="Arial"/>
                <a:cs typeface="Arial"/>
                <a:sym typeface="Arial"/>
              </a:rPr>
              <a:t>          5654</a:t>
            </a:r>
            <a:endParaRPr sz="2150" b="0" i="0" u="none" strike="noStrike" cap="none" dirty="0">
              <a:solidFill>
                <a:schemeClr val="dk2"/>
              </a:solidFill>
              <a:highlight>
                <a:srgbClr val="FFFFFF"/>
              </a:highlight>
              <a:ea typeface="Arial"/>
              <a:cs typeface="Arial"/>
              <a:sym typeface="Arial"/>
            </a:endParaRPr>
          </a:p>
          <a:p>
            <a:pPr marL="0" marR="0" lvl="0" indent="0" algn="l" rtl="0">
              <a:lnSpc>
                <a:spcPct val="100000"/>
              </a:lnSpc>
              <a:spcBef>
                <a:spcPts val="0"/>
              </a:spcBef>
              <a:spcAft>
                <a:spcPts val="0"/>
              </a:spcAft>
              <a:buClr>
                <a:srgbClr val="000000"/>
              </a:buClr>
              <a:buSzPts val="2150"/>
              <a:buFont typeface="Arial"/>
              <a:buNone/>
            </a:pPr>
            <a:r>
              <a:rPr lang="es-419" sz="2150" b="0" i="0" u="none" strike="noStrike" cap="none" dirty="0" err="1">
                <a:solidFill>
                  <a:schemeClr val="dk2"/>
                </a:solidFill>
                <a:highlight>
                  <a:srgbClr val="FFFFFF"/>
                </a:highlight>
                <a:ea typeface="Arial"/>
                <a:cs typeface="Arial"/>
                <a:sym typeface="Arial"/>
              </a:rPr>
              <a:t>Philippines</a:t>
            </a:r>
            <a:r>
              <a:rPr lang="es-419" sz="2150" b="0" i="0" u="none" strike="noStrike" cap="none" dirty="0">
                <a:solidFill>
                  <a:schemeClr val="dk2"/>
                </a:solidFill>
                <a:highlight>
                  <a:srgbClr val="FFFFFF"/>
                </a:highlight>
                <a:ea typeface="Arial"/>
                <a:cs typeface="Arial"/>
                <a:sym typeface="Arial"/>
              </a:rPr>
              <a:t>     5191</a:t>
            </a:r>
            <a:endParaRPr sz="2150" b="0" i="0" u="none" strike="noStrike" cap="none" dirty="0">
              <a:solidFill>
                <a:schemeClr val="dk2"/>
              </a:solidFill>
              <a:highlight>
                <a:srgbClr val="FFFFFF"/>
              </a:highlight>
              <a:ea typeface="Arial"/>
              <a:cs typeface="Arial"/>
              <a:sym typeface="Arial"/>
            </a:endParaRPr>
          </a:p>
          <a:p>
            <a:pPr marL="0" marR="0" lvl="0" indent="0" algn="l" rtl="0">
              <a:lnSpc>
                <a:spcPct val="115000"/>
              </a:lnSpc>
              <a:spcBef>
                <a:spcPts val="0"/>
              </a:spcBef>
              <a:spcAft>
                <a:spcPts val="0"/>
              </a:spcAft>
              <a:buClr>
                <a:srgbClr val="000000"/>
              </a:buClr>
              <a:buSzPts val="2150"/>
              <a:buFont typeface="Arial"/>
              <a:buNone/>
            </a:pPr>
            <a:r>
              <a:rPr lang="es-419" sz="2150" b="0" i="0" u="none" strike="noStrike" cap="none" dirty="0" err="1">
                <a:solidFill>
                  <a:schemeClr val="dk2"/>
                </a:solidFill>
                <a:highlight>
                  <a:srgbClr val="FFFFFF"/>
                </a:highlight>
                <a:ea typeface="Arial"/>
                <a:cs typeface="Arial"/>
                <a:sym typeface="Arial"/>
              </a:rPr>
              <a:t>Brazil</a:t>
            </a:r>
            <a:r>
              <a:rPr lang="es-419" sz="2150" b="0" i="0" u="none" strike="noStrike" cap="none" dirty="0">
                <a:solidFill>
                  <a:schemeClr val="dk2"/>
                </a:solidFill>
                <a:highlight>
                  <a:srgbClr val="FFFFFF"/>
                </a:highlight>
                <a:ea typeface="Arial"/>
                <a:cs typeface="Arial"/>
                <a:sym typeface="Arial"/>
              </a:rPr>
              <a:t>          3763</a:t>
            </a:r>
            <a:endParaRPr sz="2150" b="0" i="0" u="none" strike="noStrike" cap="none" dirty="0">
              <a:solidFill>
                <a:schemeClr val="dk2"/>
              </a:solidFill>
              <a:highlight>
                <a:srgbClr val="FFFFFF"/>
              </a:highlight>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224500" y="257875"/>
            <a:ext cx="8484900" cy="953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800"/>
              <a:buNone/>
            </a:pPr>
            <a:r>
              <a:rPr lang="es-419" sz="2800" b="1" dirty="0">
                <a:solidFill>
                  <a:schemeClr val="bg1"/>
                </a:solidFill>
                <a:ea typeface="Arial"/>
                <a:cs typeface="Arial"/>
                <a:sym typeface="Arial"/>
              </a:rPr>
              <a:t>ANÁLISIS </a:t>
            </a:r>
            <a:endParaRPr sz="100" b="1" dirty="0">
              <a:solidFill>
                <a:schemeClr val="bg1"/>
              </a:solidFill>
              <a:ea typeface="Arial"/>
              <a:cs typeface="Arial"/>
              <a:sym typeface="Arial"/>
            </a:endParaRPr>
          </a:p>
          <a:p>
            <a:pPr marL="0" lvl="0" indent="0" algn="ctr" rtl="0">
              <a:lnSpc>
                <a:spcPct val="80000"/>
              </a:lnSpc>
              <a:spcBef>
                <a:spcPts val="0"/>
              </a:spcBef>
              <a:spcAft>
                <a:spcPts val="0"/>
              </a:spcAft>
              <a:buSzPts val="4800"/>
              <a:buNone/>
            </a:pPr>
            <a:r>
              <a:rPr lang="es-419" sz="2800" b="1" dirty="0">
                <a:solidFill>
                  <a:schemeClr val="bg1"/>
                </a:solidFill>
                <a:ea typeface="Arial"/>
                <a:cs typeface="Arial"/>
                <a:sym typeface="Arial"/>
              </a:rPr>
              <a:t>EXPLORATORIO</a:t>
            </a:r>
            <a:endParaRPr sz="1600" b="1" dirty="0">
              <a:solidFill>
                <a:schemeClr val="bg1"/>
              </a:solidFill>
            </a:endParaRPr>
          </a:p>
        </p:txBody>
      </p:sp>
      <p:grpSp>
        <p:nvGrpSpPr>
          <p:cNvPr id="134" name="Google Shape;134;p9"/>
          <p:cNvGrpSpPr/>
          <p:nvPr/>
        </p:nvGrpSpPr>
        <p:grpSpPr>
          <a:xfrm>
            <a:off x="1059976" y="1211264"/>
            <a:ext cx="7933517" cy="3789805"/>
            <a:chOff x="6803275" y="427445"/>
            <a:chExt cx="2212050" cy="2504994"/>
          </a:xfrm>
        </p:grpSpPr>
        <p:pic>
          <p:nvPicPr>
            <p:cNvPr id="135" name="Google Shape;135;p9"/>
            <p:cNvPicPr preferRelativeResize="0"/>
            <p:nvPr/>
          </p:nvPicPr>
          <p:blipFill rotWithShape="1">
            <a:blip r:embed="rId3">
              <a:alphaModFix/>
            </a:blip>
            <a:srcRect/>
            <a:stretch/>
          </p:blipFill>
          <p:spPr>
            <a:xfrm>
              <a:off x="6803275" y="427445"/>
              <a:ext cx="2212050" cy="2504994"/>
            </a:xfrm>
            <a:prstGeom prst="rect">
              <a:avLst/>
            </a:prstGeom>
            <a:noFill/>
            <a:ln>
              <a:noFill/>
            </a:ln>
          </p:spPr>
        </p:pic>
        <p:sp>
          <p:nvSpPr>
            <p:cNvPr id="136" name="Google Shape;136;p9"/>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800"/>
                </a:spcAft>
                <a:buClr>
                  <a:schemeClr val="dk2"/>
                </a:buClr>
                <a:buSzPts val="1100"/>
                <a:buFont typeface="Arial"/>
                <a:buNone/>
              </a:pPr>
              <a:endParaRPr sz="1200" b="1" i="0" u="none" strike="noStrike" cap="none">
                <a:solidFill>
                  <a:schemeClr val="dk2"/>
                </a:solidFill>
                <a:latin typeface="Raleway"/>
                <a:ea typeface="Raleway"/>
                <a:cs typeface="Raleway"/>
                <a:sym typeface="Raleway"/>
              </a:endParaRPr>
            </a:p>
          </p:txBody>
        </p:sp>
      </p:grpSp>
      <p:pic>
        <p:nvPicPr>
          <p:cNvPr id="137" name="Google Shape;137;p9"/>
          <p:cNvPicPr preferRelativeResize="0"/>
          <p:nvPr/>
        </p:nvPicPr>
        <p:blipFill rotWithShape="1">
          <a:blip r:embed="rId4">
            <a:alphaModFix/>
          </a:blip>
          <a:srcRect/>
          <a:stretch/>
        </p:blipFill>
        <p:spPr>
          <a:xfrm>
            <a:off x="1524000" y="1548425"/>
            <a:ext cx="6818925" cy="318075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Slate">
  <a:themeElements>
    <a:clrScheme name="Slate">
      <a:dk1>
        <a:sysClr val="windowText" lastClr="000000"/>
      </a:dk1>
      <a:lt1>
        <a:sysClr val="window" lastClr="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FF747C5C-A8E8-4833-9E55-3D08FE4E487A}"/>
    </a:ext>
  </a:extLst>
</a:theme>
</file>

<file path=ppt/theme/theme2.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FF747C5C-A8E8-4833-9E55-3D08FE4E487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0</TotalTime>
  <Words>1510</Words>
  <Application>Microsoft Office PowerPoint</Application>
  <PresentationFormat>On-screen Show (16:9)</PresentationFormat>
  <Paragraphs>126</Paragraphs>
  <Slides>29</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Wingdings 2</vt:lpstr>
      <vt:lpstr>Lato</vt:lpstr>
      <vt:lpstr>Raleway</vt:lpstr>
      <vt:lpstr>Calisto MT</vt:lpstr>
      <vt:lpstr>inherit</vt:lpstr>
      <vt:lpstr>1_Slate</vt:lpstr>
      <vt:lpstr>Slate</vt:lpstr>
      <vt:lpstr>Conjunto de datos de Aerolíneas</vt:lpstr>
      <vt:lpstr>Abstract</vt:lpstr>
      <vt:lpstr>PowerPoint Presentation</vt:lpstr>
      <vt:lpstr>PowerPoint Presentation</vt:lpstr>
      <vt:lpstr>PowerPoint Presentation</vt:lpstr>
      <vt:lpstr>PowerPoint Presentation</vt:lpstr>
      <vt:lpstr>ANÁLISIS  EXPLORATORIO</vt:lpstr>
      <vt:lpstr>ANÁLISIS  EXPLORATORIO</vt:lpstr>
      <vt:lpstr>ANÁLISIS  EXPLORATORIO</vt:lpstr>
      <vt:lpstr>ANÁLISIS  EXPLORATORIO</vt:lpstr>
      <vt:lpstr>ANÁLISIS  EXPLORATORIO</vt:lpstr>
      <vt:lpstr>ANÁLISIS  EXPLORATORIO</vt:lpstr>
      <vt:lpstr>ANÁLISIS  EXPLORATORIO</vt:lpstr>
      <vt:lpstr>ANÁLISIS  EXPLORATORIO</vt:lpstr>
      <vt:lpstr>ANÁLISIS  EXPLORATORIO</vt:lpstr>
      <vt:lpstr>ANÁLISIS  EXPLORATORIO</vt:lpstr>
      <vt:lpstr>PowerPoint Presentation</vt:lpstr>
      <vt:lpstr>PowerPoint Presentation</vt:lpstr>
      <vt:lpstr>ANÁLISIS  EXPLORATORIO</vt:lpstr>
      <vt:lpstr>ANÁLISIS  EXPLORATORIO</vt:lpstr>
      <vt:lpstr>Podemos observar que no existe diferencia notoria en los distintos estados de los vuelos, esto debe llevar a un plan de acción para reducir la cantidad de vuelos demorados y cancelados. Las 5 nacionalidades más comunes entre los pasajeros en vuelos internacionales son: China          18317 Indonesia      10559 Russia          5693 Philippines     5239 Brazil          3791 </vt:lpstr>
      <vt:lpstr> Las 5 nacionalidades menos comunes entre los pasajeros en vuelos internacionales son: Romania                   2 British Virgin Islands    2 Jersey                    1 Norfolk Island            1 Sint Maarten              1 También tenemos países más elegidos y su distribución por género. Esta información es muy valiosa para el departamento de marketing . Informamos los Pilotos con mayor cantidad de vuelos cancelados, no es un número significativo , pero se debe prestar atención. Las hipótesis planteadas , nos muestran que debemos obtener más datos para poder tener resultados más favorables. </vt:lpstr>
      <vt:lpstr>  INSIGHTS &amp; RECOMENDACIONES </vt:lpstr>
      <vt:lpstr>  Países de Llegada Más Frecuentes: Identificamos los 15 países de llegada más frecuentes, lo que nos permite focalizar nuestros análisis en estos destinos principales. Estado de los Vuelos: Observamos la distribución de los estados de vuelo ('On Time', 'Delayed', 'Cancelled') para estos países de llegada más frecuentes. Esto nos brinda información sobre la puntualidad y la frecuencia de los vuelos en cada destino. Vuelos Cancelados por País: Mediante el análisis de los vuelos cancelados en los 15 países de llegada más frecuentes, podemos identificar los destinos con mayor incidencia de cancelaciones. Esto podría indicar posibles problemas operativos o condiciones adversas en esos destinos. Total de Vuelos Arribados: Además, al incluir el total de vuelos arribados en el gráfico, obtenemos una perspectiva completa de la cantidad de vuelos que llegan a estos destinos y cómo se comparan con los vuelos cancelados.  Relación entre Países de Llegada y Estado de los Vuelos: El análisis de la relación entre los países de llegada y el estado de los vuelos nos ayuda a comprender mejor la puntualidad y la eficiencia operativa en diferentes destinos, lo que puede ser útil para planificar y optimizar rutas y operaciones de vuelo. Estos insights nos brindan una comprensión más profunda de la dinámica de los vuelos hacia los países de llegada más frecuentes y pueden ser útiles para tomar decisiones informadas en la gestión y planificación de operaciones aéreas.</vt:lpstr>
      <vt:lpstr>PowerPoint Presentation</vt:lpstr>
      <vt:lpstr>   SE RECOMIENDA PRESTAR MUCHA ATENCIÓN Y CORREGIR LOS VUELOS CANCELADOS Y DEMORADOS.   </vt:lpstr>
      <vt:lpstr>Entrenamiento y optimización de modelos de Machine Learning </vt:lpstr>
      <vt:lpstr>Luego del Analisis del dataset y ver las caracteristicas del Negocio , propusimos poder clasificar por estado del vuelo. Para esto se compararon los algoritmos que hemos visto para saber cual es el de major rendimiento, con nuesto dataset.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Conjunto de datos de aerolíneas</dc:title>
  <dc:creator>Gaston Militello</dc:creator>
  <cp:lastModifiedBy>Gaston Militello</cp:lastModifiedBy>
  <cp:revision>1</cp:revision>
  <dcterms:modified xsi:type="dcterms:W3CDTF">2024-05-06T02:32:03Z</dcterms:modified>
</cp:coreProperties>
</file>