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7" r:id="rId2"/>
    <p:sldId id="258" r:id="rId3"/>
    <p:sldId id="264" r:id="rId4"/>
    <p:sldId id="265" r:id="rId5"/>
    <p:sldId id="268" r:id="rId6"/>
    <p:sldId id="269" r:id="rId7"/>
    <p:sldId id="270" r:id="rId8"/>
    <p:sldId id="267" r:id="rId9"/>
    <p:sldId id="260" r:id="rId10"/>
    <p:sldId id="273" r:id="rId11"/>
    <p:sldId id="274" r:id="rId12"/>
    <p:sldId id="275" r:id="rId13"/>
    <p:sldId id="276" r:id="rId14"/>
    <p:sldId id="272" r:id="rId15"/>
    <p:sldId id="271" r:id="rId16"/>
    <p:sldId id="277" r:id="rId17"/>
    <p:sldId id="289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4" r:id="rId26"/>
    <p:sldId id="285" r:id="rId27"/>
    <p:sldId id="287" r:id="rId28"/>
    <p:sldId id="288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vs.</a:t>
            </a:r>
            <a:r>
              <a:rPr lang="en-US" baseline="0"/>
              <a:t>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28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877328"/>
        <c:axId val="126877888"/>
      </c:scatterChart>
      <c:valAx>
        <c:axId val="12687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77888"/>
        <c:crosses val="autoZero"/>
        <c:crossBetween val="midCat"/>
      </c:valAx>
      <c:valAx>
        <c:axId val="126877888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77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vs.</a:t>
            </a:r>
            <a:r>
              <a:rPr lang="en-US" baseline="0"/>
              <a:t> Time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26</c:v>
                </c:pt>
                <c:pt idx="1">
                  <c:v>28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880128"/>
        <c:axId val="126880688"/>
      </c:scatterChart>
      <c:valAx>
        <c:axId val="12688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80688"/>
        <c:crosses val="autoZero"/>
        <c:crossBetween val="midCat"/>
      </c:valAx>
      <c:valAx>
        <c:axId val="126880688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80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84F79E8-32D1-4537-BD0E-FB49A15243E0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EEC875C-DA33-488C-B1DB-E77C18D3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8.31858" units="1/cm"/>
          <inkml:channelProperty channel="Y" name="resolution" value="28.36879" units="1/cm"/>
          <inkml:channelProperty channel="T" name="resolution" value="1" units="1/dev"/>
        </inkml:channelProperties>
      </inkml:inkSource>
      <inkml:timestamp xml:id="ts0" timeString="2016-03-25T02:33:27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9922 0,'0'0'265,"0"0"-234,0 0 16,0 27 0,0-27 0,0 26 0,0 1-16,0-27 16,0 26 46,0-26 32,0 26 47,0 1 108,0-27-233</inkml:trace>
  <inkml:trace contextRef="#ctx0" brushRef="#br0" timeOffset="3589.2053">24183 11113 0,'0'0'140,"0"0"-93,0-27-16,0 27 16,0-26-16,0-1 16,0 27-16,0-26 16,0 26 0,0-26 0,0 26-16,0-27 16,0 1-1,0 26 48,0-27-16,0 27 0</inkml:trace>
  <inkml:trace contextRef="#ctx0" brushRef="#br0" timeOffset="6811.3896">20929 12436 0</inkml:trace>
  <inkml:trace contextRef="#ctx0" brushRef="#br0" timeOffset="12402.7094">19394 13150 0,'0'0'78,"0"-26"47,0 26-63,0-27 1,0 1 15,0 26 202,0 0-233,0 0 94,-26 0-17,26 0-61,-27 0 93,1 0-109,26 0 62,0-27 47,0 27-109,0-26-16,0 26 16,26 0-16,-26-27-16,0 1 32,0 26-16,0 0 219,0 26-188</inkml:trace>
  <inkml:trace contextRef="#ctx0" brushRef="#br0" timeOffset="14237.8144">17754 13864 0</inkml:trace>
  <inkml:trace contextRef="#ctx0" brushRef="#br0" timeOffset="30317.7341">25823 10134 0,'0'0'78,"0"-27"-15,-26 27-48,26 0 17,0 0-1,-27 0-16,1-26 1,-27-27 0,-53 27-1,27-54 1,-1 27-1,1-53 1,-27-26 0,0 0-1,1-27 1,25 0-1,1-26 1,-27-79 0,53 25-1,27 1 1,-1 53-1,27 0 1,0 26 0,0 27-1,0 52 1,0-25-1,27-1 1,-1 26 0,27-52-1,-27 0 1,54 52-1,-27 1 1,-27 26 0,27 27-1,-26-27 1,25 26-1,-25 1 1,-1-1 0,27 1-1,-26 0 1,26-1-1,-53 27 1,26-26 0,-26 26-1,27 0 1,-1 0 15,-26 0 16,27 0-16,-27 0 16,26 0 0</inkml:trace>
  <inkml:trace contextRef="#ctx0" brushRef="#br0" timeOffset="35399.0245">24183 10981 0,'0'0'141,"0"-27"-110,0 27-16,0-26 1,0 26 0,0 0-1,-27-27 1,27 1-1,0-27 1,0 26 0,0 1-1,0-1 1,0 27-1,0-26 1,0 26 15,-26-53-15,26 27-1,0-1 1,0 1 0,0-1-1,0 27 1,0-26-1,0 26 17,0-27-17,0 1 1,0-27-1,0 26 1,0 1 0,0 0-1,0-1 1,0 1-1,0 26 17,0-27-17,0 27 1,0-53-1,0 53 1,0-26 0,0-27-1,0 26 1,0 1-1,0 26 1,0-27 0,0 27-1,0-52 1,0 25 0,0-26-1,0 0 1,0 0-1,0 27 1,0-1 0,0-25-1,0-28 1,0 27-1,0-26 1,0-27 0,0 0-1,0 27 1,0-27-1,0-53 1,0-52 0,0-54-1,53 0 1,-53 54-1,26 26 1,1 79 0,-27 26-1,26 1 1,-26 52-1,0 27 1,0-26 0,27 0 15,-27 26-16,0-27 17,0 27-17,26 0 1,-26-26-1,0-1 1,0 27 0,0-26-1,27 26 1,-27-53-1,26 26 1,-26-26 0,53 1-1,-53-1 1,27 26-1,-27-26 1,26 53 0,0-26-1,1-27 1,-27 53-1,0-27 1,26 1 0,-26 26-1,0-27 1,27 27 15,-27 0-15,26-26-1,-26 0 1,27 26-1,-27 0 1,26-27 0,-26 27-1,27 0 16,-27 0-15,26-26 0,1 26 15,-27 0-16,26 0 1,-26-27 0,26 27-1,1-26 1,-27 26 15,26 0-15,-26 0-1,27-27 1,-27 27-1,0 0 1,26 0 0,1-26-1,-1 26 1,-26-27-1,27 27 1,-1 0 0,-26 0-1,27 0 1,-1-26-1,27-1 17,-53 27-32,26 0 15,-26 0 1,27 0-1,-1-26 1,-26 26 15,0 0-15,0-26 31,27 26-47,-27 0 46,26 0 1,1-27 16,-27 27-1</inkml:trace>
  <inkml:trace contextRef="#ctx0" brushRef="#br0" timeOffset="42537.433">20955 12383 0,'0'0'31,"0"-27"0,0 27 32,0-26-32,0 26 16,26-53-47,-26-53 31,27 0-16,-1-52 1,27-1 0,27-26-1,-27 52 1,26-25-1,0-28 1,54 1 0,-28-53-1,28 0 1,26 0-1,-54 26 1,54-26 0,-53 26-1,-27 54 1,27 25-1,0-25 1,0 25 0,0 1-1,-27 26 1,27 0-1,-53 53 1,-27 0 0,27 27-1,-26-27 1,-1 27-1,1-27 1,-27 53 0,26-27-1,-26 27 250,0-53-233,0 0-17,26-26 1,1 0-1,79-54 1,0 28 0,-1-1-1,1-27 1,-53 54-1,26-53 1,1 52 0,-27 1-1,-27 53 1,1-27-1,-27 53 1,26-27 0,-26 1-1,27 26 1,-1-27-1,-26 27 1,0 0 0,0-26 15,27 26-16,-27 0 1,0 0 0,26-27-1,-26 1 1,0 26-1,26-27 1,1 27 15,-27 0-15,0-26-1,26 26 1,-26 0 0,27 0-1,-1-27 1,-26 27-1,0-26 1,27 26 0,-27 0-1,26 0 1,-26-26 15,0 26-15,27 0 15,-1 0-16,-26 0 17,27 0-17,-27-27 1,0 27-1,26-26 1,1 26 0,-27 0 30,0 0-30,26 0 0,-26-27-1,26 27 1,-26 0 15,27 0-15,-1-26-1,-26 26 1,27 0-1,-27 0 1,0 0 0,26 0-1,-26-27 1,27 27-1,-27-26 1,26 26 31,-26 0-32,27 0 32,-27-27-16,26 27-15,1 0 0,-27 0 15,26-26-16,-26 26 1,26-27 0,-26 27-1,27 0 16,-1 0-15,-26 0 0,27 0-1,-27-26 1,26 26 15,1 0-15,-27 0-1,26 0 1,-26 0-1,27 0 17,-27 0-17,26-26 1,1 26-1,-27 0 1,26 0 0,-26 0 15,26 0-16,-26 0 1,27 0 0,-27 0-1,26 0 16,-26 0 1,27 0-1,-27 0 16,26 0-16,-26-27 0,27 27-15,-27 0 30,26 0 1,-26 0 0,27-26-16,-1 26 16,-26-27 0,27 27 0,-27 0-16,26 0 16,-26-26-1,0 26-30</inkml:trace>
  <inkml:trace contextRef="#ctx0" brushRef="#br0" timeOffset="49193.8137">19368 13097 0,'0'0'125,"0"0"-78,0-26-16,0-1-16,0 27 1,26-26 0,0-80-1,27 0 1,27-26-1,-27 52 1,-27-25 0,53-28-1,-26 28 1,27-107-1,-1 53 1,0 53 0,1-52-1,26 52 1,-53-27-1,0 28 1,-1-1 0,28-27-1,-27 54 1,0-27-1,0 53 1,-27 0 0,-26 0-1,53 1 1,-27 25-1,-26-26 1,53 27 0,-26-27-1,-1 0 1,1 0-1,26 0 1,0-26 0,-27 52-1,0-26 1,-26 27-1,53-1 1,-26-26 0,-27 27-1,79-53 1,-79 26-1,27 0 1,-1 26 0,1-26-1,-1 27 1,27-53-1,0-1 1,26-26 0,-52 27-1,52 26 1,-52-53-1,25 27 1,28-53 0,26-1-1,-27 1 1,0-27-1,-26 53 1,0-26 0,27 26-1,-1-52 1,0 52-1,1-27 1,-1 1 0,-26 53-1,0-1 1,-27 54-1,-26-1 1,27 1 0,-1 0-1,1-1 1,-1 1-1,27-1 1,-53 27 0,53-26-1,-26-27 1,-1 26-1,27 27 1,-27-53 0,27 53-1,-53 0 1,0-26-1,53 0 1,-26 26 0,-1-27-1,27 1 1,-26 26-1,-1 0 1,0-27 0,1 27-1,-27 0 1,26-26-1,-26 26 17,27 0-17,-1 0 1,-26 0-1,27-27 1,26 1 0,-27 26-1,1 0 1,25 0-1,-25 0 1,-1 0 0,-26 0 15,27 0-16,-27 0 1,26-27 0,1 27-1,-27 0 16,26 0-15,27 0 0,-26-26-1,-1 26 1,0-27-1,1 27 1,-27 0 15,0 0 0,26 0-15,-26 0 15,27-26 0,-1 26 1,-26 0-17,27 0 16,-27 0-15,0 0 0,0-27 15,26 27-16,-26 0 1,27 0 15,-1 0 0,-26-26-15,0 26 0,27 0-1,-27 0 32,26 0 0,1 0-32,-27-26 1,0 26 15,0 0-15,26 0-1,-26-27 1,26 27 0,-26-26 15,27 26 16,-1 0-16,-26 0 16,27 0-1,-27 0 1,26 0 0,1 0-16,-27 0 16,26 0 0,-26 0 0,0-27 15,27 27 312,-27 0-342,26 0-17,1 0 1,26 0-1,-53-26 1,52-1 0,28-26-1,-27 0 1,0 53-1,0-52 1,-1 52 0,-25 0-1,-1 0 1,27 0-1,-26 0 1,-1 0 0,-26 0-1,27 0 1,-27 0 15,26 0-15,-26 0-1,27 0 16,-1 0-15,-26 0 0,26 0-1,-26-27 1,27 27 15,-1 0-15,-26 0-1,27 0 16,-27-26-15,26 26 31,-26 0 0,27 0-1,-1 0-14,-26 0 14,27 0-30,-27 0 0,26 0 30,1 0-14,-27 0 14,26 0 1,-26 0-31,27 0-1,-27 0 1,26 0 0,0 0 15,-26 0-16,27 0 1,-27 0 15,26 0 16,1 0 0</inkml:trace>
  <inkml:trace contextRef="#ctx0" brushRef="#br0" timeOffset="51351.9372">25770 6033 0,'0'0'16</inkml:trace>
  <inkml:trace contextRef="#ctx0" brushRef="#br0" timeOffset="52626.0101">25770 6033 0,'0'0'312,"0"0"-265,0 0-31,0 0-1,27 0 1,-1 0 0,-26 0-1,27 0 1,-27 0 15,26 0 16,1 0-32,-27 0 1,26 0 0,27 0-1,-53 0 1,27 0-1,-27 0 17,26 0-17,0 0 1,-26 0-1,27 0 1,-27-27 0,26 27 15,1-26-16,-27 26 17,26 0-17,-26 0 1,27-27-1,-27 27 1,26 0 31,1 0-32,-27 0 1,0 0 0,26-26-1,1 26 1,-1-26-1,-26 26 1,26 0 0,-26 0 15,27 0-16,-1 0 17,-26 0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D161-46F3-4660-AD41-F93531131C9A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E106-DFAF-4878-9A7F-9A094ADA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Exponential </a:t>
            </a:r>
            <a:r>
              <a:rPr lang="en-US" b="1" dirty="0" smtClean="0"/>
              <a:t>smoothing, Least Square Method, Holts Method, Holts-Winter Method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3" y="1"/>
            <a:ext cx="11821297" cy="1977080"/>
          </a:xfrm>
        </p:spPr>
        <p:txBody>
          <a:bodyPr>
            <a:normAutofit/>
          </a:bodyPr>
          <a:lstStyle/>
          <a:p>
            <a:r>
              <a:rPr lang="en-US" dirty="0" smtClean="0"/>
              <a:t>WHAT IF TREND IS THERE IN DATA- WHAT TO DO? – SIMPLEST OF ALL APPROACHES. – LEAST SQUARE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Lets Assume following data in a time series.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70323"/>
              </p:ext>
            </p:extLst>
          </p:nvPr>
        </p:nvGraphicFramePr>
        <p:xfrm>
          <a:off x="3712519" y="3215731"/>
          <a:ext cx="29848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22"/>
                <a:gridCol w="1492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38865"/>
          </a:xfrm>
        </p:spPr>
        <p:txBody>
          <a:bodyPr>
            <a:normAutofit/>
          </a:bodyPr>
          <a:lstStyle/>
          <a:p>
            <a:r>
              <a:rPr lang="en-US" dirty="0"/>
              <a:t>WHAT IF TREND IS THERE IN DATA- WHAT TO DO? – SIMPLEST OF ALL APPROACHES. – LEAST SQUARE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Lets Assume following data in a time series.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08041"/>
              </p:ext>
            </p:extLst>
          </p:nvPr>
        </p:nvGraphicFramePr>
        <p:xfrm>
          <a:off x="1760151" y="3450509"/>
          <a:ext cx="29848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22"/>
                <a:gridCol w="1492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731054"/>
              </p:ext>
            </p:extLst>
          </p:nvPr>
        </p:nvGraphicFramePr>
        <p:xfrm>
          <a:off x="6034216" y="32683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4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WHAT IF TREND IS THERE IN DATA- WHAT TO DO? – SIMPLEST OF ALL APPROACHES.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following data in a time series.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5373" y="2795601"/>
          <a:ext cx="29848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422"/>
                <a:gridCol w="14924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016619"/>
              </p:ext>
            </p:extLst>
          </p:nvPr>
        </p:nvGraphicFramePr>
        <p:xfrm>
          <a:off x="5478162" y="2724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391440" y="2124360"/>
              <a:ext cx="3114720" cy="2867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080" y="2115000"/>
                <a:ext cx="3133440" cy="2885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9094574" y="1989438"/>
            <a:ext cx="1346886" cy="33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0166396">
            <a:off x="7641387" y="4072109"/>
            <a:ext cx="18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Y=a +</a:t>
            </a:r>
            <a:r>
              <a:rPr lang="en-US" dirty="0" err="1" smtClean="0"/>
              <a:t>bt</a:t>
            </a:r>
            <a:r>
              <a:rPr lang="en-US" dirty="0" smtClean="0"/>
              <a:t> +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TREND IS THERE IN DATA- WHAT TO DO? – SIMPLEST OF ALL APPROACHES.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1690688"/>
            <a:ext cx="11106665" cy="5031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the best line, sum of the errors has to be the lowest. </a:t>
            </a:r>
          </a:p>
          <a:p>
            <a:pPr marL="0" indent="0">
              <a:buNone/>
            </a:pPr>
            <a:r>
              <a:rPr lang="en-US" dirty="0" smtClean="0"/>
              <a:t>Σ(errors)</a:t>
            </a:r>
            <a:r>
              <a:rPr lang="en-US" baseline="30000" dirty="0" smtClean="0"/>
              <a:t>2 </a:t>
            </a:r>
            <a:r>
              <a:rPr lang="en-US" dirty="0" smtClean="0"/>
              <a:t> = Σ(Y-a-</a:t>
            </a:r>
            <a:r>
              <a:rPr lang="en-US" dirty="0" err="1" smtClean="0"/>
              <a:t>bt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baseline="30000" dirty="0" smtClean="0"/>
              <a:t>Min</a:t>
            </a:r>
          </a:p>
          <a:p>
            <a:pPr marL="0" indent="0">
              <a:buNone/>
            </a:pPr>
            <a:r>
              <a:rPr lang="en-US" dirty="0"/>
              <a:t>Take partial </a:t>
            </a:r>
            <a:r>
              <a:rPr lang="en-US" dirty="0" smtClean="0"/>
              <a:t>derivative of expression on the right hand </a:t>
            </a:r>
            <a:r>
              <a:rPr lang="en-US" dirty="0"/>
              <a:t>by a and b and </a:t>
            </a:r>
            <a:r>
              <a:rPr lang="en-US" dirty="0" smtClean="0"/>
              <a:t>put them to zero. </a:t>
            </a:r>
          </a:p>
          <a:p>
            <a:pPr marL="0" indent="0">
              <a:buNone/>
            </a:pPr>
            <a:r>
              <a:rPr lang="en-US" dirty="0" smtClean="0"/>
              <a:t>-2Σ(Y-a-</a:t>
            </a:r>
            <a:r>
              <a:rPr lang="en-US" dirty="0" err="1" smtClean="0"/>
              <a:t>bt</a:t>
            </a:r>
            <a:r>
              <a:rPr lang="en-US" dirty="0" smtClean="0"/>
              <a:t>)=0  || ΣY=</a:t>
            </a:r>
            <a:r>
              <a:rPr lang="en-US" dirty="0" err="1" smtClean="0"/>
              <a:t>na</a:t>
            </a:r>
            <a:r>
              <a:rPr lang="en-US" dirty="0" smtClean="0"/>
              <a:t> +</a:t>
            </a:r>
            <a:r>
              <a:rPr lang="en-US" dirty="0" err="1" smtClean="0"/>
              <a:t>bΣt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2tΣ(Y-a-</a:t>
            </a:r>
            <a:r>
              <a:rPr lang="en-US" dirty="0" err="1" smtClean="0"/>
              <a:t>bt</a:t>
            </a:r>
            <a:r>
              <a:rPr lang="en-US" dirty="0"/>
              <a:t>)=</a:t>
            </a:r>
            <a:r>
              <a:rPr lang="en-US" dirty="0" smtClean="0"/>
              <a:t>0 || </a:t>
            </a:r>
            <a:r>
              <a:rPr lang="en-US" dirty="0" err="1" smtClean="0"/>
              <a:t>ΣYt</a:t>
            </a:r>
            <a:r>
              <a:rPr lang="en-US" dirty="0" smtClean="0"/>
              <a:t>=</a:t>
            </a:r>
            <a:r>
              <a:rPr lang="en-US" dirty="0" err="1" smtClean="0"/>
              <a:t>aΣt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bΣt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baseline="30000" dirty="0"/>
              <a:t>181=6a + 21b</a:t>
            </a:r>
          </a:p>
          <a:p>
            <a:pPr marL="0" indent="0">
              <a:buNone/>
            </a:pPr>
            <a:r>
              <a:rPr lang="en-US" baseline="30000" dirty="0"/>
              <a:t>663=21a + 91b</a:t>
            </a:r>
          </a:p>
          <a:p>
            <a:pPr marL="0" indent="0">
              <a:buNone/>
            </a:pPr>
            <a:r>
              <a:rPr lang="en-US" baseline="30000" dirty="0"/>
              <a:t>a=24.26</a:t>
            </a:r>
          </a:p>
          <a:p>
            <a:pPr marL="0" indent="0">
              <a:buNone/>
            </a:pPr>
            <a:r>
              <a:rPr lang="en-US" baseline="30000" dirty="0"/>
              <a:t>b= 1.69</a:t>
            </a:r>
          </a:p>
          <a:p>
            <a:pPr marL="0" indent="0">
              <a:buNone/>
            </a:pPr>
            <a:r>
              <a:rPr lang="en-US" baseline="30000" dirty="0"/>
              <a:t>Y7=24.26 + 1.69*7 = </a:t>
            </a:r>
            <a:r>
              <a:rPr lang="en-US" baseline="30000" dirty="0" smtClean="0"/>
              <a:t>36.077</a:t>
            </a:r>
          </a:p>
          <a:p>
            <a:pPr marL="0" indent="0">
              <a:buNone/>
            </a:pPr>
            <a:r>
              <a:rPr lang="en-US" dirty="0" smtClean="0"/>
              <a:t>This method is called </a:t>
            </a:r>
            <a:r>
              <a:rPr lang="en-US" b="1" u="sng" dirty="0" smtClean="0"/>
              <a:t>LEAST </a:t>
            </a:r>
            <a:r>
              <a:rPr lang="en-US" b="1" u="sng" dirty="0"/>
              <a:t>SQUARE METHOD. 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88212"/>
              </p:ext>
            </p:extLst>
          </p:nvPr>
        </p:nvGraphicFramePr>
        <p:xfrm>
          <a:off x="9057502" y="3669956"/>
          <a:ext cx="2131369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3"/>
                <a:gridCol w="956280"/>
                <a:gridCol w="388995"/>
                <a:gridCol w="421411"/>
              </a:tblGrid>
              <a:tr h="2240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Yt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t^2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40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181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663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91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TREND IS THERE IN DATA- WHAT TO DO? – SIMPLEST OF ALL APPROACHES.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we assume each observation has equal weight. </a:t>
            </a:r>
          </a:p>
          <a:p>
            <a:r>
              <a:rPr lang="en-US" dirty="0" smtClean="0"/>
              <a:t>Can we combine the exponential smoothing to give weights to observations? </a:t>
            </a:r>
          </a:p>
          <a:p>
            <a:r>
              <a:rPr lang="en-US" dirty="0" smtClean="0"/>
              <a:t>Holts Method. </a:t>
            </a:r>
          </a:p>
          <a:p>
            <a:pPr lvl="1"/>
            <a:r>
              <a:rPr lang="en-US" dirty="0" smtClean="0"/>
              <a:t>Linear regression assumes slope to be constant and predicted values to be linear.  We will change that for Holts Method. </a:t>
            </a:r>
          </a:p>
          <a:p>
            <a:pPr lvl="1"/>
            <a:r>
              <a:rPr lang="en-US" dirty="0" smtClean="0"/>
              <a:t>We will change the value of level (a) at each time period based on exponential smoothing that we talked about previously.</a:t>
            </a:r>
          </a:p>
          <a:p>
            <a:pPr lvl="1"/>
            <a:r>
              <a:rPr lang="en-US" dirty="0" smtClean="0"/>
              <a:t>We will change the slope (b) at each time period based on exponential smoothing that we talked about previously.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/>
              <a:t>F</a:t>
            </a:r>
            <a:r>
              <a:rPr lang="en-US" sz="3200" b="1" baseline="-25000" dirty="0" smtClean="0"/>
              <a:t>t+1 </a:t>
            </a:r>
            <a:r>
              <a:rPr lang="en-US" sz="3200" b="1" dirty="0"/>
              <a:t>= a</a:t>
            </a:r>
            <a:r>
              <a:rPr lang="en-US" sz="3200" b="1" baseline="-25000" dirty="0"/>
              <a:t>t</a:t>
            </a:r>
            <a:r>
              <a:rPr lang="en-US" sz="3200" b="1" dirty="0"/>
              <a:t> + </a:t>
            </a:r>
            <a:r>
              <a:rPr lang="en-US" sz="3200" b="1" dirty="0" err="1" smtClean="0"/>
              <a:t>b</a:t>
            </a:r>
            <a:r>
              <a:rPr lang="en-US" sz="3200" b="1" baseline="-25000" dirty="0" err="1" smtClean="0"/>
              <a:t>t</a:t>
            </a:r>
            <a:endParaRPr lang="en-US" sz="3200" b="1" baseline="-25000" dirty="0"/>
          </a:p>
          <a:p>
            <a:r>
              <a:rPr lang="en-US" sz="3200" b="1" dirty="0"/>
              <a:t>F</a:t>
            </a:r>
            <a:r>
              <a:rPr lang="en-US" sz="3200" b="1" baseline="-25000" dirty="0"/>
              <a:t>t+1 </a:t>
            </a:r>
            <a:r>
              <a:rPr lang="en-US" sz="3200" b="1" dirty="0"/>
              <a:t>= </a:t>
            </a:r>
            <a:r>
              <a:rPr lang="en-US" sz="3200" b="1" dirty="0" smtClean="0"/>
              <a:t>Forecast for time t+1.</a:t>
            </a:r>
            <a:endParaRPr lang="en-US" sz="3200" b="1" baseline="-25000" dirty="0"/>
          </a:p>
          <a:p>
            <a:r>
              <a:rPr lang="en-US" sz="3200" b="1" dirty="0" smtClean="0"/>
              <a:t>a</a:t>
            </a:r>
            <a:r>
              <a:rPr lang="en-US" sz="3200" b="1" baseline="-25000" dirty="0" smtClean="0"/>
              <a:t>t </a:t>
            </a:r>
            <a:r>
              <a:rPr lang="en-US" sz="3200" b="1" dirty="0"/>
              <a:t>= </a:t>
            </a:r>
            <a:r>
              <a:rPr lang="en-US" sz="3200" b="1" dirty="0" smtClean="0"/>
              <a:t>Level at time t (smoothed value at time).</a:t>
            </a:r>
          </a:p>
          <a:p>
            <a:r>
              <a:rPr lang="en-US" sz="3200" b="1" dirty="0" err="1" smtClean="0"/>
              <a:t>b</a:t>
            </a:r>
            <a:r>
              <a:rPr lang="en-US" sz="3200" b="1" baseline="-25000" dirty="0" err="1" smtClean="0"/>
              <a:t>t</a:t>
            </a:r>
            <a:r>
              <a:rPr lang="en-US" sz="3200" b="1" baseline="-25000" dirty="0" smtClean="0"/>
              <a:t> </a:t>
            </a:r>
            <a:r>
              <a:rPr lang="en-US" sz="3200" b="1" dirty="0"/>
              <a:t>= </a:t>
            </a:r>
            <a:r>
              <a:rPr lang="en-US" sz="3200" b="1" dirty="0" smtClean="0"/>
              <a:t>Slope of the line.</a:t>
            </a:r>
          </a:p>
          <a:p>
            <a:r>
              <a:rPr lang="en-US" sz="3200" b="1" dirty="0"/>
              <a:t>a</a:t>
            </a:r>
            <a:r>
              <a:rPr lang="en-US" sz="3200" b="1" baseline="-25000" dirty="0"/>
              <a:t>t </a:t>
            </a:r>
            <a:r>
              <a:rPr lang="en-US" sz="3200" b="1" dirty="0"/>
              <a:t>= </a:t>
            </a:r>
            <a:r>
              <a:rPr lang="en-US" sz="3200" b="1" dirty="0" smtClean="0"/>
              <a:t>α</a:t>
            </a:r>
            <a:r>
              <a:rPr lang="en-US" sz="3200" b="1" dirty="0" err="1" smtClean="0"/>
              <a:t>Y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+(1-α)(a</a:t>
            </a:r>
            <a:r>
              <a:rPr lang="en-US" sz="3200" b="1" baseline="-25000" dirty="0" smtClean="0"/>
              <a:t>t-1</a:t>
            </a:r>
            <a:r>
              <a:rPr lang="en-US" sz="3200" b="1" dirty="0" smtClean="0"/>
              <a:t> + b</a:t>
            </a:r>
            <a:r>
              <a:rPr lang="en-US" sz="3200" b="1" baseline="-25000" dirty="0" smtClean="0"/>
              <a:t>t-1</a:t>
            </a:r>
            <a:r>
              <a:rPr lang="en-US" sz="3200" b="1" dirty="0" smtClean="0"/>
              <a:t>)</a:t>
            </a:r>
          </a:p>
          <a:p>
            <a:r>
              <a:rPr lang="en-US" sz="3200" b="1" dirty="0" err="1" smtClean="0"/>
              <a:t>b</a:t>
            </a:r>
            <a:r>
              <a:rPr lang="en-US" sz="3200" b="1" baseline="-25000" dirty="0" err="1" smtClean="0"/>
              <a:t>t</a:t>
            </a:r>
            <a:r>
              <a:rPr lang="en-US" sz="3200" b="1" baseline="-25000" dirty="0" smtClean="0"/>
              <a:t> </a:t>
            </a:r>
            <a:r>
              <a:rPr lang="en-US" sz="3200" b="1" dirty="0"/>
              <a:t>= </a:t>
            </a:r>
            <a:r>
              <a:rPr lang="el-GR" sz="3200" b="1" dirty="0" smtClean="0"/>
              <a:t>β</a:t>
            </a:r>
            <a:r>
              <a:rPr lang="en-US" sz="3200" b="1" dirty="0" smtClean="0"/>
              <a:t>(a</a:t>
            </a:r>
            <a:r>
              <a:rPr lang="en-US" sz="3200" b="1" baseline="-25000" dirty="0" smtClean="0"/>
              <a:t>t</a:t>
            </a:r>
            <a:r>
              <a:rPr lang="en-US" sz="3200" b="1" dirty="0" smtClean="0"/>
              <a:t> - a</a:t>
            </a:r>
            <a:r>
              <a:rPr lang="en-US" sz="3200" b="1" baseline="-25000" dirty="0" smtClean="0"/>
              <a:t>t-1</a:t>
            </a:r>
            <a:r>
              <a:rPr lang="en-US" sz="3200" b="1" dirty="0" smtClean="0"/>
              <a:t> ) + (1-</a:t>
            </a:r>
            <a:r>
              <a:rPr lang="el-GR" sz="3200" b="1" dirty="0" smtClean="0"/>
              <a:t>β</a:t>
            </a:r>
            <a:r>
              <a:rPr lang="en-US" sz="3200" b="1" dirty="0" smtClean="0"/>
              <a:t>) b</a:t>
            </a:r>
            <a:r>
              <a:rPr lang="en-US" sz="3200" b="1" baseline="-25000" dirty="0" smtClean="0"/>
              <a:t>t-1</a:t>
            </a:r>
            <a:endParaRPr lang="en-US" sz="3200" b="1" dirty="0"/>
          </a:p>
          <a:p>
            <a:endParaRPr lang="en-US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 smtClean="0"/>
              <a:t> </a:t>
            </a:r>
            <a:endParaRPr lang="en-US" baseline="-25000" dirty="0"/>
          </a:p>
          <a:p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62" y="0"/>
            <a:ext cx="10258168" cy="1000897"/>
          </a:xfrm>
        </p:spPr>
        <p:txBody>
          <a:bodyPr/>
          <a:lstStyle/>
          <a:p>
            <a:r>
              <a:rPr lang="en-US" dirty="0" smtClean="0"/>
              <a:t>HOLTS METHOD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536661"/>
              </p:ext>
            </p:extLst>
          </p:nvPr>
        </p:nvGraphicFramePr>
        <p:xfrm>
          <a:off x="1828800" y="855663"/>
          <a:ext cx="6080125" cy="588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Worksheet" r:id="rId3" imgW="3571824" imgH="4172085" progId="Excel.Sheet.12">
                  <p:embed/>
                </p:oleObj>
              </mc:Choice>
              <mc:Fallback>
                <p:oleObj name="Worksheet" r:id="rId3" imgW="3571824" imgH="41720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855663"/>
                        <a:ext cx="6080125" cy="588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5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56" y="1928359"/>
            <a:ext cx="10515600" cy="4351338"/>
          </a:xfrm>
        </p:spPr>
        <p:txBody>
          <a:bodyPr/>
          <a:lstStyle/>
          <a:p>
            <a:r>
              <a:rPr lang="en-US" dirty="0" smtClean="0"/>
              <a:t>However, so far we can only work with constant time series that has not much of a trend and seasonality. </a:t>
            </a:r>
          </a:p>
          <a:p>
            <a:r>
              <a:rPr lang="en-US" dirty="0" smtClean="0"/>
              <a:t>What to do if there is trend? </a:t>
            </a:r>
          </a:p>
          <a:p>
            <a:pPr lvl="1"/>
            <a:r>
              <a:rPr lang="en-US" b="1" dirty="0" smtClean="0"/>
              <a:t>Holts version of exponential smoothing. </a:t>
            </a:r>
          </a:p>
          <a:p>
            <a:r>
              <a:rPr lang="en-US" dirty="0" smtClean="0"/>
              <a:t>What to do if there is seasonality as well? </a:t>
            </a:r>
          </a:p>
          <a:p>
            <a:pPr lvl="1"/>
            <a:r>
              <a:rPr lang="en-US" b="1" dirty="0" smtClean="0"/>
              <a:t>Holts-Winters version of exponential smoothing.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following data: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divide 53/157, 22/157….. 58/173, 25/173….62/189, 27/189…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 –SIMPLE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82168"/>
              </p:ext>
            </p:extLst>
          </p:nvPr>
        </p:nvGraphicFramePr>
        <p:xfrm>
          <a:off x="1643448" y="2751718"/>
          <a:ext cx="4181347" cy="19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Worksheet" r:id="rId3" imgW="2447841" imgH="1152457" progId="Excel.Sheet.12">
                  <p:embed/>
                </p:oleObj>
              </mc:Choice>
              <mc:Fallback>
                <p:oleObj name="Worksheet" r:id="rId3" imgW="2447841" imgH="1152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448" y="2751718"/>
                        <a:ext cx="4181347" cy="19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8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assume following data: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43376"/>
              </p:ext>
            </p:extLst>
          </p:nvPr>
        </p:nvGraphicFramePr>
        <p:xfrm>
          <a:off x="976313" y="2843213"/>
          <a:ext cx="5214937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Worksheet" r:id="rId3" imgW="2447841" imgH="961957" progId="Excel.Sheet.12">
                  <p:embed/>
                </p:oleObj>
              </mc:Choice>
              <mc:Fallback>
                <p:oleObj name="Worksheet" r:id="rId3" imgW="2447841" imgH="961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313" y="2843213"/>
                        <a:ext cx="5214937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We talked about weighted averages in the first class but the problem was how to assign weights. </a:t>
            </a:r>
          </a:p>
          <a:p>
            <a:pPr fontAlgn="base"/>
            <a:r>
              <a:rPr lang="en-US" dirty="0" smtClean="0"/>
              <a:t>Forecasts </a:t>
            </a:r>
            <a:r>
              <a:rPr lang="en-US" dirty="0"/>
              <a:t>produced using exponential smoothing methods are </a:t>
            </a:r>
            <a:r>
              <a:rPr lang="en-US" b="1" dirty="0"/>
              <a:t>weighted averages of past observations</a:t>
            </a:r>
            <a:r>
              <a:rPr lang="en-US" dirty="0"/>
              <a:t>, </a:t>
            </a:r>
            <a:r>
              <a:rPr lang="en-US" b="1" dirty="0" smtClean="0"/>
              <a:t>but with </a:t>
            </a:r>
            <a:r>
              <a:rPr lang="en-US" b="1" dirty="0"/>
              <a:t>the weights decaying exponentially as the observations get older.</a:t>
            </a:r>
          </a:p>
          <a:p>
            <a:pPr fontAlgn="base"/>
            <a:r>
              <a:rPr lang="en-US" dirty="0"/>
              <a:t>In other words, the more recent the observation the higher the associated weight.</a:t>
            </a:r>
          </a:p>
          <a:p>
            <a:pPr fontAlgn="base"/>
            <a:r>
              <a:rPr lang="en-US" dirty="0"/>
              <a:t>This framework generates reliable forecasts quickly and for a wide spectrum of time series which is a great advantage and of major importance to applications in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9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57" y="1072907"/>
            <a:ext cx="10628086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Lets assume following data:</a:t>
            </a:r>
          </a:p>
          <a:p>
            <a:r>
              <a:rPr lang="en-US" dirty="0" smtClean="0"/>
              <a:t>Lets take an average of each Quarter and that gives us seasonal index.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also calculate the slop and intercept of the yearly data and leverage least square method.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1957" y="25156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372737"/>
              </p:ext>
            </p:extLst>
          </p:nvPr>
        </p:nvGraphicFramePr>
        <p:xfrm>
          <a:off x="1730925" y="2219385"/>
          <a:ext cx="7456609" cy="202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Worksheet" r:id="rId3" imgW="3533792" imgH="961957" progId="Excel.Sheet.12">
                  <p:embed/>
                </p:oleObj>
              </mc:Choice>
              <mc:Fallback>
                <p:oleObj name="Worksheet" r:id="rId3" imgW="3533792" imgH="961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0925" y="2219385"/>
                        <a:ext cx="7456609" cy="2029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87506"/>
              </p:ext>
            </p:extLst>
          </p:nvPr>
        </p:nvGraphicFramePr>
        <p:xfrm>
          <a:off x="2412213" y="5648295"/>
          <a:ext cx="6413350" cy="105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Worksheet" r:id="rId5" imgW="3524351" imgH="580957" progId="Excel.Sheet.12">
                  <p:embed/>
                </p:oleObj>
              </mc:Choice>
              <mc:Fallback>
                <p:oleObj name="Worksheet" r:id="rId5" imgW="3524351" imgH="580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2213" y="5648295"/>
                        <a:ext cx="6413350" cy="1057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8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062"/>
            <a:ext cx="10628870" cy="5328937"/>
          </a:xfrm>
        </p:spPr>
        <p:txBody>
          <a:bodyPr/>
          <a:lstStyle/>
          <a:p>
            <a:r>
              <a:rPr lang="en-US" dirty="0" smtClean="0"/>
              <a:t>So Now we have a forecast equation based on simple linear regression.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y=141+16t</a:t>
            </a:r>
            <a:r>
              <a:rPr lang="en-US" sz="4000" dirty="0"/>
              <a:t> </a:t>
            </a:r>
            <a:endParaRPr lang="en-US" dirty="0" smtClean="0"/>
          </a:p>
          <a:p>
            <a:r>
              <a:rPr lang="en-US" dirty="0" smtClean="0"/>
              <a:t>So for t=4 leads to y=141+16*4=205</a:t>
            </a:r>
          </a:p>
          <a:p>
            <a:r>
              <a:rPr lang="en-US" dirty="0" smtClean="0"/>
              <a:t>Now we split 205 based on the seasonal index that we created in the previous steps. (Multiply 205 with seasonal index)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6313" y="2520779"/>
            <a:ext cx="1581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52349"/>
              </p:ext>
            </p:extLst>
          </p:nvPr>
        </p:nvGraphicFramePr>
        <p:xfrm>
          <a:off x="2187145" y="4848560"/>
          <a:ext cx="7285008" cy="169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Worksheet" r:id="rId3" imgW="4143392" imgH="961957" progId="Excel.Sheet.12">
                  <p:embed/>
                </p:oleObj>
              </mc:Choice>
              <mc:Fallback>
                <p:oleObj name="Worksheet" r:id="rId3" imgW="4143392" imgH="961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7145" y="4848560"/>
                        <a:ext cx="7285008" cy="169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9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What if there is a trend in the seasons across years? </a:t>
            </a:r>
          </a:p>
          <a:p>
            <a:r>
              <a:rPr lang="en-US" dirty="0" smtClean="0"/>
              <a:t>Recall the charts we saw in lecture 2 where seasonal plot keeps moving upward with each year.</a:t>
            </a:r>
          </a:p>
          <a:p>
            <a:r>
              <a:rPr lang="en-US" dirty="0" smtClean="0"/>
              <a:t>Solution: </a:t>
            </a:r>
            <a:r>
              <a:rPr lang="en-US" b="1" u="sng" dirty="0" smtClean="0"/>
              <a:t>Holts-Winter Model </a:t>
            </a:r>
            <a:endParaRPr lang="en-US" b="1" u="sn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TO DO IF SEASONALITY IS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8" y="0"/>
            <a:ext cx="10515600" cy="1325563"/>
          </a:xfrm>
        </p:spPr>
        <p:txBody>
          <a:bodyPr/>
          <a:lstStyle/>
          <a:p>
            <a:r>
              <a:rPr lang="en-US" dirty="0" smtClean="0"/>
              <a:t>HOLTS-WINTER MODEL- Multiplicative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aseline="-25000" dirty="0" smtClean="0"/>
              <a:t>    	</a:t>
            </a:r>
            <a:r>
              <a:rPr lang="en-US" dirty="0" smtClean="0"/>
              <a:t>- </a:t>
            </a:r>
            <a:r>
              <a:rPr lang="en-US" dirty="0"/>
              <a:t>Forecast at time T+1</a:t>
            </a:r>
          </a:p>
          <a:p>
            <a:pPr marL="0" indent="0">
              <a:buNone/>
            </a:pP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Level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baseline="-25000" dirty="0" smtClean="0"/>
              <a:t>   </a:t>
            </a:r>
            <a:r>
              <a:rPr lang="en-US" baseline="-25000" dirty="0" smtClean="0"/>
              <a:t>		</a:t>
            </a:r>
            <a:r>
              <a:rPr lang="en-US" dirty="0" smtClean="0"/>
              <a:t>- Slope/trend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 Seasonality index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 smtClean="0"/>
              <a:t> 		-  period of seasonality (4 for quarters, 12 for monthly etc.) 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T+1</a:t>
            </a:r>
            <a:r>
              <a:rPr lang="en-US" dirty="0" smtClean="0"/>
              <a:t> </a:t>
            </a:r>
            <a:r>
              <a:rPr lang="en-US" dirty="0"/>
              <a:t>		-  </a:t>
            </a:r>
            <a:r>
              <a:rPr lang="en-US" dirty="0" smtClean="0"/>
              <a:t>real observed value at time T+1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="1" dirty="0" smtClean="0"/>
              <a:t>= (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 +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)*C</a:t>
            </a:r>
            <a:r>
              <a:rPr lang="en-US" b="1" baseline="-25000" dirty="0" smtClean="0"/>
              <a:t>T+1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T+1 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 smtClean="0"/>
              <a:t>/C</a:t>
            </a:r>
            <a:r>
              <a:rPr lang="en-US" baseline="-25000" dirty="0" smtClean="0"/>
              <a:t>T+1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+ (1-</a:t>
            </a:r>
            <a:r>
              <a:rPr lang="el-GR" dirty="0" smtClean="0"/>
              <a:t> α</a:t>
            </a:r>
            <a:r>
              <a:rPr lang="en-US" dirty="0" smtClean="0"/>
              <a:t>)*(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 smtClean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)   	-  This gives us level.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T+1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dirty="0" smtClean="0"/>
              <a:t>(a</a:t>
            </a:r>
            <a:r>
              <a:rPr lang="en-US" baseline="-25000" dirty="0" smtClean="0"/>
              <a:t>T+1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 smtClean="0"/>
              <a:t>) + (1-</a:t>
            </a:r>
            <a:r>
              <a:rPr lang="en-US" dirty="0"/>
              <a:t> </a:t>
            </a:r>
            <a:r>
              <a:rPr lang="el-GR" dirty="0" smtClean="0"/>
              <a:t>β</a:t>
            </a:r>
            <a:r>
              <a:rPr lang="en-US" dirty="0" smtClean="0"/>
              <a:t>)*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 		-  </a:t>
            </a:r>
            <a:r>
              <a:rPr lang="en-US" dirty="0"/>
              <a:t>This gives us </a:t>
            </a:r>
            <a:r>
              <a:rPr lang="en-US" dirty="0" smtClean="0"/>
              <a:t>trend or slope. 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T+p+1</a:t>
            </a:r>
            <a:r>
              <a:rPr lang="en-US" dirty="0" smtClean="0"/>
              <a:t> = </a:t>
            </a:r>
            <a:r>
              <a:rPr lang="el-GR" dirty="0" smtClean="0"/>
              <a:t>ϒ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 smtClean="0"/>
              <a:t> /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T+1</a:t>
            </a:r>
            <a:r>
              <a:rPr lang="en-US" dirty="0" smtClean="0"/>
              <a:t>) + (1-</a:t>
            </a:r>
            <a:r>
              <a:rPr lang="el-GR" dirty="0"/>
              <a:t> </a:t>
            </a:r>
            <a:r>
              <a:rPr lang="el-GR" dirty="0" smtClean="0"/>
              <a:t>ϒ</a:t>
            </a:r>
            <a:r>
              <a:rPr lang="en-US" dirty="0" smtClean="0"/>
              <a:t>)*C</a:t>
            </a:r>
            <a:r>
              <a:rPr lang="en-US" baseline="-25000" dirty="0" smtClean="0"/>
              <a:t>T+1 		</a:t>
            </a:r>
            <a:r>
              <a:rPr lang="en-US" dirty="0" smtClean="0"/>
              <a:t>-  </a:t>
            </a:r>
            <a:r>
              <a:rPr lang="en-US" dirty="0"/>
              <a:t>This gives us </a:t>
            </a:r>
            <a:r>
              <a:rPr lang="en-US" dirty="0" smtClean="0"/>
              <a:t>seasonality index. 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0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8" y="0"/>
            <a:ext cx="10515600" cy="1325563"/>
          </a:xfrm>
        </p:spPr>
        <p:txBody>
          <a:bodyPr/>
          <a:lstStyle/>
          <a:p>
            <a:r>
              <a:rPr lang="en-US" dirty="0" smtClean="0"/>
              <a:t>HOLTS-WINTER MODEL- Additive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aseline="-25000" dirty="0" smtClean="0"/>
              <a:t>    	</a:t>
            </a:r>
            <a:r>
              <a:rPr lang="en-US" dirty="0" smtClean="0"/>
              <a:t>- </a:t>
            </a:r>
            <a:r>
              <a:rPr lang="en-US" dirty="0"/>
              <a:t>Forecast at time T+1</a:t>
            </a:r>
          </a:p>
          <a:p>
            <a:pPr marL="0" indent="0">
              <a:buNone/>
            </a:pP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Level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baseline="-25000" dirty="0" smtClean="0"/>
              <a:t>   </a:t>
            </a:r>
            <a:r>
              <a:rPr lang="en-US" baseline="-25000" dirty="0" smtClean="0"/>
              <a:t>		</a:t>
            </a:r>
            <a:r>
              <a:rPr lang="en-US" dirty="0" smtClean="0"/>
              <a:t>- Slope/trend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T</a:t>
            </a:r>
            <a:r>
              <a:rPr lang="en-US" baseline="-25000" dirty="0" smtClean="0"/>
              <a:t>		</a:t>
            </a:r>
            <a:r>
              <a:rPr lang="en-US" dirty="0" smtClean="0"/>
              <a:t>-  Seasonality index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 smtClean="0"/>
              <a:t> 		-  period of seasonality (4 for quarters, 12 for monthly etc.) 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T+1</a:t>
            </a:r>
            <a:r>
              <a:rPr lang="en-US" dirty="0" smtClean="0"/>
              <a:t> </a:t>
            </a:r>
            <a:r>
              <a:rPr lang="en-US" dirty="0"/>
              <a:t>		-  </a:t>
            </a:r>
            <a:r>
              <a:rPr lang="en-US" dirty="0" smtClean="0"/>
              <a:t>real observed value at time T+1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Forecast</a:t>
            </a:r>
            <a:r>
              <a:rPr lang="en-US" b="1" baseline="-25000" dirty="0" smtClean="0"/>
              <a:t>T+1</a:t>
            </a:r>
            <a:r>
              <a:rPr lang="en-US" b="1" dirty="0" smtClean="0"/>
              <a:t>=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 + 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T</a:t>
            </a:r>
            <a:r>
              <a:rPr lang="en-US" b="1" dirty="0"/>
              <a:t> </a:t>
            </a:r>
            <a:r>
              <a:rPr lang="en-US" b="1" dirty="0" smtClean="0"/>
              <a:t>+ C</a:t>
            </a:r>
            <a:r>
              <a:rPr lang="en-US" b="1" baseline="-25000" dirty="0" smtClean="0"/>
              <a:t>T+1 				</a:t>
            </a:r>
            <a:r>
              <a:rPr lang="en-US" dirty="0" smtClean="0"/>
              <a:t>-  </a:t>
            </a:r>
            <a:r>
              <a:rPr lang="en-US" dirty="0"/>
              <a:t>This gives us level. 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T+1 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/>
              <a:t> –</a:t>
            </a:r>
            <a:r>
              <a:rPr lang="en-US" dirty="0" smtClean="0"/>
              <a:t> C</a:t>
            </a:r>
            <a:r>
              <a:rPr lang="en-US" baseline="-25000" dirty="0" smtClean="0"/>
              <a:t>T+1</a:t>
            </a:r>
            <a:r>
              <a:rPr lang="en-US" dirty="0" smtClean="0"/>
              <a:t>)</a:t>
            </a:r>
            <a:r>
              <a:rPr lang="en-US" baseline="-25000" dirty="0"/>
              <a:t> </a:t>
            </a:r>
            <a:r>
              <a:rPr lang="en-US" dirty="0" smtClean="0"/>
              <a:t>+ (1-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)*(</a:t>
            </a:r>
            <a:r>
              <a:rPr lang="en-US" dirty="0" err="1"/>
              <a:t>a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 smtClean="0"/>
              <a:t>)   		-  This gives us level.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aseline="-25000" dirty="0" smtClean="0"/>
              <a:t>T+1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dirty="0" smtClean="0"/>
              <a:t>(a</a:t>
            </a:r>
            <a:r>
              <a:rPr lang="en-US" baseline="-25000" dirty="0" smtClean="0"/>
              <a:t>T+1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 smtClean="0"/>
              <a:t>) + (1-</a:t>
            </a:r>
            <a:r>
              <a:rPr lang="en-US" dirty="0"/>
              <a:t> </a:t>
            </a:r>
            <a:r>
              <a:rPr lang="el-GR" dirty="0" smtClean="0"/>
              <a:t>β</a:t>
            </a:r>
            <a:r>
              <a:rPr lang="en-US" dirty="0" smtClean="0"/>
              <a:t>)*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 				-  This </a:t>
            </a:r>
            <a:r>
              <a:rPr lang="en-US" dirty="0"/>
              <a:t>gives us </a:t>
            </a:r>
            <a:r>
              <a:rPr lang="en-US" dirty="0" smtClean="0"/>
              <a:t>trend or slope. 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T+p+1</a:t>
            </a:r>
            <a:r>
              <a:rPr lang="en-US" dirty="0" smtClean="0"/>
              <a:t> = </a:t>
            </a:r>
            <a:r>
              <a:rPr lang="el-GR" dirty="0" smtClean="0"/>
              <a:t>ϒ</a:t>
            </a:r>
            <a:r>
              <a:rPr lang="en-US" dirty="0" smtClean="0"/>
              <a:t>(Y</a:t>
            </a:r>
            <a:r>
              <a:rPr lang="en-US" baseline="-25000" dirty="0" smtClean="0"/>
              <a:t>T+1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</a:t>
            </a:r>
            <a:r>
              <a:rPr lang="en-US" dirty="0"/>
              <a:t> – </a:t>
            </a:r>
            <a:r>
              <a:rPr lang="en-US" dirty="0" smtClean="0"/>
              <a:t>b</a:t>
            </a:r>
            <a:r>
              <a:rPr lang="en-US" baseline="-25000" dirty="0" smtClean="0"/>
              <a:t>T+1</a:t>
            </a:r>
            <a:r>
              <a:rPr lang="en-US" dirty="0" smtClean="0"/>
              <a:t>) + (1-</a:t>
            </a:r>
            <a:r>
              <a:rPr lang="el-GR" dirty="0"/>
              <a:t> </a:t>
            </a:r>
            <a:r>
              <a:rPr lang="el-GR" dirty="0" smtClean="0"/>
              <a:t>ϒ</a:t>
            </a:r>
            <a:r>
              <a:rPr lang="en-US" dirty="0" smtClean="0"/>
              <a:t>)*C</a:t>
            </a:r>
            <a:r>
              <a:rPr lang="en-US" baseline="-25000" dirty="0" smtClean="0"/>
              <a:t>T+1 		</a:t>
            </a:r>
            <a:r>
              <a:rPr lang="en-US" dirty="0" smtClean="0"/>
              <a:t>-  </a:t>
            </a:r>
            <a:r>
              <a:rPr lang="en-US" dirty="0"/>
              <a:t>This gives us </a:t>
            </a:r>
            <a:r>
              <a:rPr lang="en-US" dirty="0" smtClean="0"/>
              <a:t>seasonality index. 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0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HOLTS-WINTER MODEL – Initialize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7" y="1408670"/>
            <a:ext cx="11084011" cy="5251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baseline="-25000" dirty="0" smtClean="0"/>
              <a:t>		</a:t>
            </a:r>
            <a:r>
              <a:rPr lang="en-US" dirty="0" smtClean="0"/>
              <a:t>- 	</a:t>
            </a:r>
            <a:r>
              <a:rPr lang="en-US" i="1" dirty="0" smtClean="0"/>
              <a:t>53/.34 (first observed value/ seasonal index).  Since it 			is the first value and not history, think of alpha as one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</a:t>
            </a:r>
            <a:r>
              <a:rPr lang="en-US" b="1" baseline="-25000" dirty="0" smtClean="0"/>
              <a:t>1   </a:t>
            </a:r>
            <a:r>
              <a:rPr lang="en-US" baseline="-25000" dirty="0" smtClean="0"/>
              <a:t>		</a:t>
            </a:r>
            <a:r>
              <a:rPr lang="en-US" dirty="0" smtClean="0"/>
              <a:t>- 	</a:t>
            </a:r>
            <a:r>
              <a:rPr lang="en-US" i="1" dirty="0" smtClean="0"/>
              <a:t>4 (difference between year1 and year 2 divided by 4 			quarters)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r>
              <a:rPr lang="en-US" baseline="-25000" dirty="0" smtClean="0"/>
              <a:t>		</a:t>
            </a:r>
            <a:r>
              <a:rPr lang="en-US" dirty="0" smtClean="0"/>
              <a:t>-  	</a:t>
            </a:r>
            <a:r>
              <a:rPr lang="en-US" i="1" dirty="0" smtClean="0"/>
              <a:t>0.34</a:t>
            </a:r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0.14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3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0.24</a:t>
            </a:r>
            <a:endParaRPr lang="en-US" i="1" dirty="0"/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4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0.29</a:t>
            </a:r>
            <a:endParaRPr lang="en-US" i="1" dirty="0"/>
          </a:p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0.20</a:t>
            </a:r>
            <a:endParaRPr lang="el-GR" baseline="-25000" dirty="0"/>
          </a:p>
          <a:p>
            <a:pPr marL="0" indent="0">
              <a:buNone/>
            </a:pPr>
            <a:r>
              <a:rPr lang="el-GR" dirty="0" smtClean="0"/>
              <a:t>β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0.30</a:t>
            </a:r>
            <a:endParaRPr lang="el-GR" baseline="-25000" dirty="0"/>
          </a:p>
          <a:p>
            <a:pPr marL="0" indent="0">
              <a:buNone/>
            </a:pPr>
            <a:r>
              <a:rPr lang="el-GR" dirty="0" smtClean="0"/>
              <a:t>ϒ</a:t>
            </a:r>
            <a:r>
              <a:rPr lang="en-US" baseline="-25000" dirty="0"/>
              <a:t>		</a:t>
            </a:r>
            <a:r>
              <a:rPr lang="en-US" dirty="0"/>
              <a:t>-  	</a:t>
            </a:r>
            <a:r>
              <a:rPr lang="en-US" i="1" dirty="0" smtClean="0"/>
              <a:t>0.25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1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584"/>
            <a:ext cx="10515600" cy="709920"/>
          </a:xfrm>
        </p:spPr>
        <p:txBody>
          <a:bodyPr/>
          <a:lstStyle/>
          <a:p>
            <a:r>
              <a:rPr lang="en-US" dirty="0" smtClean="0"/>
              <a:t>HOLTS-WINTER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545778"/>
              </p:ext>
            </p:extLst>
          </p:nvPr>
        </p:nvGraphicFramePr>
        <p:xfrm>
          <a:off x="44450" y="815975"/>
          <a:ext cx="12107863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Worksheet" r:id="rId3" imgW="9086816" imgH="4429057" progId="Excel.Sheet.12">
                  <p:embed/>
                </p:oleObj>
              </mc:Choice>
              <mc:Fallback>
                <p:oleObj name="Worksheet" r:id="rId3" imgW="9086816" imgH="4429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50" y="815975"/>
                        <a:ext cx="12107863" cy="590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98" y="0"/>
            <a:ext cx="10515600" cy="1325563"/>
          </a:xfrm>
        </p:spPr>
        <p:txBody>
          <a:bodyPr/>
          <a:lstStyle/>
          <a:p>
            <a:r>
              <a:rPr lang="en-US" dirty="0" smtClean="0"/>
              <a:t>HOLTS-WINTER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1532238"/>
            <a:ext cx="10735962" cy="4644725"/>
          </a:xfrm>
        </p:spPr>
        <p:txBody>
          <a:bodyPr>
            <a:normAutofit/>
          </a:bodyPr>
          <a:lstStyle/>
          <a:p>
            <a:r>
              <a:rPr lang="en-US" dirty="0" smtClean="0"/>
              <a:t>One key weakness of Holts-Winter is that forecasted values will display a constant trend which could be decreasing or increasing. </a:t>
            </a:r>
          </a:p>
          <a:p>
            <a:r>
              <a:rPr lang="en-US" dirty="0" smtClean="0"/>
              <a:t>Henceforth, we introduce a dampening factor to be multiplied with the trend component so decrease it exponentially as the trend progresses in the future. </a:t>
            </a:r>
          </a:p>
          <a:p>
            <a:r>
              <a:rPr lang="en-US" dirty="0" smtClean="0"/>
              <a:t>φ – phi is the damping constant. </a:t>
            </a:r>
          </a:p>
          <a:p>
            <a:r>
              <a:rPr lang="en-US" dirty="0" smtClean="0"/>
              <a:t>0&lt; φ &lt;1 { value is between 0 and 1} </a:t>
            </a:r>
          </a:p>
          <a:p>
            <a:r>
              <a:rPr lang="en-US" dirty="0" smtClean="0"/>
              <a:t>In other words, </a:t>
            </a:r>
            <a:r>
              <a:rPr lang="en-US" dirty="0"/>
              <a:t>if φ =1 then there is no </a:t>
            </a:r>
            <a:r>
              <a:rPr lang="en-US" dirty="0" smtClean="0"/>
              <a:t>damping and as </a:t>
            </a:r>
            <a:r>
              <a:rPr lang="en-US" dirty="0" err="1" smtClean="0"/>
              <a:t>φ’s</a:t>
            </a:r>
            <a:r>
              <a:rPr lang="en-US" dirty="0" smtClean="0"/>
              <a:t> value decreases, damping increases.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34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HOLTS-WINTER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lab03.R from Sakai.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At the very basic level, the concept boils down to only one equation: 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fontAlgn="base">
              <a:buNone/>
            </a:pPr>
            <a:r>
              <a:rPr lang="en-US" i="1" dirty="0"/>
              <a:t>	</a:t>
            </a:r>
            <a:r>
              <a:rPr lang="en-US" b="1" i="1" dirty="0" smtClean="0"/>
              <a:t>Forecast</a:t>
            </a:r>
            <a:r>
              <a:rPr lang="en-US" b="1" i="1" baseline="-25000" dirty="0" smtClean="0"/>
              <a:t>T+1	</a:t>
            </a:r>
            <a:r>
              <a:rPr lang="en-US" b="1" i="1" dirty="0" smtClean="0"/>
              <a:t>= </a:t>
            </a:r>
            <a:r>
              <a:rPr lang="el-GR" b="1" i="1" dirty="0"/>
              <a:t>α</a:t>
            </a:r>
            <a:r>
              <a:rPr lang="en-US" b="1" i="1" dirty="0"/>
              <a:t> * Observed </a:t>
            </a:r>
            <a:r>
              <a:rPr lang="en-US" b="1" i="1" dirty="0" err="1"/>
              <a:t>Value</a:t>
            </a:r>
            <a:r>
              <a:rPr lang="en-US" b="1" i="1" baseline="-25000" dirty="0" err="1"/>
              <a:t>T</a:t>
            </a:r>
            <a:r>
              <a:rPr lang="en-US" b="1" i="1" dirty="0"/>
              <a:t> </a:t>
            </a:r>
            <a:r>
              <a:rPr lang="en-US" b="1" i="1" dirty="0" smtClean="0"/>
              <a:t>+  </a:t>
            </a:r>
            <a:r>
              <a:rPr lang="en-US" b="1" i="1" dirty="0"/>
              <a:t>(1-</a:t>
            </a:r>
            <a:r>
              <a:rPr lang="el-GR" b="1" i="1" dirty="0"/>
              <a:t> α</a:t>
            </a:r>
            <a:r>
              <a:rPr lang="en-US" b="1" i="1" dirty="0"/>
              <a:t>) </a:t>
            </a:r>
            <a:r>
              <a:rPr lang="en-US" b="1" i="1" dirty="0" err="1"/>
              <a:t>Forecast</a:t>
            </a:r>
            <a:r>
              <a:rPr lang="en-US" b="1" i="1" baseline="-25000" dirty="0" err="1"/>
              <a:t>T</a:t>
            </a:r>
            <a:endParaRPr lang="en-US" b="1" i="1" baseline="-25000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Where </a:t>
            </a:r>
            <a:endParaRPr lang="en-US" dirty="0"/>
          </a:p>
          <a:p>
            <a:pPr marL="0" indent="0" fontAlgn="base">
              <a:buNone/>
            </a:pPr>
            <a:r>
              <a:rPr lang="en-US" sz="2000" b="1" i="1" dirty="0"/>
              <a:t>Forecast</a:t>
            </a:r>
            <a:r>
              <a:rPr lang="en-US" sz="2000" b="1" i="1" baseline="-25000" dirty="0"/>
              <a:t>T+1</a:t>
            </a:r>
            <a:r>
              <a:rPr lang="en-US" sz="2000" b="1" i="1" dirty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Forecast for period T+1</a:t>
            </a:r>
            <a:endParaRPr lang="en-US" sz="2000" i="1" dirty="0"/>
          </a:p>
          <a:p>
            <a:pPr marL="0" indent="0" fontAlgn="base">
              <a:buNone/>
            </a:pPr>
            <a:r>
              <a:rPr lang="el-GR" sz="2000" b="1" i="1" dirty="0"/>
              <a:t>α</a:t>
            </a:r>
            <a:r>
              <a:rPr lang="en-US" sz="2000" i="1" dirty="0"/>
              <a:t> = </a:t>
            </a:r>
            <a:r>
              <a:rPr lang="en-US" sz="2000" i="1" dirty="0" smtClean="0"/>
              <a:t>Smoothing constant. </a:t>
            </a:r>
            <a:endParaRPr lang="en-US" sz="2000" i="1" dirty="0"/>
          </a:p>
          <a:p>
            <a:pPr marL="0" indent="0" fontAlgn="base">
              <a:buNone/>
            </a:pPr>
            <a:r>
              <a:rPr lang="en-US" sz="2000" b="1" i="1" dirty="0"/>
              <a:t>Observed </a:t>
            </a:r>
            <a:r>
              <a:rPr lang="en-US" sz="2000" b="1" i="1" dirty="0" err="1" smtClean="0"/>
              <a:t>Value</a:t>
            </a:r>
            <a:r>
              <a:rPr lang="en-US" sz="2000" b="1" i="1" baseline="-25000" dirty="0" err="1" smtClean="0"/>
              <a:t>T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= Observed value at the time T. </a:t>
            </a:r>
            <a:endParaRPr lang="en-US" sz="2000" i="1" dirty="0"/>
          </a:p>
          <a:p>
            <a:pPr marL="0" indent="0" fontAlgn="base">
              <a:buNone/>
            </a:pPr>
            <a:r>
              <a:rPr lang="en-US" sz="2000" b="1" i="1" dirty="0" err="1" smtClean="0"/>
              <a:t>Forecast</a:t>
            </a:r>
            <a:r>
              <a:rPr lang="en-US" sz="2000" b="1" i="1" baseline="-25000" dirty="0" err="1" smtClean="0"/>
              <a:t>T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= Forecasted value at the time T</a:t>
            </a:r>
            <a:endParaRPr lang="en-US" sz="2000" i="1" dirty="0"/>
          </a:p>
          <a:p>
            <a:pPr marL="0" indent="0" fontAlgn="base">
              <a:buNone/>
            </a:pPr>
            <a:endParaRPr lang="en-US" sz="2400" i="1" dirty="0" smtClean="0">
              <a:cs typeface="Andalus" panose="02020603050405020304" pitchFamily="18" charset="-78"/>
            </a:endParaRPr>
          </a:p>
          <a:p>
            <a:pPr marL="0" indent="0" fontAlgn="base">
              <a:buNone/>
            </a:pPr>
            <a:endParaRPr lang="en-US" sz="2400" i="1" baseline="-25000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r>
              <a:rPr lang="en-US" dirty="0" smtClean="0"/>
              <a:t>Forecast of the value at T+1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b="1" i="1" dirty="0" smtClean="0"/>
              <a:t>Forecast</a:t>
            </a:r>
            <a:r>
              <a:rPr lang="en-US" b="1" i="1" baseline="-25000" dirty="0" smtClean="0"/>
              <a:t>T+1	</a:t>
            </a:r>
            <a:r>
              <a:rPr lang="en-US" b="1" i="1" dirty="0" smtClean="0"/>
              <a:t>= </a:t>
            </a:r>
            <a:r>
              <a:rPr lang="el-GR" b="1" i="1" dirty="0"/>
              <a:t>α</a:t>
            </a:r>
            <a:r>
              <a:rPr lang="en-US" b="1" i="1" dirty="0"/>
              <a:t> * Observed </a:t>
            </a:r>
            <a:r>
              <a:rPr lang="en-US" b="1" i="1" dirty="0" err="1"/>
              <a:t>Value</a:t>
            </a:r>
            <a:r>
              <a:rPr lang="en-US" b="1" i="1" baseline="-25000" dirty="0" err="1"/>
              <a:t>T</a:t>
            </a:r>
            <a:r>
              <a:rPr lang="en-US" b="1" i="1" dirty="0"/>
              <a:t> + </a:t>
            </a:r>
            <a:r>
              <a:rPr lang="en-US" b="1" i="1" dirty="0" smtClean="0"/>
              <a:t>(</a:t>
            </a:r>
            <a:r>
              <a:rPr lang="en-US" b="1" i="1" dirty="0"/>
              <a:t>1-</a:t>
            </a:r>
            <a:r>
              <a:rPr lang="el-GR" b="1" i="1" dirty="0"/>
              <a:t> α</a:t>
            </a:r>
            <a:r>
              <a:rPr lang="en-US" b="1" i="1" dirty="0"/>
              <a:t>) </a:t>
            </a:r>
            <a:r>
              <a:rPr lang="en-US" b="1" i="1" dirty="0" err="1" smtClean="0"/>
              <a:t>Forecast</a:t>
            </a:r>
            <a:r>
              <a:rPr lang="en-US" b="1" i="1" baseline="-25000" dirty="0" err="1" smtClean="0"/>
              <a:t>T</a:t>
            </a:r>
            <a:endParaRPr lang="en-US" b="1" i="1" baseline="-25000" dirty="0" smtClean="0"/>
          </a:p>
          <a:p>
            <a:pPr marL="0" indent="0" fontAlgn="base">
              <a:buNone/>
            </a:pPr>
            <a:r>
              <a:rPr lang="en-US" dirty="0" smtClean="0"/>
              <a:t>Forecast of the </a:t>
            </a:r>
            <a:r>
              <a:rPr lang="en-US" dirty="0"/>
              <a:t>value at </a:t>
            </a:r>
            <a:r>
              <a:rPr lang="en-US" dirty="0" smtClean="0"/>
              <a:t>T</a:t>
            </a:r>
            <a:endParaRPr lang="en-US" b="1" i="1" baseline="-25000" dirty="0"/>
          </a:p>
          <a:p>
            <a:pPr marL="0" indent="0" fontAlgn="base">
              <a:buNone/>
            </a:pPr>
            <a:r>
              <a:rPr lang="en-US" b="1" i="1" dirty="0" smtClean="0">
                <a:solidFill>
                  <a:prstClr val="black"/>
                </a:solidFill>
              </a:rPr>
              <a:t>	</a:t>
            </a:r>
            <a:r>
              <a:rPr lang="en-US" b="1" i="1" dirty="0" err="1" smtClean="0">
                <a:solidFill>
                  <a:prstClr val="black"/>
                </a:solidFill>
              </a:rPr>
              <a:t>Forecast</a:t>
            </a:r>
            <a:r>
              <a:rPr lang="en-US" b="1" i="1" baseline="-25000" dirty="0" err="1" smtClean="0">
                <a:solidFill>
                  <a:prstClr val="black"/>
                </a:solidFill>
              </a:rPr>
              <a:t>T</a:t>
            </a:r>
            <a:r>
              <a:rPr lang="en-US" b="1" i="1" baseline="-25000" dirty="0" smtClean="0">
                <a:solidFill>
                  <a:prstClr val="black"/>
                </a:solidFill>
              </a:rPr>
              <a:t>	</a:t>
            </a:r>
            <a:r>
              <a:rPr lang="en-US" b="1" i="1" dirty="0" smtClean="0">
                <a:solidFill>
                  <a:prstClr val="black"/>
                </a:solidFill>
              </a:rPr>
              <a:t>= </a:t>
            </a:r>
            <a:r>
              <a:rPr lang="el-GR" b="1" i="1" dirty="0">
                <a:solidFill>
                  <a:prstClr val="black"/>
                </a:solidFill>
              </a:rPr>
              <a:t>α</a:t>
            </a:r>
            <a:r>
              <a:rPr lang="en-US" b="1" i="1" dirty="0">
                <a:solidFill>
                  <a:prstClr val="black"/>
                </a:solidFill>
              </a:rPr>
              <a:t> * Observed </a:t>
            </a:r>
            <a:r>
              <a:rPr lang="en-US" b="1" i="1" dirty="0" smtClean="0">
                <a:solidFill>
                  <a:prstClr val="black"/>
                </a:solidFill>
              </a:rPr>
              <a:t>Value</a:t>
            </a:r>
            <a:r>
              <a:rPr lang="en-US" b="1" i="1" baseline="-25000" dirty="0" smtClean="0">
                <a:solidFill>
                  <a:prstClr val="black"/>
                </a:solidFill>
              </a:rPr>
              <a:t>T-1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+ </a:t>
            </a:r>
            <a:r>
              <a:rPr lang="en-US" b="1" i="1" dirty="0" smtClean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1-</a:t>
            </a:r>
            <a:r>
              <a:rPr lang="el-GR" b="1" i="1" dirty="0">
                <a:solidFill>
                  <a:prstClr val="black"/>
                </a:solidFill>
              </a:rPr>
              <a:t> α</a:t>
            </a:r>
            <a:r>
              <a:rPr lang="en-US" b="1" i="1" dirty="0">
                <a:solidFill>
                  <a:prstClr val="black"/>
                </a:solidFill>
              </a:rPr>
              <a:t>) </a:t>
            </a:r>
            <a:r>
              <a:rPr lang="en-US" b="1" i="1" dirty="0" smtClean="0">
                <a:solidFill>
                  <a:prstClr val="black"/>
                </a:solidFill>
              </a:rPr>
              <a:t>Forecast</a:t>
            </a:r>
            <a:r>
              <a:rPr lang="en-US" b="1" i="1" baseline="-25000" dirty="0" smtClean="0">
                <a:solidFill>
                  <a:prstClr val="black"/>
                </a:solidFill>
              </a:rPr>
              <a:t>T-1</a:t>
            </a:r>
          </a:p>
          <a:p>
            <a:pPr marL="0" indent="0" fontAlgn="base">
              <a:buNone/>
            </a:pPr>
            <a:r>
              <a:rPr lang="en-US" dirty="0" smtClean="0"/>
              <a:t>Forecast of </a:t>
            </a:r>
            <a:r>
              <a:rPr lang="en-US" dirty="0"/>
              <a:t>the value at </a:t>
            </a:r>
            <a:r>
              <a:rPr lang="en-US" dirty="0" smtClean="0"/>
              <a:t>T-1</a:t>
            </a:r>
          </a:p>
          <a:p>
            <a:pPr marL="0" indent="0" fontAlgn="base">
              <a:buNone/>
            </a:pPr>
            <a:r>
              <a:rPr lang="en-US" sz="2600" b="1" i="1" dirty="0" smtClean="0">
                <a:solidFill>
                  <a:prstClr val="black"/>
                </a:solidFill>
              </a:rPr>
              <a:t>	</a:t>
            </a:r>
            <a:r>
              <a:rPr lang="en-US" b="1" i="1" dirty="0" smtClean="0">
                <a:solidFill>
                  <a:prstClr val="black"/>
                </a:solidFill>
              </a:rPr>
              <a:t>Forecast</a:t>
            </a:r>
            <a:r>
              <a:rPr lang="en-US" sz="2600" b="1" i="1" baseline="-25000" dirty="0" smtClean="0">
                <a:solidFill>
                  <a:prstClr val="black"/>
                </a:solidFill>
              </a:rPr>
              <a:t>T-1</a:t>
            </a:r>
            <a:r>
              <a:rPr lang="en-US" sz="2600" b="1" i="1" baseline="-25000" dirty="0">
                <a:solidFill>
                  <a:prstClr val="black"/>
                </a:solidFill>
              </a:rPr>
              <a:t>	</a:t>
            </a:r>
            <a:r>
              <a:rPr lang="en-US" sz="2600" b="1" i="1" dirty="0">
                <a:solidFill>
                  <a:prstClr val="black"/>
                </a:solidFill>
              </a:rPr>
              <a:t>= </a:t>
            </a:r>
            <a:r>
              <a:rPr lang="el-GR" sz="2600" b="1" i="1" dirty="0">
                <a:solidFill>
                  <a:prstClr val="black"/>
                </a:solidFill>
              </a:rPr>
              <a:t>α</a:t>
            </a:r>
            <a:r>
              <a:rPr lang="en-US" sz="2600" b="1" i="1" dirty="0">
                <a:solidFill>
                  <a:prstClr val="black"/>
                </a:solidFill>
              </a:rPr>
              <a:t> * Observed </a:t>
            </a:r>
            <a:r>
              <a:rPr lang="en-US" sz="2600" b="1" i="1" dirty="0" smtClean="0">
                <a:solidFill>
                  <a:prstClr val="black"/>
                </a:solidFill>
              </a:rPr>
              <a:t>Value</a:t>
            </a:r>
            <a:r>
              <a:rPr lang="en-US" sz="2600" b="1" i="1" baseline="-25000" dirty="0" smtClean="0">
                <a:solidFill>
                  <a:prstClr val="black"/>
                </a:solidFill>
              </a:rPr>
              <a:t>T-2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en-US" sz="2600" b="1" i="1" dirty="0">
                <a:solidFill>
                  <a:prstClr val="black"/>
                </a:solidFill>
              </a:rPr>
              <a:t>+ </a:t>
            </a:r>
            <a:r>
              <a:rPr lang="en-US" sz="2600" b="1" i="1" dirty="0" smtClean="0">
                <a:solidFill>
                  <a:prstClr val="black"/>
                </a:solidFill>
              </a:rPr>
              <a:t>(</a:t>
            </a:r>
            <a:r>
              <a:rPr lang="en-US" sz="2600" b="1" i="1" dirty="0">
                <a:solidFill>
                  <a:prstClr val="black"/>
                </a:solidFill>
              </a:rPr>
              <a:t>1-</a:t>
            </a:r>
            <a:r>
              <a:rPr lang="el-GR" sz="2600" b="1" i="1" dirty="0">
                <a:solidFill>
                  <a:prstClr val="black"/>
                </a:solidFill>
              </a:rPr>
              <a:t> α</a:t>
            </a:r>
            <a:r>
              <a:rPr lang="en-US" sz="2600" b="1" i="1" dirty="0">
                <a:solidFill>
                  <a:prstClr val="black"/>
                </a:solidFill>
              </a:rPr>
              <a:t>) </a:t>
            </a:r>
            <a:r>
              <a:rPr lang="en-US" b="1" i="1" dirty="0" smtClean="0">
                <a:solidFill>
                  <a:prstClr val="black"/>
                </a:solidFill>
              </a:rPr>
              <a:t>Forecast</a:t>
            </a:r>
            <a:r>
              <a:rPr lang="en-US" b="1" i="1" baseline="-25000" dirty="0" smtClean="0">
                <a:solidFill>
                  <a:prstClr val="black"/>
                </a:solidFill>
              </a:rPr>
              <a:t>T</a:t>
            </a:r>
            <a:r>
              <a:rPr lang="en-US" sz="2600" b="1" i="1" baseline="-25000" dirty="0" smtClean="0">
                <a:solidFill>
                  <a:prstClr val="black"/>
                </a:solidFill>
              </a:rPr>
              <a:t>-2</a:t>
            </a:r>
            <a:endParaRPr lang="en-US" dirty="0" smtClean="0"/>
          </a:p>
          <a:p>
            <a:pPr marL="0" indent="0" fontAlgn="base">
              <a:buNone/>
            </a:pPr>
            <a:r>
              <a:rPr lang="en-US" sz="2400" i="1" dirty="0" smtClean="0">
                <a:cs typeface="Andalus" panose="02020603050405020304" pitchFamily="18" charset="-78"/>
              </a:rPr>
              <a:t>……..</a:t>
            </a:r>
          </a:p>
          <a:p>
            <a:pPr marL="0" indent="0" fontAlgn="base">
              <a:buNone/>
            </a:pPr>
            <a:endParaRPr lang="en-US" sz="2400" i="1" baseline="-25000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18" y="1380782"/>
            <a:ext cx="11353800" cy="482231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After substituting forecasted values with expressions, forecast of the value at T+1 can be written in following manner:</a:t>
            </a:r>
          </a:p>
          <a:p>
            <a:pPr marL="0" indent="0" fontAlgn="base">
              <a:buNone/>
            </a:pPr>
            <a:r>
              <a:rPr lang="en-US" i="1" dirty="0" smtClean="0"/>
              <a:t>Forecast</a:t>
            </a:r>
            <a:r>
              <a:rPr lang="en-US" i="1" baseline="-25000" dirty="0" smtClean="0"/>
              <a:t>T+1	</a:t>
            </a:r>
            <a:r>
              <a:rPr lang="en-US" i="1" dirty="0" smtClean="0"/>
              <a:t>= </a:t>
            </a:r>
            <a:r>
              <a:rPr lang="el-GR" i="1" dirty="0"/>
              <a:t>α</a:t>
            </a:r>
            <a:r>
              <a:rPr lang="en-US" i="1" dirty="0"/>
              <a:t> * Observed </a:t>
            </a:r>
            <a:r>
              <a:rPr lang="en-US" i="1" dirty="0" err="1"/>
              <a:t>Value</a:t>
            </a:r>
            <a:r>
              <a:rPr lang="en-US" i="1" baseline="-25000" dirty="0" err="1"/>
              <a:t>T</a:t>
            </a:r>
            <a:r>
              <a:rPr lang="en-US" i="1" dirty="0"/>
              <a:t> + (1-</a:t>
            </a:r>
            <a:r>
              <a:rPr lang="el-GR" i="1" dirty="0"/>
              <a:t> α</a:t>
            </a:r>
            <a:r>
              <a:rPr lang="en-US" i="1" dirty="0"/>
              <a:t>)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prstClr val="black"/>
                </a:solidFill>
              </a:rPr>
              <a:t>	 </a:t>
            </a:r>
            <a:r>
              <a:rPr lang="el-GR" i="1" dirty="0">
                <a:solidFill>
                  <a:prstClr val="black"/>
                </a:solidFill>
              </a:rPr>
              <a:t>α</a:t>
            </a:r>
            <a:r>
              <a:rPr lang="en-US" i="1" dirty="0">
                <a:solidFill>
                  <a:prstClr val="black"/>
                </a:solidFill>
              </a:rPr>
              <a:t> * Observed </a:t>
            </a:r>
            <a:r>
              <a:rPr lang="en-US" i="1" dirty="0" smtClean="0">
                <a:solidFill>
                  <a:prstClr val="black"/>
                </a:solidFill>
              </a:rPr>
              <a:t>Value</a:t>
            </a:r>
            <a:r>
              <a:rPr lang="en-US" i="1" baseline="-25000" dirty="0" smtClean="0">
                <a:solidFill>
                  <a:prstClr val="black"/>
                </a:solidFill>
              </a:rPr>
              <a:t>T-1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+ (1-</a:t>
            </a:r>
            <a:r>
              <a:rPr lang="el-GR" i="1" dirty="0">
                <a:solidFill>
                  <a:prstClr val="black"/>
                </a:solidFill>
              </a:rPr>
              <a:t> α</a:t>
            </a:r>
            <a:r>
              <a:rPr lang="en-US" i="1" dirty="0">
                <a:solidFill>
                  <a:prstClr val="black"/>
                </a:solidFill>
              </a:rPr>
              <a:t>) </a:t>
            </a:r>
            <a:r>
              <a:rPr lang="en-US" i="1" dirty="0" smtClean="0">
                <a:solidFill>
                  <a:prstClr val="black"/>
                </a:solidFill>
              </a:rPr>
              <a:t>(</a:t>
            </a:r>
            <a:r>
              <a:rPr lang="el-GR" sz="2600" i="1" dirty="0" smtClean="0">
                <a:solidFill>
                  <a:prstClr val="black"/>
                </a:solidFill>
              </a:rPr>
              <a:t>α</a:t>
            </a:r>
            <a:r>
              <a:rPr lang="en-US" sz="2600" i="1" dirty="0" smtClean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* Observed </a:t>
            </a:r>
            <a:r>
              <a:rPr lang="en-US" sz="2600" i="1" dirty="0" smtClean="0">
                <a:solidFill>
                  <a:prstClr val="black"/>
                </a:solidFill>
              </a:rPr>
              <a:t>Value</a:t>
            </a:r>
            <a:r>
              <a:rPr lang="en-US" sz="2600" i="1" baseline="-25000" dirty="0" smtClean="0">
                <a:solidFill>
                  <a:prstClr val="black"/>
                </a:solidFill>
              </a:rPr>
              <a:t>T-2</a:t>
            </a:r>
            <a:r>
              <a:rPr lang="en-US" sz="2600" i="1" dirty="0" smtClean="0">
                <a:solidFill>
                  <a:prstClr val="black"/>
                </a:solidFill>
              </a:rPr>
              <a:t> </a:t>
            </a:r>
            <a:r>
              <a:rPr lang="en-US" sz="2600" i="1" dirty="0">
                <a:solidFill>
                  <a:prstClr val="black"/>
                </a:solidFill>
              </a:rPr>
              <a:t>+ (1-</a:t>
            </a:r>
            <a:r>
              <a:rPr lang="el-GR" sz="2600" i="1" dirty="0">
                <a:solidFill>
                  <a:prstClr val="black"/>
                </a:solidFill>
              </a:rPr>
              <a:t> α</a:t>
            </a:r>
            <a:r>
              <a:rPr lang="en-US" sz="2600" i="1" dirty="0">
                <a:solidFill>
                  <a:prstClr val="black"/>
                </a:solidFill>
              </a:rPr>
              <a:t>) </a:t>
            </a:r>
            <a:r>
              <a:rPr lang="en-US" i="1" dirty="0" smtClean="0">
                <a:solidFill>
                  <a:prstClr val="black"/>
                </a:solidFill>
              </a:rPr>
              <a:t>Forecast</a:t>
            </a:r>
            <a:r>
              <a:rPr lang="en-US" i="1" baseline="-25000" dirty="0" smtClean="0">
                <a:solidFill>
                  <a:prstClr val="black"/>
                </a:solidFill>
              </a:rPr>
              <a:t>T</a:t>
            </a:r>
            <a:r>
              <a:rPr lang="en-US" sz="2600" i="1" baseline="-25000" dirty="0" smtClean="0">
                <a:solidFill>
                  <a:prstClr val="black"/>
                </a:solidFill>
              </a:rPr>
              <a:t>-2</a:t>
            </a:r>
            <a:r>
              <a:rPr lang="en-US" i="1" dirty="0" smtClean="0"/>
              <a:t>…..))</a:t>
            </a:r>
            <a:endParaRPr lang="en-US" i="1" dirty="0"/>
          </a:p>
          <a:p>
            <a:pPr marL="0" lvl="0" indent="0" fontAlgn="base">
              <a:buNone/>
            </a:pPr>
            <a:r>
              <a:rPr lang="en-US" dirty="0"/>
              <a:t>In other words: </a:t>
            </a:r>
            <a:endParaRPr lang="en-US" dirty="0" smtClean="0"/>
          </a:p>
          <a:p>
            <a:pPr marL="0" lvl="0" indent="0" fontAlgn="base">
              <a:buNone/>
            </a:pPr>
            <a:r>
              <a:rPr lang="en-US" i="1" dirty="0" smtClean="0">
                <a:solidFill>
                  <a:prstClr val="black"/>
                </a:solidFill>
              </a:rPr>
              <a:t>Forecast</a:t>
            </a:r>
            <a:r>
              <a:rPr lang="en-US" i="1" baseline="-25000" dirty="0" smtClean="0">
                <a:solidFill>
                  <a:prstClr val="black"/>
                </a:solidFill>
              </a:rPr>
              <a:t>T+1</a:t>
            </a:r>
            <a:r>
              <a:rPr lang="en-US" i="1" baseline="-25000" dirty="0">
                <a:solidFill>
                  <a:prstClr val="black"/>
                </a:solidFill>
              </a:rPr>
              <a:t>	</a:t>
            </a:r>
            <a:r>
              <a:rPr lang="en-US" i="1" dirty="0">
                <a:solidFill>
                  <a:prstClr val="black"/>
                </a:solidFill>
              </a:rPr>
              <a:t>= </a:t>
            </a:r>
            <a:r>
              <a:rPr lang="el-GR" b="1" i="1" dirty="0">
                <a:solidFill>
                  <a:prstClr val="black"/>
                </a:solidFill>
              </a:rPr>
              <a:t>α</a:t>
            </a:r>
            <a:r>
              <a:rPr lang="en-US" i="1" dirty="0">
                <a:solidFill>
                  <a:prstClr val="black"/>
                </a:solidFill>
              </a:rPr>
              <a:t> * Observed </a:t>
            </a:r>
            <a:r>
              <a:rPr lang="en-US" i="1" dirty="0" err="1" smtClean="0">
                <a:solidFill>
                  <a:prstClr val="black"/>
                </a:solidFill>
              </a:rPr>
              <a:t>Value</a:t>
            </a:r>
            <a:r>
              <a:rPr lang="en-US" i="1" baseline="-25000" dirty="0" err="1" smtClean="0">
                <a:solidFill>
                  <a:prstClr val="black"/>
                </a:solidFill>
              </a:rPr>
              <a:t>T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prstClr val="black"/>
                </a:solidFill>
              </a:rPr>
              <a:t>+ </a:t>
            </a:r>
            <a:r>
              <a:rPr lang="el-GR" b="1" i="1" dirty="0">
                <a:solidFill>
                  <a:prstClr val="black"/>
                </a:solidFill>
              </a:rPr>
              <a:t>α</a:t>
            </a:r>
            <a:r>
              <a:rPr lang="en-US" b="1" i="1" dirty="0">
                <a:solidFill>
                  <a:prstClr val="black"/>
                </a:solidFill>
              </a:rPr>
              <a:t> * </a:t>
            </a:r>
            <a:r>
              <a:rPr lang="en-US" b="1" i="1" dirty="0" smtClean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1-</a:t>
            </a:r>
            <a:r>
              <a:rPr lang="el-GR" b="1" i="1" dirty="0">
                <a:solidFill>
                  <a:prstClr val="black"/>
                </a:solidFill>
              </a:rPr>
              <a:t> α</a:t>
            </a:r>
            <a:r>
              <a:rPr lang="en-US" b="1" i="1" dirty="0">
                <a:solidFill>
                  <a:prstClr val="black"/>
                </a:solidFill>
              </a:rPr>
              <a:t>) </a:t>
            </a:r>
            <a:r>
              <a:rPr lang="en-US" i="1" dirty="0">
                <a:solidFill>
                  <a:prstClr val="black"/>
                </a:solidFill>
              </a:rPr>
              <a:t>*</a:t>
            </a:r>
            <a:r>
              <a:rPr lang="en-US" i="1" dirty="0" smtClean="0">
                <a:solidFill>
                  <a:prstClr val="black"/>
                </a:solidFill>
              </a:rPr>
              <a:t>Observed </a:t>
            </a:r>
            <a:r>
              <a:rPr lang="en-US" i="1" dirty="0">
                <a:solidFill>
                  <a:prstClr val="black"/>
                </a:solidFill>
              </a:rPr>
              <a:t>Value</a:t>
            </a:r>
            <a:r>
              <a:rPr lang="en-US" i="1" baseline="-25000" dirty="0">
                <a:solidFill>
                  <a:prstClr val="black"/>
                </a:solidFill>
              </a:rPr>
              <a:t>T-1</a:t>
            </a:r>
            <a:r>
              <a:rPr lang="en-US" i="1" dirty="0">
                <a:solidFill>
                  <a:prstClr val="black"/>
                </a:solidFill>
              </a:rPr>
              <a:t> + </a:t>
            </a:r>
            <a:r>
              <a:rPr lang="el-GR" b="1" i="1" dirty="0" smtClean="0">
                <a:solidFill>
                  <a:prstClr val="black"/>
                </a:solidFill>
              </a:rPr>
              <a:t>α</a:t>
            </a:r>
            <a:r>
              <a:rPr lang="en-US" b="1" i="1" dirty="0" smtClean="0">
                <a:solidFill>
                  <a:prstClr val="black"/>
                </a:solidFill>
              </a:rPr>
              <a:t> </a:t>
            </a:r>
            <a:r>
              <a:rPr lang="en-US" b="1" i="1" dirty="0">
                <a:solidFill>
                  <a:prstClr val="black"/>
                </a:solidFill>
              </a:rPr>
              <a:t>* </a:t>
            </a:r>
            <a:r>
              <a:rPr lang="en-US" b="1" i="1" dirty="0" smtClean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1-</a:t>
            </a:r>
            <a:r>
              <a:rPr lang="el-GR" b="1" i="1" dirty="0">
                <a:solidFill>
                  <a:prstClr val="black"/>
                </a:solidFill>
              </a:rPr>
              <a:t> α</a:t>
            </a:r>
            <a:r>
              <a:rPr lang="en-US" b="1" i="1" dirty="0" smtClean="0">
                <a:solidFill>
                  <a:prstClr val="black"/>
                </a:solidFill>
              </a:rPr>
              <a:t>)</a:t>
            </a:r>
            <a:r>
              <a:rPr lang="en-US" b="1" i="1" baseline="30000" dirty="0" smtClean="0">
                <a:solidFill>
                  <a:prstClr val="black"/>
                </a:solidFill>
              </a:rPr>
              <a:t>2</a:t>
            </a:r>
            <a:r>
              <a:rPr lang="en-US" sz="2600" i="1" dirty="0" smtClean="0">
                <a:solidFill>
                  <a:prstClr val="black"/>
                </a:solidFill>
              </a:rPr>
              <a:t>* </a:t>
            </a:r>
            <a:r>
              <a:rPr lang="en-US" sz="2600" i="1" dirty="0">
                <a:solidFill>
                  <a:prstClr val="black"/>
                </a:solidFill>
              </a:rPr>
              <a:t>Observed Value</a:t>
            </a:r>
            <a:r>
              <a:rPr lang="en-US" sz="2600" i="1" baseline="-25000" dirty="0">
                <a:solidFill>
                  <a:prstClr val="black"/>
                </a:solidFill>
              </a:rPr>
              <a:t>T-2</a:t>
            </a:r>
            <a:r>
              <a:rPr lang="en-US" sz="2600" i="1" dirty="0">
                <a:solidFill>
                  <a:prstClr val="black"/>
                </a:solidFill>
              </a:rPr>
              <a:t> + </a:t>
            </a:r>
            <a:r>
              <a:rPr lang="el-GR" sz="2400" b="1" i="1" dirty="0">
                <a:solidFill>
                  <a:prstClr val="black"/>
                </a:solidFill>
              </a:rPr>
              <a:t>α</a:t>
            </a:r>
            <a:r>
              <a:rPr lang="en-US" sz="2400" b="1" i="1" dirty="0">
                <a:solidFill>
                  <a:prstClr val="black"/>
                </a:solidFill>
              </a:rPr>
              <a:t> * (1-</a:t>
            </a:r>
            <a:r>
              <a:rPr lang="el-GR" sz="2400" b="1" i="1" dirty="0">
                <a:solidFill>
                  <a:prstClr val="black"/>
                </a:solidFill>
              </a:rPr>
              <a:t> α</a:t>
            </a:r>
            <a:r>
              <a:rPr lang="en-US" sz="2400" b="1" i="1" dirty="0" smtClean="0">
                <a:solidFill>
                  <a:prstClr val="black"/>
                </a:solidFill>
              </a:rPr>
              <a:t>)</a:t>
            </a:r>
            <a:r>
              <a:rPr lang="en-US" sz="2400" b="1" i="1" baseline="30000" dirty="0" smtClean="0">
                <a:solidFill>
                  <a:prstClr val="black"/>
                </a:solidFill>
              </a:rPr>
              <a:t>3</a:t>
            </a:r>
            <a:r>
              <a:rPr lang="en-US" sz="2600" i="1" dirty="0" smtClean="0">
                <a:solidFill>
                  <a:prstClr val="black"/>
                </a:solidFill>
              </a:rPr>
              <a:t>* </a:t>
            </a:r>
            <a:r>
              <a:rPr lang="en-US" sz="2600" i="1" dirty="0">
                <a:solidFill>
                  <a:prstClr val="black"/>
                </a:solidFill>
              </a:rPr>
              <a:t>Observed </a:t>
            </a:r>
            <a:r>
              <a:rPr lang="en-US" sz="2600" i="1" dirty="0" smtClean="0">
                <a:solidFill>
                  <a:prstClr val="black"/>
                </a:solidFill>
              </a:rPr>
              <a:t>Value</a:t>
            </a:r>
            <a:r>
              <a:rPr lang="en-US" sz="2600" i="1" baseline="-25000" dirty="0" smtClean="0">
                <a:solidFill>
                  <a:prstClr val="black"/>
                </a:solidFill>
              </a:rPr>
              <a:t>T-3</a:t>
            </a:r>
            <a:r>
              <a:rPr lang="en-US" i="1" dirty="0" smtClean="0">
                <a:solidFill>
                  <a:prstClr val="black"/>
                </a:solidFill>
              </a:rPr>
              <a:t>..........+ </a:t>
            </a:r>
            <a:r>
              <a:rPr lang="en-US" sz="2600" b="1" i="1" dirty="0" smtClean="0">
                <a:solidFill>
                  <a:prstClr val="black"/>
                </a:solidFill>
              </a:rPr>
              <a:t>(</a:t>
            </a:r>
            <a:r>
              <a:rPr lang="en-US" sz="2600" b="1" i="1" dirty="0">
                <a:solidFill>
                  <a:prstClr val="black"/>
                </a:solidFill>
              </a:rPr>
              <a:t>1-</a:t>
            </a:r>
            <a:r>
              <a:rPr lang="el-GR" sz="2600" b="1" i="1" dirty="0">
                <a:solidFill>
                  <a:prstClr val="black"/>
                </a:solidFill>
              </a:rPr>
              <a:t> α</a:t>
            </a:r>
            <a:r>
              <a:rPr lang="en-US" sz="2600" b="1" i="1" dirty="0" smtClean="0">
                <a:solidFill>
                  <a:prstClr val="black"/>
                </a:solidFill>
              </a:rPr>
              <a:t>)</a:t>
            </a:r>
            <a:r>
              <a:rPr lang="en-US" sz="2600" b="1" i="1" baseline="30000" dirty="0" smtClean="0">
                <a:solidFill>
                  <a:prstClr val="black"/>
                </a:solidFill>
              </a:rPr>
              <a:t>N</a:t>
            </a:r>
            <a:r>
              <a:rPr lang="en-US" sz="2600" b="1" i="1" dirty="0" smtClean="0">
                <a:solidFill>
                  <a:prstClr val="black"/>
                </a:solidFill>
              </a:rPr>
              <a:t> </a:t>
            </a:r>
            <a:r>
              <a:rPr lang="en-US" sz="2600" i="1" dirty="0" smtClean="0">
                <a:solidFill>
                  <a:prstClr val="black"/>
                </a:solidFill>
              </a:rPr>
              <a:t>* </a:t>
            </a:r>
            <a:r>
              <a:rPr lang="en-US" i="1" dirty="0" smtClean="0">
                <a:solidFill>
                  <a:prstClr val="black"/>
                </a:solidFill>
              </a:rPr>
              <a:t>Forecast</a:t>
            </a:r>
            <a:r>
              <a:rPr lang="en-US" i="1" baseline="-25000" dirty="0" smtClean="0">
                <a:solidFill>
                  <a:prstClr val="black"/>
                </a:solidFill>
              </a:rPr>
              <a:t>1</a:t>
            </a:r>
            <a:endParaRPr lang="en-US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18" y="1380781"/>
            <a:ext cx="11353800" cy="539072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r>
              <a:rPr lang="en-US" dirty="0" smtClean="0"/>
              <a:t>We do not know following: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l-GR" dirty="0"/>
              <a:t>α</a:t>
            </a:r>
            <a:r>
              <a:rPr lang="en-US" dirty="0"/>
              <a:t>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Forecast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pPr marL="0" indent="0" fontAlgn="base">
              <a:buNone/>
            </a:pPr>
            <a:r>
              <a:rPr lang="el-GR" b="1" u="sng" dirty="0" smtClean="0"/>
              <a:t>α</a:t>
            </a:r>
            <a:r>
              <a:rPr lang="en-US" b="1" u="sng" dirty="0" smtClean="0"/>
              <a:t> </a:t>
            </a:r>
            <a:r>
              <a:rPr lang="en-US" b="1" u="sng" dirty="0"/>
              <a:t>- </a:t>
            </a:r>
            <a:r>
              <a:rPr lang="en-US" b="1" u="sng" dirty="0" smtClean="0"/>
              <a:t>Alpha</a:t>
            </a:r>
          </a:p>
          <a:p>
            <a:pPr fontAlgn="base"/>
            <a:r>
              <a:rPr lang="el-GR" dirty="0" smtClean="0"/>
              <a:t>α</a:t>
            </a:r>
            <a:r>
              <a:rPr lang="en-US" dirty="0" smtClean="0"/>
              <a:t> is between 0 and 1. </a:t>
            </a:r>
            <a:endParaRPr lang="en-US" b="1" u="sng" dirty="0"/>
          </a:p>
          <a:p>
            <a:pPr fontAlgn="base"/>
            <a:r>
              <a:rPr lang="en-US" dirty="0"/>
              <a:t>Large values will give more weights to the most recent values and completely ignore the older values. </a:t>
            </a:r>
          </a:p>
          <a:p>
            <a:pPr fontAlgn="base"/>
            <a:r>
              <a:rPr lang="en-US" dirty="0"/>
              <a:t>Smaller values will have a dampening effect where most recent fluctuation will not disturb the long term trend by a big margin. </a:t>
            </a:r>
            <a:endParaRPr lang="en-US" dirty="0" smtClean="0"/>
          </a:p>
          <a:p>
            <a:pPr fontAlgn="base"/>
            <a:r>
              <a:rPr lang="en-US" dirty="0" smtClean="0"/>
              <a:t>If time series is very constant with little variance use large alpha otherwise use smaller alpha. 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b="1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18" y="1380782"/>
            <a:ext cx="11353800" cy="482231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Lets expand this formula further:</a:t>
            </a:r>
          </a:p>
          <a:p>
            <a:pPr marL="0" indent="0" fontAlgn="base">
              <a:buNone/>
            </a:pPr>
            <a:r>
              <a:rPr lang="en-US" dirty="0" smtClean="0"/>
              <a:t>We do not know following: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l-GR" dirty="0"/>
              <a:t>α</a:t>
            </a:r>
            <a:r>
              <a:rPr lang="en-US" dirty="0"/>
              <a:t>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Forecast</a:t>
            </a:r>
            <a:r>
              <a:rPr lang="en-US" baseline="-25000" dirty="0" smtClean="0"/>
              <a:t>1</a:t>
            </a:r>
            <a:endParaRPr lang="en-US" dirty="0"/>
          </a:p>
          <a:p>
            <a:pPr marL="0" lvl="0" indent="0" fontAlgn="base">
              <a:buNone/>
            </a:pPr>
            <a:endParaRPr lang="en-US" b="1" u="sng" dirty="0" smtClean="0">
              <a:solidFill>
                <a:prstClr val="black"/>
              </a:solidFill>
            </a:endParaRPr>
          </a:p>
          <a:p>
            <a:pPr marL="0" lvl="0" indent="0" fontAlgn="base">
              <a:buNone/>
            </a:pPr>
            <a:r>
              <a:rPr lang="en-US" b="1" u="sng" dirty="0" smtClean="0">
                <a:solidFill>
                  <a:prstClr val="black"/>
                </a:solidFill>
              </a:rPr>
              <a:t>Forecast</a:t>
            </a:r>
            <a:r>
              <a:rPr lang="en-US" b="1" u="sng" baseline="-25000" dirty="0" smtClean="0">
                <a:solidFill>
                  <a:prstClr val="black"/>
                </a:solidFill>
              </a:rPr>
              <a:t>1</a:t>
            </a:r>
          </a:p>
          <a:p>
            <a:pPr marL="0" lvl="0" indent="0" fontAlgn="base">
              <a:buNone/>
            </a:pPr>
            <a:endParaRPr lang="en-US" b="1" u="sng" baseline="-25000" dirty="0">
              <a:solidFill>
                <a:prstClr val="black"/>
              </a:solidFill>
            </a:endParaRPr>
          </a:p>
          <a:p>
            <a:pPr fontAlgn="base"/>
            <a:r>
              <a:rPr lang="en-US" dirty="0"/>
              <a:t>(1-</a:t>
            </a:r>
            <a:r>
              <a:rPr lang="el-GR" dirty="0"/>
              <a:t> α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* Forecast1  will come out to almost zero if N is large enough. </a:t>
            </a:r>
          </a:p>
          <a:p>
            <a:pPr fontAlgn="base"/>
            <a:r>
              <a:rPr lang="en-US" dirty="0"/>
              <a:t>So we do not have to know the </a:t>
            </a:r>
            <a:r>
              <a:rPr lang="en-US" dirty="0" smtClean="0"/>
              <a:t>Forecast</a:t>
            </a:r>
            <a:r>
              <a:rPr lang="en-US" baseline="-25000" dirty="0" smtClean="0"/>
              <a:t>1 </a:t>
            </a:r>
            <a:r>
              <a:rPr lang="en-US" dirty="0" smtClean="0"/>
              <a:t>because </a:t>
            </a:r>
            <a:r>
              <a:rPr lang="en-US" dirty="0"/>
              <a:t>it is inconsequential.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b="1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65" y="1281926"/>
            <a:ext cx="10515600" cy="503237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During our first class, we said that weights are chosen such as they sum to zero.  How to do that with this formula? </a:t>
            </a:r>
          </a:p>
          <a:p>
            <a:pPr fontAlgn="base"/>
            <a:r>
              <a:rPr lang="en-US" dirty="0"/>
              <a:t>It happens by </a:t>
            </a:r>
            <a:r>
              <a:rPr lang="en-US" dirty="0" smtClean="0"/>
              <a:t>itself so lets see how:  </a:t>
            </a:r>
            <a:endParaRPr lang="en-US" dirty="0"/>
          </a:p>
          <a:p>
            <a:pPr marL="0" lvl="0" indent="0" fontAlgn="base">
              <a:buNone/>
            </a:pPr>
            <a:r>
              <a:rPr lang="el-GR" sz="2400" b="1" dirty="0" smtClean="0">
                <a:solidFill>
                  <a:srgbClr val="FF0000"/>
                </a:solidFill>
              </a:rPr>
              <a:t>α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* (1-</a:t>
            </a:r>
            <a:r>
              <a:rPr lang="el-GR" sz="2400" b="1" dirty="0">
                <a:solidFill>
                  <a:srgbClr val="FF0000"/>
                </a:solidFill>
              </a:rPr>
              <a:t> α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+ </a:t>
            </a:r>
            <a:r>
              <a:rPr lang="el-GR" sz="2400" b="1" dirty="0">
                <a:solidFill>
                  <a:srgbClr val="FF0000"/>
                </a:solidFill>
              </a:rPr>
              <a:t>α</a:t>
            </a:r>
            <a:r>
              <a:rPr lang="en-US" sz="2400" b="1" dirty="0">
                <a:solidFill>
                  <a:srgbClr val="FF0000"/>
                </a:solidFill>
              </a:rPr>
              <a:t> * (1-</a:t>
            </a:r>
            <a:r>
              <a:rPr lang="el-GR" sz="2400" b="1" dirty="0">
                <a:solidFill>
                  <a:srgbClr val="FF0000"/>
                </a:solidFill>
              </a:rPr>
              <a:t> α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+ </a:t>
            </a:r>
            <a:r>
              <a:rPr lang="el-GR" sz="2000" b="1" dirty="0">
                <a:solidFill>
                  <a:srgbClr val="FF0000"/>
                </a:solidFill>
              </a:rPr>
              <a:t>α</a:t>
            </a:r>
            <a:r>
              <a:rPr lang="en-US" sz="2000" b="1" dirty="0">
                <a:solidFill>
                  <a:srgbClr val="FF0000"/>
                </a:solidFill>
              </a:rPr>
              <a:t> * (1-</a:t>
            </a:r>
            <a:r>
              <a:rPr lang="el-GR" sz="2000" b="1" dirty="0">
                <a:solidFill>
                  <a:srgbClr val="FF0000"/>
                </a:solidFill>
              </a:rPr>
              <a:t> α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r>
              <a:rPr lang="en-US" sz="2000" b="1" baseline="30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* </a:t>
            </a:r>
            <a:r>
              <a:rPr lang="en-US" sz="2400" dirty="0" smtClean="0">
                <a:solidFill>
                  <a:srgbClr val="FF0000"/>
                </a:solidFill>
              </a:rPr>
              <a:t>..+ </a:t>
            </a:r>
            <a:r>
              <a:rPr lang="en-US" sz="2400" b="1" dirty="0">
                <a:solidFill>
                  <a:prstClr val="black"/>
                </a:solidFill>
              </a:rPr>
              <a:t>(1-</a:t>
            </a:r>
            <a:r>
              <a:rPr lang="el-GR" sz="2400" b="1" dirty="0">
                <a:solidFill>
                  <a:prstClr val="black"/>
                </a:solidFill>
              </a:rPr>
              <a:t> α</a:t>
            </a:r>
            <a:r>
              <a:rPr lang="en-US" sz="2400" b="1" dirty="0" smtClean="0">
                <a:solidFill>
                  <a:prstClr val="black"/>
                </a:solidFill>
              </a:rPr>
              <a:t>)</a:t>
            </a:r>
            <a:r>
              <a:rPr lang="en-US" sz="2400" b="1" baseline="30000" dirty="0" smtClean="0">
                <a:solidFill>
                  <a:prstClr val="black"/>
                </a:solidFill>
              </a:rPr>
              <a:t>N</a:t>
            </a:r>
          </a:p>
          <a:p>
            <a:pPr fontAlgn="base"/>
            <a:r>
              <a:rPr lang="en-US" dirty="0"/>
              <a:t>The first </a:t>
            </a:r>
            <a:r>
              <a:rPr lang="en-US" dirty="0" smtClean="0"/>
              <a:t>terms in red color are sum of a geometric series with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 as the constant and 1-</a:t>
            </a:r>
            <a:r>
              <a:rPr lang="el-GR" dirty="0"/>
              <a:t> α</a:t>
            </a:r>
            <a:r>
              <a:rPr lang="en-US" dirty="0"/>
              <a:t> as the factor. </a:t>
            </a:r>
            <a:r>
              <a:rPr lang="en-US" dirty="0" smtClean="0"/>
              <a:t> Which can be calculated by following formula. </a:t>
            </a:r>
          </a:p>
          <a:p>
            <a:pPr fontAlgn="base"/>
            <a:r>
              <a:rPr lang="en-US" dirty="0" smtClean="0"/>
              <a:t>However, when n tends to be large, then it becomes </a:t>
            </a:r>
          </a:p>
          <a:p>
            <a:pPr fontAlgn="base"/>
            <a:r>
              <a:rPr lang="en-US" dirty="0" smtClean="0"/>
              <a:t>So, sum = </a:t>
            </a:r>
            <a:r>
              <a:rPr lang="el-GR" dirty="0" smtClean="0"/>
              <a:t>α</a:t>
            </a:r>
            <a:r>
              <a:rPr lang="en-US" dirty="0" smtClean="0"/>
              <a:t>/(1- (1-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)) = </a:t>
            </a:r>
            <a:r>
              <a:rPr lang="el-GR" dirty="0" smtClean="0"/>
              <a:t>α</a:t>
            </a:r>
            <a:r>
              <a:rPr lang="en-US" dirty="0" smtClean="0"/>
              <a:t>/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en-US" dirty="0" smtClean="0"/>
              <a:t>=1</a:t>
            </a:r>
          </a:p>
          <a:p>
            <a:pPr marL="0" lvl="0" indent="0" fontAlgn="base">
              <a:buNone/>
            </a:pPr>
            <a:r>
              <a:rPr lang="en-US" dirty="0" smtClean="0"/>
              <a:t>What about </a:t>
            </a:r>
            <a:r>
              <a:rPr lang="en-US" sz="2400" b="1" i="1" dirty="0">
                <a:solidFill>
                  <a:prstClr val="black"/>
                </a:solidFill>
              </a:rPr>
              <a:t>(1-</a:t>
            </a:r>
            <a:r>
              <a:rPr lang="el-GR" sz="2400" b="1" i="1" dirty="0">
                <a:solidFill>
                  <a:prstClr val="black"/>
                </a:solidFill>
              </a:rPr>
              <a:t> α</a:t>
            </a:r>
            <a:r>
              <a:rPr lang="en-US" sz="2400" b="1" i="1" dirty="0" smtClean="0">
                <a:solidFill>
                  <a:prstClr val="black"/>
                </a:solidFill>
              </a:rPr>
              <a:t>)</a:t>
            </a:r>
            <a:r>
              <a:rPr lang="en-US" sz="2400" b="1" i="1" baseline="30000" dirty="0" smtClean="0">
                <a:solidFill>
                  <a:prstClr val="black"/>
                </a:solidFill>
              </a:rPr>
              <a:t>N</a:t>
            </a:r>
            <a:r>
              <a:rPr lang="en-US" sz="2400" b="1" i="1" dirty="0" smtClean="0">
                <a:solidFill>
                  <a:prstClr val="black"/>
                </a:solidFill>
              </a:rPr>
              <a:t>  </a:t>
            </a:r>
            <a:r>
              <a:rPr lang="en-US" dirty="0" smtClean="0"/>
              <a:t>? It will be close to zero for large N.</a:t>
            </a:r>
            <a:endParaRPr lang="en-US" dirty="0"/>
          </a:p>
          <a:p>
            <a:pPr fontAlgn="base"/>
            <a:endParaRPr lang="en-US" dirty="0" smtClean="0"/>
          </a:p>
          <a:p>
            <a:pPr marL="0" lvl="0" indent="0" fontAlgn="base">
              <a:buNone/>
            </a:pPr>
            <a:endParaRPr lang="en-US" dirty="0" smtClean="0"/>
          </a:p>
          <a:p>
            <a:pPr marL="0" lv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2400" i="1" dirty="0" smtClean="0">
              <a:cs typeface="Andalus" panose="02020603050405020304" pitchFamily="18" charset="-78"/>
            </a:endParaRPr>
          </a:p>
          <a:p>
            <a:pPr marL="0" indent="0" fontAlgn="base">
              <a:buNone/>
            </a:pPr>
            <a:endParaRPr lang="en-US" sz="2400" i="1" baseline="-25000" dirty="0">
              <a:cs typeface="Andalus" panose="02020603050405020304" pitchFamily="18" charset="-78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26" y="3897904"/>
            <a:ext cx="2573274" cy="612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320711"/>
            <a:ext cx="1082711" cy="6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EXPONENTIAL SMOOTHING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56" y="1928359"/>
            <a:ext cx="10515600" cy="4351338"/>
          </a:xfrm>
        </p:spPr>
        <p:txBody>
          <a:bodyPr/>
          <a:lstStyle/>
          <a:p>
            <a:r>
              <a:rPr lang="en-US" dirty="0" smtClean="0"/>
              <a:t>However, so far we can only work with constant time series that has not much of a trend and seasonality. </a:t>
            </a:r>
          </a:p>
          <a:p>
            <a:r>
              <a:rPr lang="en-US" dirty="0" smtClean="0"/>
              <a:t>What to do if there is trend? </a:t>
            </a:r>
          </a:p>
          <a:p>
            <a:pPr lvl="1"/>
            <a:r>
              <a:rPr lang="en-US" b="1" dirty="0" smtClean="0"/>
              <a:t>Holts version of exponential smoothing. </a:t>
            </a:r>
          </a:p>
        </p:txBody>
      </p:sp>
    </p:spTree>
    <p:extLst>
      <p:ext uri="{BB962C8B-B14F-4D97-AF65-F5344CB8AC3E}">
        <p14:creationId xmlns:p14="http://schemas.microsoft.com/office/powerpoint/2010/main" val="57765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1270</Words>
  <Application>Microsoft Office PowerPoint</Application>
  <PresentationFormat>Widescreen</PresentationFormat>
  <Paragraphs>276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Andalus</vt:lpstr>
      <vt:lpstr>Arial</vt:lpstr>
      <vt:lpstr>Calibri</vt:lpstr>
      <vt:lpstr>Calibri Light</vt:lpstr>
      <vt:lpstr>Office Theme</vt:lpstr>
      <vt:lpstr>Worksheet</vt:lpstr>
      <vt:lpstr>Lecture-3</vt:lpstr>
      <vt:lpstr>EXPONENTIAL SMOOTHING </vt:lpstr>
      <vt:lpstr>EXPONENTIAL SMOOTHING </vt:lpstr>
      <vt:lpstr>EXPONENTIAL SMOOTHING </vt:lpstr>
      <vt:lpstr>EXPONENTIAL SMOOTHING </vt:lpstr>
      <vt:lpstr>EXPONENTIAL SMOOTHING </vt:lpstr>
      <vt:lpstr>EXPONENTIAL SMOOTHING </vt:lpstr>
      <vt:lpstr>EXPONENTIAL SMOOTHING </vt:lpstr>
      <vt:lpstr>EXPONENTIAL SMOOTHING </vt:lpstr>
      <vt:lpstr>WHAT IF TREND IS THERE IN DATA- WHAT TO DO? – SIMPLEST OF ALL APPROACHES. – LEAST SQUARE METHOD</vt:lpstr>
      <vt:lpstr>WHAT IF TREND IS THERE IN DATA- WHAT TO DO? – SIMPLEST OF ALL APPROACHES. – LEAST SQUARE METHOD</vt:lpstr>
      <vt:lpstr>WHAT IF TREND IS THERE IN DATA- WHAT TO DO? – SIMPLEST OF ALL APPROACHES. </vt:lpstr>
      <vt:lpstr>WHAT IF TREND IS THERE IN DATA- WHAT TO DO? – SIMPLEST OF ALL APPROACHES. </vt:lpstr>
      <vt:lpstr>WHAT IF TREND IS THERE IN DATA- WHAT TO DO? – SIMPLEST OF ALL APPROACHES. </vt:lpstr>
      <vt:lpstr>HOLTS METHOD</vt:lpstr>
      <vt:lpstr>HOLTS METHOD</vt:lpstr>
      <vt:lpstr>EXPONENTIAL SMOOTHING </vt:lpstr>
      <vt:lpstr>WHAT TO DO IF SEASONALITY IS THERE? –SIMPLE </vt:lpstr>
      <vt:lpstr>WHAT TO DO IF SEASONALITY IS THERE?</vt:lpstr>
      <vt:lpstr>WHAT TO DO IF SEASONALITY IS THERE?</vt:lpstr>
      <vt:lpstr>WHAT TO DO IF SEASONALITY IS THERE?</vt:lpstr>
      <vt:lpstr>WHAT TO DO IF SEASONALITY IS THERE?</vt:lpstr>
      <vt:lpstr>HOLTS-WINTER MODEL- Multiplicative Model</vt:lpstr>
      <vt:lpstr>HOLTS-WINTER MODEL- Additive Model</vt:lpstr>
      <vt:lpstr>HOLTS-WINTER MODEL – Initialize the model</vt:lpstr>
      <vt:lpstr>HOLTS-WINTER MODEL </vt:lpstr>
      <vt:lpstr>HOLTS-WINTER MODEL</vt:lpstr>
      <vt:lpstr>HOLTS-WINTER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</dc:title>
  <dc:creator>asharma2</dc:creator>
  <cp:lastModifiedBy>asharma2</cp:lastModifiedBy>
  <cp:revision>266</cp:revision>
  <cp:lastPrinted>2016-04-01T22:01:43Z</cp:lastPrinted>
  <dcterms:created xsi:type="dcterms:W3CDTF">2016-01-24T22:55:14Z</dcterms:created>
  <dcterms:modified xsi:type="dcterms:W3CDTF">2016-04-02T12:49:27Z</dcterms:modified>
</cp:coreProperties>
</file>