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8" r:id="rId3"/>
    <p:sldId id="259" r:id="rId4"/>
    <p:sldId id="264" r:id="rId5"/>
    <p:sldId id="266" r:id="rId6"/>
    <p:sldId id="265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234"/>
  </p:normalViewPr>
  <p:slideViewPr>
    <p:cSldViewPr snapToGrid="0">
      <p:cViewPr varScale="1">
        <p:scale>
          <a:sx n="50" d="100"/>
          <a:sy n="50" d="100"/>
        </p:scale>
        <p:origin x="17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2821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0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0842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6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09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436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91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profile/mary.hills/viz/AmesHousingData_16929331848960/Neighborhood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ry.hills/viz/AmesAmenitiesComparison/AmenitesComparis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788-5C71-4990-B076-179D5F109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Ames Housing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42F4-BA75-3B7E-4204-109E03EDC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Mary, Jess, Sarah, Galen</a:t>
            </a:r>
          </a:p>
        </p:txBody>
      </p:sp>
    </p:spTree>
    <p:extLst>
      <p:ext uri="{BB962C8B-B14F-4D97-AF65-F5344CB8AC3E}">
        <p14:creationId xmlns:p14="http://schemas.microsoft.com/office/powerpoint/2010/main" val="124073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AF95F-802B-8046-67B5-87AD8460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FE6C5-A285-6A45-630C-B152BA54B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Webpage</a:t>
            </a:r>
          </a:p>
          <a:p>
            <a:r>
              <a:rPr lang="en-US" dirty="0"/>
              <a:t>Report Webpage</a:t>
            </a:r>
          </a:p>
        </p:txBody>
      </p:sp>
    </p:spTree>
    <p:extLst>
      <p:ext uri="{BB962C8B-B14F-4D97-AF65-F5344CB8AC3E}">
        <p14:creationId xmlns:p14="http://schemas.microsoft.com/office/powerpoint/2010/main" val="17288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E5234A-C2FF-FD94-AF2D-0AB9679D1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016085"/>
              </p:ext>
            </p:extLst>
          </p:nvPr>
        </p:nvGraphicFramePr>
        <p:xfrm>
          <a:off x="1371600" y="2286000"/>
          <a:ext cx="10248472" cy="447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387">
                  <a:extLst>
                    <a:ext uri="{9D8B030D-6E8A-4147-A177-3AD203B41FA5}">
                      <a16:colId xmlns:a16="http://schemas.microsoft.com/office/drawing/2014/main" val="1868315842"/>
                    </a:ext>
                  </a:extLst>
                </a:gridCol>
                <a:gridCol w="7574085">
                  <a:extLst>
                    <a:ext uri="{9D8B030D-6E8A-4147-A177-3AD203B41FA5}">
                      <a16:colId xmlns:a16="http://schemas.microsoft.com/office/drawing/2014/main" val="715968046"/>
                    </a:ext>
                  </a:extLst>
                </a:gridCol>
              </a:tblGrid>
              <a:tr h="926131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Project Objective: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Investigate factors driving house prices in Ames, Iowa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596467"/>
                  </a:ext>
                </a:extLst>
              </a:tr>
              <a:tr h="4108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Data: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Kaggle dataset for Ames Housing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13762"/>
                  </a:ext>
                </a:extLst>
              </a:tr>
              <a:tr h="314021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Methods: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Tableau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Cluster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Machine Learning price prediction model</a:t>
                      </a:r>
                    </a:p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Tech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Host data on S3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Model in </a:t>
                      </a:r>
                      <a:r>
                        <a:rPr lang="en-US" b="1" dirty="0" err="1"/>
                        <a:t>Colab</a:t>
                      </a:r>
                      <a:endParaRPr lang="en-US" b="1" dirty="0"/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Develop a website to make predictions from user input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03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ADCC6-D1DD-0902-32E6-D6D14491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29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Various factors that typically drive home prices were viewed in a Tableau dashboard</a:t>
            </a:r>
          </a:p>
          <a:p>
            <a:r>
              <a:rPr lang="en-US" sz="1800" dirty="0"/>
              <a:t>Neighborhood data provided some interested initial insights:</a:t>
            </a:r>
          </a:p>
          <a:p>
            <a:pPr lvl="1"/>
            <a:r>
              <a:rPr lang="en-US" sz="1800" dirty="0" err="1"/>
              <a:t>Sqft</a:t>
            </a:r>
            <a:r>
              <a:rPr lang="en-US" sz="1800" dirty="0"/>
              <a:t> / $ relationships</a:t>
            </a:r>
          </a:p>
          <a:p>
            <a:pPr lvl="1"/>
            <a:r>
              <a:rPr lang="en-US" sz="1800" dirty="0"/>
              <a:t>Amenities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F2497-F5ED-3934-9A4C-8DB7BD5D336A}"/>
              </a:ext>
            </a:extLst>
          </p:cNvPr>
          <p:cNvSpPr txBox="1"/>
          <p:nvPr/>
        </p:nvSpPr>
        <p:spPr>
          <a:xfrm>
            <a:off x="961489" y="6596390"/>
            <a:ext cx="76071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https://public.tableau.com/app/profile/mary.hills/viz/AmesHousingData_16929331848960/NeighborhoodData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8B860-B265-1CC3-63D0-66851724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100" y="1611477"/>
            <a:ext cx="7010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4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ADCC6-D1DD-0902-32E6-D6D14491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535"/>
            <a:ext cx="9601200" cy="3581400"/>
          </a:xfrm>
        </p:spPr>
        <p:txBody>
          <a:bodyPr>
            <a:normAutofit/>
          </a:bodyPr>
          <a:lstStyle/>
          <a:p>
            <a:r>
              <a:rPr lang="en-US" sz="1800" dirty="0"/>
              <a:t>Amenities do not show strong relationships with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C01E4-A9DF-9880-AF53-389052DE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56" y="2171700"/>
            <a:ext cx="8652245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7F2497-F5ED-3934-9A4C-8DB7BD5D336A}"/>
              </a:ext>
            </a:extLst>
          </p:cNvPr>
          <p:cNvSpPr txBox="1"/>
          <p:nvPr/>
        </p:nvSpPr>
        <p:spPr>
          <a:xfrm>
            <a:off x="961489" y="6596390"/>
            <a:ext cx="6097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https://public.tableau.com/app/profile/mary.hills/viz/AmesAmenitiesComparison/AmenitesComparison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574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Feature Correlations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3878494" cy="3581400"/>
          </a:xfrm>
        </p:spPr>
        <p:txBody>
          <a:bodyPr>
            <a:normAutofit/>
          </a:bodyPr>
          <a:lstStyle/>
          <a:p>
            <a:r>
              <a:rPr lang="en-US" sz="2000" dirty="0"/>
              <a:t>Square footage &amp; similar features (room count, floor space) appears strongly correlated to price on </a:t>
            </a:r>
            <a:r>
              <a:rPr lang="en-US" dirty="0"/>
              <a:t>visual inspection</a:t>
            </a:r>
          </a:p>
          <a:p>
            <a:r>
              <a:rPr lang="en-US" dirty="0"/>
              <a:t>Amenities are clearly weaker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8EE9-D3BB-E04D-C283-6677038B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959" y="1473467"/>
            <a:ext cx="5637990" cy="5191968"/>
          </a:xfrm>
          <a:prstGeom prst="rect">
            <a:avLst/>
          </a:prstGeom>
        </p:spPr>
      </p:pic>
      <p:pic>
        <p:nvPicPr>
          <p:cNvPr id="3" name="Picture 2" descr="A graph of a graph showing the growth of a car&#10;&#10;Description automatically generated with medium confidence">
            <a:extLst>
              <a:ext uri="{FF2B5EF4-FFF2-40B4-BE49-F238E27FC236}">
                <a16:creationId xmlns:a16="http://schemas.microsoft.com/office/drawing/2014/main" id="{90C73CD4-08B9-73A2-CACD-3383D806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38" y="3893167"/>
            <a:ext cx="5544536" cy="27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4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10361488" cy="3581400"/>
          </a:xfrm>
        </p:spPr>
        <p:txBody>
          <a:bodyPr>
            <a:normAutofit/>
          </a:bodyPr>
          <a:lstStyle/>
          <a:p>
            <a:r>
              <a:rPr lang="en-US" sz="2000" dirty="0"/>
              <a:t>Price and condition appeared to be clearly visible strong elements in our cluster analysis</a:t>
            </a:r>
          </a:p>
          <a:p>
            <a:r>
              <a:rPr lang="en-US" dirty="0"/>
              <a:t>Total SF and year built &amp; Overall Quality are correlated</a:t>
            </a:r>
          </a:p>
          <a:p>
            <a:r>
              <a:rPr lang="en-US" sz="2000" dirty="0"/>
              <a:t>Our clusters reflect age, which reflects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AA566-5BA3-70C2-D61D-43151692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22" y="3369399"/>
            <a:ext cx="9725643" cy="18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9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- Clustering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10361488" cy="3581400"/>
          </a:xfrm>
        </p:spPr>
        <p:txBody>
          <a:bodyPr>
            <a:normAutofit/>
          </a:bodyPr>
          <a:lstStyle/>
          <a:p>
            <a:r>
              <a:rPr lang="en-US" sz="2000" dirty="0"/>
              <a:t>Overall quality and home size are key in clusters</a:t>
            </a:r>
          </a:p>
        </p:txBody>
      </p:sp>
      <p:pic>
        <p:nvPicPr>
          <p:cNvPr id="3" name="Content Placeholder 7" descr="A chart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6FFDFA0E-216A-8EEE-3FB1-0483238C7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6"/>
          <a:stretch/>
        </p:blipFill>
        <p:spPr>
          <a:xfrm>
            <a:off x="812318" y="2752402"/>
            <a:ext cx="5559486" cy="2506349"/>
          </a:xfrm>
          <a:prstGeom prst="rect">
            <a:avLst/>
          </a:prstGeom>
        </p:spPr>
      </p:pic>
      <p:pic>
        <p:nvPicPr>
          <p:cNvPr id="6" name="Content Placeholder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F5E7675-3D37-6E93-4103-0B32B836C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6"/>
          <a:stretch/>
        </p:blipFill>
        <p:spPr>
          <a:xfrm>
            <a:off x="6371804" y="2752403"/>
            <a:ext cx="5559486" cy="25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77E0-42B4-282F-D0D1-F97673C6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B4D3-8D05-FBC5-0961-A61E0EDA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0744"/>
            <a:ext cx="9601200" cy="3581400"/>
          </a:xfrm>
        </p:spPr>
        <p:txBody>
          <a:bodyPr>
            <a:normAutofit/>
          </a:bodyPr>
          <a:lstStyle/>
          <a:p>
            <a:r>
              <a:rPr lang="en-US" sz="1600" dirty="0"/>
              <a:t>Trained Linear Regression &amp; Gradient Boosting</a:t>
            </a:r>
          </a:p>
          <a:p>
            <a:r>
              <a:rPr lang="en-US" sz="1600" dirty="0"/>
              <a:t>Q-Q plots suggest there is an interaction or variable not accounted for in the model; overall good fit</a:t>
            </a:r>
          </a:p>
          <a:p>
            <a:r>
              <a:rPr lang="en-US" sz="1600" dirty="0"/>
              <a:t>Linear Regression was powerful out of the box, more complex models only gave marginal gains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5B000-AE9E-EAF0-3B9E-97C36ACE5B06}"/>
              </a:ext>
            </a:extLst>
          </p:cNvPr>
          <p:cNvSpPr txBox="1"/>
          <p:nvPr/>
        </p:nvSpPr>
        <p:spPr>
          <a:xfrm>
            <a:off x="1858243" y="350655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0.9401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0.9397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0.0695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551B-2ABE-4D81-8628-0E6F8D1B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50" y="4851951"/>
            <a:ext cx="2496925" cy="1920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A83AA-1A5A-9A30-B936-511F3F4E9D6A}"/>
              </a:ext>
            </a:extLst>
          </p:cNvPr>
          <p:cNvSpPr txBox="1"/>
          <p:nvPr/>
        </p:nvSpPr>
        <p:spPr>
          <a:xfrm>
            <a:off x="5214370" y="3506556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Best Parameters: {'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0.1, 'loss':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huber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3,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200, 'subsample': 1.0}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0.9676501961674518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0.9501703258657423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0.05743137013095087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E6F22-C19C-6DDD-72D6-C2CC4408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41" y="4843221"/>
            <a:ext cx="2496925" cy="1929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BED85-BF37-EBC4-9E47-828EB9A25EF5}"/>
              </a:ext>
            </a:extLst>
          </p:cNvPr>
          <p:cNvSpPr txBox="1"/>
          <p:nvPr/>
        </p:nvSpPr>
        <p:spPr>
          <a:xfrm>
            <a:off x="1858243" y="3049355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308BE-A560-9116-D370-48D64EFD8336}"/>
              </a:ext>
            </a:extLst>
          </p:cNvPr>
          <p:cNvSpPr txBox="1"/>
          <p:nvPr/>
        </p:nvSpPr>
        <p:spPr>
          <a:xfrm>
            <a:off x="5234989" y="3049355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XG Boost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4092CE-3A2C-6A2E-8914-E3A13959B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232" y="4860681"/>
            <a:ext cx="2417448" cy="19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1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CB4B-1705-45EC-CD37-E41B9D1B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A6A1E3-6E1C-A7C0-BC55-DE669CCAD43B}"/>
              </a:ext>
            </a:extLst>
          </p:cNvPr>
          <p:cNvSpPr txBox="1">
            <a:spLocks/>
          </p:cNvSpPr>
          <p:nvPr/>
        </p:nvSpPr>
        <p:spPr>
          <a:xfrm>
            <a:off x="1371600" y="17434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model is primarily driven by quality elements and size elements of the home.</a:t>
            </a:r>
          </a:p>
          <a:p>
            <a:r>
              <a:rPr lang="en-US" sz="1600" dirty="0"/>
              <a:t>Other features that contribute are ones we already saw correlate with those two core features.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4FC2D0-0FEE-0827-A2B5-D7E5FB47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74" y="2543878"/>
            <a:ext cx="8389278" cy="42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6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{3EAA9320-B728-D74C-80E1-63BA07C90D5E}tf10001072</Template>
  <TotalTime>356</TotalTime>
  <Words>366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Franklin Gothic Book</vt:lpstr>
      <vt:lpstr>Crop</vt:lpstr>
      <vt:lpstr>Ames Housing Price Analysis</vt:lpstr>
      <vt:lpstr>Overview</vt:lpstr>
      <vt:lpstr>Results – Data Visualization</vt:lpstr>
      <vt:lpstr>Results – Data Visualization</vt:lpstr>
      <vt:lpstr>Results – Feature Correlations</vt:lpstr>
      <vt:lpstr>Results - Clustering</vt:lpstr>
      <vt:lpstr>Results - Clustering</vt:lpstr>
      <vt:lpstr>Results - Modeling</vt:lpstr>
      <vt:lpstr>Results – Model Features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Galen Mittermann</dc:creator>
  <cp:lastModifiedBy>Nguyen, Dang Chau Giang</cp:lastModifiedBy>
  <cp:revision>7</cp:revision>
  <dcterms:created xsi:type="dcterms:W3CDTF">2023-08-25T18:44:42Z</dcterms:created>
  <dcterms:modified xsi:type="dcterms:W3CDTF">2023-09-06T01:39:53Z</dcterms:modified>
</cp:coreProperties>
</file>