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8" r:id="rId3"/>
    <p:sldId id="259" r:id="rId4"/>
    <p:sldId id="264" r:id="rId5"/>
    <p:sldId id="266" r:id="rId6"/>
    <p:sldId id="265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34"/>
  </p:normalViewPr>
  <p:slideViewPr>
    <p:cSldViewPr snapToGrid="0">
      <p:cViewPr varScale="1">
        <p:scale>
          <a:sx n="124" d="100"/>
          <a:sy n="124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282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0842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6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09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436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47610B7-7070-2342-A63A-E03E53EFBD9E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73BB8CC-CF95-464F-AA3F-8D059CA33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91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mary.hills/viz/AmesHousingData_16929331848960/Neighborhood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ry.hills/viz/AmesAmenitiesComparison/AmenitesComparis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C788-5C71-4990-B076-179D5F109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Ames Housing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42F4-BA75-3B7E-4204-109E03EDC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Mary, Jess, Sarah, Galen</a:t>
            </a:r>
          </a:p>
        </p:txBody>
      </p:sp>
    </p:spTree>
    <p:extLst>
      <p:ext uri="{BB962C8B-B14F-4D97-AF65-F5344CB8AC3E}">
        <p14:creationId xmlns:p14="http://schemas.microsoft.com/office/powerpoint/2010/main" val="12407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AF95F-802B-8046-67B5-87AD8460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FE6C5-A285-6A45-630C-B152BA54B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Webpage</a:t>
            </a:r>
          </a:p>
          <a:p>
            <a:r>
              <a:rPr lang="en-US" dirty="0"/>
              <a:t>Report Webpage</a:t>
            </a:r>
          </a:p>
        </p:txBody>
      </p:sp>
    </p:spTree>
    <p:extLst>
      <p:ext uri="{BB962C8B-B14F-4D97-AF65-F5344CB8AC3E}">
        <p14:creationId xmlns:p14="http://schemas.microsoft.com/office/powerpoint/2010/main" val="172885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E5234A-C2FF-FD94-AF2D-0AB9679D1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016085"/>
              </p:ext>
            </p:extLst>
          </p:nvPr>
        </p:nvGraphicFramePr>
        <p:xfrm>
          <a:off x="1371600" y="2286000"/>
          <a:ext cx="10248472" cy="447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387">
                  <a:extLst>
                    <a:ext uri="{9D8B030D-6E8A-4147-A177-3AD203B41FA5}">
                      <a16:colId xmlns:a16="http://schemas.microsoft.com/office/drawing/2014/main" val="1868315842"/>
                    </a:ext>
                  </a:extLst>
                </a:gridCol>
                <a:gridCol w="7574085">
                  <a:extLst>
                    <a:ext uri="{9D8B030D-6E8A-4147-A177-3AD203B41FA5}">
                      <a16:colId xmlns:a16="http://schemas.microsoft.com/office/drawing/2014/main" val="715968046"/>
                    </a:ext>
                  </a:extLst>
                </a:gridCol>
              </a:tblGrid>
              <a:tr h="92613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Project Objective: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Investigate factors driving house prices in Ames, Iowa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596467"/>
                  </a:ext>
                </a:extLst>
              </a:tr>
              <a:tr h="4108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Data: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Kaggle dataset for Ames Housing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13762"/>
                  </a:ext>
                </a:extLst>
              </a:tr>
              <a:tr h="314021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Methods: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Tableau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Cluster analysis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Machine Learning price prediction model</a:t>
                      </a:r>
                    </a:p>
                    <a:p>
                      <a:pPr marL="0" lvl="0" indent="0">
                        <a:spcBef>
                          <a:spcPts val="600"/>
                        </a:spcBef>
                        <a:buNone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Tech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Host data on S3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Model in </a:t>
                      </a:r>
                      <a:r>
                        <a:rPr lang="en-US" b="1" dirty="0" err="1"/>
                        <a:t>Colab</a:t>
                      </a:r>
                      <a:endParaRPr lang="en-US" b="1" dirty="0"/>
                    </a:p>
                    <a:p>
                      <a:pPr marL="742950" lvl="1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Develop a website to make predictions from user input</a:t>
                      </a:r>
                    </a:p>
                  </a:txBody>
                  <a:tcPr marL="83490" marR="834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03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ADCC6-D1DD-0902-32E6-D6D14491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29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Various factors that typically drive home prices were viewed in a Tableau dashboard</a:t>
            </a:r>
          </a:p>
          <a:p>
            <a:r>
              <a:rPr lang="en-US" sz="1800" dirty="0"/>
              <a:t>Neighborhood data provided some interested initial insights:</a:t>
            </a:r>
          </a:p>
          <a:p>
            <a:pPr lvl="1"/>
            <a:r>
              <a:rPr lang="en-US" sz="1800" dirty="0" err="1"/>
              <a:t>Sqft</a:t>
            </a:r>
            <a:r>
              <a:rPr lang="en-US" sz="1800" dirty="0"/>
              <a:t> / $ relationships</a:t>
            </a:r>
          </a:p>
          <a:p>
            <a:pPr lvl="1"/>
            <a:r>
              <a:rPr lang="en-US" sz="1800" dirty="0"/>
              <a:t>Amenities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F2497-F5ED-3934-9A4C-8DB7BD5D336A}"/>
              </a:ext>
            </a:extLst>
          </p:cNvPr>
          <p:cNvSpPr txBox="1"/>
          <p:nvPr/>
        </p:nvSpPr>
        <p:spPr>
          <a:xfrm>
            <a:off x="961489" y="6596390"/>
            <a:ext cx="760715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https://public.tableau.com/app/profile/mary.hills/viz/AmesHousingData_16929331848960/NeighborhoodData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8B860-B265-1CC3-63D0-66851724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100" y="1611477"/>
            <a:ext cx="7010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ADCC6-D1DD-0902-32E6-D6D14491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535"/>
            <a:ext cx="9601200" cy="3581400"/>
          </a:xfrm>
        </p:spPr>
        <p:txBody>
          <a:bodyPr>
            <a:normAutofit/>
          </a:bodyPr>
          <a:lstStyle/>
          <a:p>
            <a:r>
              <a:rPr lang="en-US" sz="1800" dirty="0"/>
              <a:t>Amenities do not show strong relationships with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C01E4-A9DF-9880-AF53-389052DE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2171700"/>
            <a:ext cx="8652245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7F2497-F5ED-3934-9A4C-8DB7BD5D336A}"/>
              </a:ext>
            </a:extLst>
          </p:cNvPr>
          <p:cNvSpPr txBox="1"/>
          <p:nvPr/>
        </p:nvSpPr>
        <p:spPr>
          <a:xfrm>
            <a:off x="961489" y="6596390"/>
            <a:ext cx="6097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https://public.tableau.com/app/profile/mary.hills/viz/AmesAmenitiesComparison/AmenitesComparison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74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Feature Correlations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3878494" cy="3581400"/>
          </a:xfrm>
        </p:spPr>
        <p:txBody>
          <a:bodyPr>
            <a:normAutofit/>
          </a:bodyPr>
          <a:lstStyle/>
          <a:p>
            <a:r>
              <a:rPr lang="en-US" sz="2000" dirty="0"/>
              <a:t>Square footage &amp; similar features (room count, floor space) appears strongly correlated to price on </a:t>
            </a:r>
            <a:r>
              <a:rPr lang="en-US" dirty="0"/>
              <a:t>visual inspection</a:t>
            </a:r>
          </a:p>
          <a:p>
            <a:r>
              <a:rPr lang="en-US" dirty="0"/>
              <a:t>Amenities are clearly weaker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8EE9-D3BB-E04D-C283-6677038B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89" y="1428750"/>
            <a:ext cx="5637990" cy="51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4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10361488" cy="3581400"/>
          </a:xfrm>
        </p:spPr>
        <p:txBody>
          <a:bodyPr>
            <a:normAutofit/>
          </a:bodyPr>
          <a:lstStyle/>
          <a:p>
            <a:r>
              <a:rPr lang="en-US" sz="2000" dirty="0"/>
              <a:t>Price and condition appeared to be clearly visible strong elements in our cluster analysis</a:t>
            </a:r>
          </a:p>
          <a:p>
            <a:r>
              <a:rPr lang="en-US" dirty="0"/>
              <a:t>Total SF and year built &amp; Overall Quality are correlated</a:t>
            </a:r>
          </a:p>
          <a:p>
            <a:r>
              <a:rPr lang="en-US" sz="2000" dirty="0"/>
              <a:t>Our clusters reflect age, which reflects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AA566-5BA3-70C2-D61D-43151692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16" y="3151598"/>
            <a:ext cx="7066412" cy="13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9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79F-65F4-EBF6-F43B-E9AA882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95171-2795-5319-F08A-B5DD0720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699"/>
            <a:ext cx="10361488" cy="3581400"/>
          </a:xfrm>
        </p:spPr>
        <p:txBody>
          <a:bodyPr>
            <a:normAutofit/>
          </a:bodyPr>
          <a:lstStyle/>
          <a:p>
            <a:r>
              <a:rPr lang="en-US" sz="2000" dirty="0"/>
              <a:t>Condition and home size are key in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A8EFC-FBE8-7FF6-5870-439B3ED0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17" y="2000386"/>
            <a:ext cx="5109395" cy="2189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842D55-4E3C-55CE-543A-5A5C9F6A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60589"/>
            <a:ext cx="5899363" cy="252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3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77E0-42B4-282F-D0D1-F97673C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B4D3-8D05-FBC5-0961-A61E0EDA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0744"/>
            <a:ext cx="9601200" cy="3581400"/>
          </a:xfrm>
        </p:spPr>
        <p:txBody>
          <a:bodyPr>
            <a:normAutofit/>
          </a:bodyPr>
          <a:lstStyle/>
          <a:p>
            <a:r>
              <a:rPr lang="en-US" sz="1600" dirty="0"/>
              <a:t>Trained Linear Regression &amp; Gradient Boosting</a:t>
            </a:r>
          </a:p>
          <a:p>
            <a:r>
              <a:rPr lang="en-US" sz="1600" dirty="0"/>
              <a:t>Q-Q plots suggest there is an interaction or variable not accounted for in the model; overall good fit</a:t>
            </a:r>
          </a:p>
          <a:p>
            <a:r>
              <a:rPr lang="en-US" sz="1600" dirty="0"/>
              <a:t>Linear Regression was powerful out of the box, more complex models only gave marginal gains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B000-AE9E-EAF0-3B9E-97C36ACE5B06}"/>
              </a:ext>
            </a:extLst>
          </p:cNvPr>
          <p:cNvSpPr txBox="1"/>
          <p:nvPr/>
        </p:nvSpPr>
        <p:spPr>
          <a:xfrm>
            <a:off x="1858243" y="350655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0.9401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0.9397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0.0695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551B-2ABE-4D81-8628-0E6F8D1B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50" y="4851951"/>
            <a:ext cx="2496925" cy="1920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A83AA-1A5A-9A30-B936-511F3F4E9D6A}"/>
              </a:ext>
            </a:extLst>
          </p:cNvPr>
          <p:cNvSpPr txBox="1"/>
          <p:nvPr/>
        </p:nvSpPr>
        <p:spPr>
          <a:xfrm>
            <a:off x="5214370" y="3506556"/>
            <a:ext cx="6098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Best Parameters: {'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0.1, 'loss':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huber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3, 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200, 'subsample': 1.0}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Training R-Squared: 0.9676501961674518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Testing R-Squared: 0.9501703258657423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Squared Error: 0.05743137013095087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E6F22-C19C-6DDD-72D6-C2CC4408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41" y="4843221"/>
            <a:ext cx="2496925" cy="1929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BED85-BF37-EBC4-9E47-828EB9A25EF5}"/>
              </a:ext>
            </a:extLst>
          </p:cNvPr>
          <p:cNvSpPr txBox="1"/>
          <p:nvPr/>
        </p:nvSpPr>
        <p:spPr>
          <a:xfrm>
            <a:off x="1858243" y="3049355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308BE-A560-9116-D370-48D64EFD8336}"/>
              </a:ext>
            </a:extLst>
          </p:cNvPr>
          <p:cNvSpPr txBox="1"/>
          <p:nvPr/>
        </p:nvSpPr>
        <p:spPr>
          <a:xfrm>
            <a:off x="5234989" y="3049355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XG Boost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4092CE-3A2C-6A2E-8914-E3A13959B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232" y="4860681"/>
            <a:ext cx="2417448" cy="19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1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CB4B-1705-45EC-CD37-E41B9D1B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A6A1E3-6E1C-A7C0-BC55-DE669CCAD43B}"/>
              </a:ext>
            </a:extLst>
          </p:cNvPr>
          <p:cNvSpPr txBox="1">
            <a:spLocks/>
          </p:cNvSpPr>
          <p:nvPr/>
        </p:nvSpPr>
        <p:spPr>
          <a:xfrm>
            <a:off x="1371600" y="17434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model is primarily driven by quality elements and size elements of the home.</a:t>
            </a:r>
          </a:p>
          <a:p>
            <a:r>
              <a:rPr lang="en-US" sz="1600" dirty="0"/>
              <a:t>Other features that contribute are ones we already saw correlate with those two core features.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4FC2D0-0FEE-0827-A2B5-D7E5FB47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74" y="2543878"/>
            <a:ext cx="8389278" cy="42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6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{3EAA9320-B728-D74C-80E1-63BA07C90D5E}tf10001072</Template>
  <TotalTime>349</TotalTime>
  <Words>365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Franklin Gothic Book</vt:lpstr>
      <vt:lpstr>Crop</vt:lpstr>
      <vt:lpstr>Ames Housing Price Analysis</vt:lpstr>
      <vt:lpstr>Overview</vt:lpstr>
      <vt:lpstr>Results – Data Visualization</vt:lpstr>
      <vt:lpstr>Results – Data Visualization</vt:lpstr>
      <vt:lpstr>Results – Feature Correlations</vt:lpstr>
      <vt:lpstr>Results - Clustering</vt:lpstr>
      <vt:lpstr>Results - Clustering</vt:lpstr>
      <vt:lpstr>Results - Modeling</vt:lpstr>
      <vt:lpstr>Results – Model Features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Galen Mittermann</dc:creator>
  <cp:lastModifiedBy>Galen Mittermann</cp:lastModifiedBy>
  <cp:revision>6</cp:revision>
  <dcterms:created xsi:type="dcterms:W3CDTF">2023-08-25T18:44:42Z</dcterms:created>
  <dcterms:modified xsi:type="dcterms:W3CDTF">2023-09-06T01:14:36Z</dcterms:modified>
</cp:coreProperties>
</file>