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266" r:id="rId5"/>
    <p:sldId id="260" r:id="rId6"/>
    <p:sldId id="261" r:id="rId7"/>
    <p:sldId id="262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6208"/>
  </p:normalViewPr>
  <p:slideViewPr>
    <p:cSldViewPr snapToGrid="0">
      <p:cViewPr varScale="1">
        <p:scale>
          <a:sx n="124" d="100"/>
          <a:sy n="124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3AA-CD87-5551-888E-37600F61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F101-D878-CE77-BB35-054FBA5E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EB6A-6B50-6BEF-B5B2-E6DDD41D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77F2-870F-5032-3FB7-B77C1114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1987-9368-0EF8-E11C-7A341BEF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BDB3-D7EB-A15E-CB35-CD0FFECC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03E8-C45B-3B23-83A1-A2B363BEF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7F36-6A08-742B-8E41-A8227DE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5ED6-8ACB-3EBA-0050-9FCBA46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EDE0-B363-76C1-3D4B-952F74C9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65C4-ED98-4A1B-9BAB-B3D574751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C20F8-15A0-140D-7629-F3E3C803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D805-8762-8C92-0FC3-85818433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B652-B846-1879-A237-A781746B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598F-0F05-4EB7-A99A-3B752FD8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614C-381F-95D8-8DA0-99B4301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AC59-AE28-29EB-9F99-D97C2BBF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4B84-4E87-DA96-FC90-F11ADD2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31BE-D96F-F85B-D6F3-31D3998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0476-EB0C-758B-B61A-C79C83CC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14A2-168E-0BC0-95E8-903008DB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0027-3C5F-705A-38C7-2AF126D5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831D-B6C3-C9D5-30F0-8094AF0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8A5D-D893-484B-42BA-2067394D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00FA-E7BB-8B91-F8B4-7721600B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5A24-1796-B527-55BD-B797493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8E7E-85BC-9441-3092-AA77E9301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6733-47FC-5009-0CA0-127449E7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DE48-0835-93CB-B7D4-E7FA2E8A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8C172-22CF-8FD1-6A3C-559D149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1470-6AFD-F7A3-A128-625B189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8388-9C3B-9787-ACE1-96F3DBA2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F173-B10E-74DE-C7B9-4594E4A2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9B12-A02B-9152-92A5-56BF2919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1D3ED-7ABC-56B9-D2E2-E29A844D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6EB1-A9CE-929E-45C1-C7D6F7BCD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6C170-BC86-0A80-C2F2-12885F7B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256D-270B-1147-56D7-0A5343B0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8358-63E0-19E6-005D-3B2629F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0E8B-73B6-86EF-7DA4-0196A85D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9A473-77AA-D1E7-9756-745A4AAA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9AE9-64F9-1C89-FC01-F210166D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3C99C-86C2-0FB5-C98C-234FA28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86C5A-61CC-E382-71CE-951D65F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B401C-D1A1-028B-5E0B-1A048893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871C-F858-2C94-77E4-50078AA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2D2-51E3-76E7-E4A4-C1D49F1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A6A4-9F7D-1A8D-D1E8-1547FEFA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D73F-B7F5-7D37-287D-770074CE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8B57-A1C3-A1DA-2D38-75EC85D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0E7C-DF21-7919-D344-1FF8FF97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BCDC2-0E9D-BD92-2945-1A86384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ECEC-46D3-686C-51BF-C344B6E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4A984-EB5E-BF96-1310-EA2A87EA3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9433-546C-F7FC-A0F9-5A7C0484D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09D4-155B-B4E8-8FD1-62A8FEB9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209B-080D-1C26-1A07-2F71DE30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DDBC-E799-1618-CDAE-401F4C21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EF4D7-6720-8E33-B0CA-A98BB98D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F8BA-3647-D615-A2F2-2509BF00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D8B2-FD1B-2CC3-0C1C-95EECE5A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B703-CAE4-E545-8522-297E6EFB564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AB57-C99E-C4FE-420D-98F26887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C0BC-6BEB-0E9D-E7AE-A773388FB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Group 1:  Zip-Codes &amp; House Price Index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Issues &amp; Research Questions:</a:t>
            </a:r>
          </a:p>
          <a:p>
            <a:r>
              <a:rPr lang="en-US" sz="2200" dirty="0"/>
              <a:t>Explore relationships between house prices and economic &amp; geographic factors (schools &amp; green spaces)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Introduction to the Datasets:</a:t>
            </a:r>
          </a:p>
          <a:p>
            <a:r>
              <a:rPr lang="en-US" sz="2200" dirty="0"/>
              <a:t>Redfin home price history</a:t>
            </a:r>
          </a:p>
          <a:p>
            <a:r>
              <a:rPr lang="en-US" sz="2200" dirty="0"/>
              <a:t>Federal Reserve housing market &amp; macro economics</a:t>
            </a:r>
          </a:p>
          <a:p>
            <a:r>
              <a:rPr lang="en-US" sz="2200" dirty="0"/>
              <a:t>Geographic information APIs (green space, school, etc.)</a:t>
            </a:r>
          </a:p>
          <a:p>
            <a:endParaRPr lang="en-US" sz="2200" dirty="0"/>
          </a:p>
          <a:p>
            <a:r>
              <a:rPr lang="en-US" sz="2200" dirty="0">
                <a:highlight>
                  <a:srgbClr val="FFFF00"/>
                </a:highlight>
              </a:rPr>
              <a:t>Normalized price explanation, HPI explanation</a:t>
            </a:r>
          </a:p>
        </p:txBody>
      </p:sp>
    </p:spTree>
    <p:extLst>
      <p:ext uri="{BB962C8B-B14F-4D97-AF65-F5344CB8AC3E}">
        <p14:creationId xmlns:p14="http://schemas.microsoft.com/office/powerpoint/2010/main" val="340249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Impact of Recession on Price Growth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1124C-193E-070D-4BA5-FC981E65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5" y="3416533"/>
            <a:ext cx="4818212" cy="3463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6500A-40C2-ADC1-1678-AE62FBA3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3416533"/>
            <a:ext cx="4957011" cy="34975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510445-17A5-C9B6-C228-80BB83FA8AA1}"/>
              </a:ext>
            </a:extLst>
          </p:cNvPr>
          <p:cNvCxnSpPr>
            <a:cxnSpLocks/>
          </p:cNvCxnSpPr>
          <p:nvPr/>
        </p:nvCxnSpPr>
        <p:spPr>
          <a:xfrm>
            <a:off x="6930189" y="5052309"/>
            <a:ext cx="415562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91EFD-5994-9240-F2DB-49FE0E291BC0}"/>
              </a:ext>
            </a:extLst>
          </p:cNvPr>
          <p:cNvCxnSpPr>
            <a:cxnSpLocks/>
          </p:cNvCxnSpPr>
          <p:nvPr/>
        </p:nvCxnSpPr>
        <p:spPr>
          <a:xfrm>
            <a:off x="1339336" y="5975272"/>
            <a:ext cx="41162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DC8D99-7888-C565-EECC-448402BC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Recessions reduce growth (1% nationally vs 5% in non-recession markets)</a:t>
            </a:r>
          </a:p>
          <a:p>
            <a:pPr marL="0" indent="0">
              <a:buNone/>
            </a:pPr>
            <a:r>
              <a:rPr lang="en-US" sz="2200" dirty="0"/>
              <a:t>Some ZIP-codes grew even during recessions</a:t>
            </a:r>
          </a:p>
        </p:txBody>
      </p:sp>
    </p:spTree>
    <p:extLst>
      <p:ext uri="{BB962C8B-B14F-4D97-AF65-F5344CB8AC3E}">
        <p14:creationId xmlns:p14="http://schemas.microsoft.com/office/powerpoint/2010/main" val="82166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Methodology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Project broken into 3 major steps. Each analysis has it’s own </a:t>
            </a:r>
            <a:r>
              <a:rPr lang="en-US" sz="2200" dirty="0" err="1"/>
              <a:t>Jupyter</a:t>
            </a:r>
            <a:r>
              <a:rPr lang="en-US" sz="2200" dirty="0"/>
              <a:t> Notebook.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370D1-8507-97E0-D2B7-5682B5C6923E}"/>
              </a:ext>
            </a:extLst>
          </p:cNvPr>
          <p:cNvSpPr/>
          <p:nvPr/>
        </p:nvSpPr>
        <p:spPr>
          <a:xfrm>
            <a:off x="567263" y="2353054"/>
            <a:ext cx="3674533" cy="429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0E9518-F2A8-D38A-64B8-6C245B15408C}"/>
              </a:ext>
            </a:extLst>
          </p:cNvPr>
          <p:cNvSpPr/>
          <p:nvPr/>
        </p:nvSpPr>
        <p:spPr>
          <a:xfrm>
            <a:off x="4258733" y="2353054"/>
            <a:ext cx="3674533" cy="429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cleaning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05674-F1E5-4CD1-D842-9253B7C49FF1}"/>
              </a:ext>
            </a:extLst>
          </p:cNvPr>
          <p:cNvSpPr/>
          <p:nvPr/>
        </p:nvSpPr>
        <p:spPr>
          <a:xfrm>
            <a:off x="7950203" y="2353054"/>
            <a:ext cx="3674533" cy="429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analysis &amp; reporting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5CB3BE-219B-4DCC-D93F-A36F60BF464B}"/>
              </a:ext>
            </a:extLst>
          </p:cNvPr>
          <p:cNvSpPr/>
          <p:nvPr/>
        </p:nvSpPr>
        <p:spPr>
          <a:xfrm>
            <a:off x="1346200" y="2729587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0338E7-A10E-7150-E3F1-96FB9B634345}"/>
              </a:ext>
            </a:extLst>
          </p:cNvPr>
          <p:cNvSpPr/>
          <p:nvPr/>
        </p:nvSpPr>
        <p:spPr>
          <a:xfrm>
            <a:off x="1344867" y="3585162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794233-534E-7756-1DD9-249EF3BADFD3}"/>
              </a:ext>
            </a:extLst>
          </p:cNvPr>
          <p:cNvSpPr/>
          <p:nvPr/>
        </p:nvSpPr>
        <p:spPr>
          <a:xfrm>
            <a:off x="4766733" y="5296313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datasets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6FF5C1-B944-D6CA-8486-B765496F9A79}"/>
              </a:ext>
            </a:extLst>
          </p:cNvPr>
          <p:cNvSpPr/>
          <p:nvPr/>
        </p:nvSpPr>
        <p:spPr>
          <a:xfrm>
            <a:off x="4766733" y="4459586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 code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A2EA638-3F6A-5885-C2E2-6CFEC1C4EE2A}"/>
              </a:ext>
            </a:extLst>
          </p:cNvPr>
          <p:cNvSpPr/>
          <p:nvPr/>
        </p:nvSpPr>
        <p:spPr>
          <a:xfrm>
            <a:off x="8365066" y="52963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1A688E-6591-D494-7471-2EEDA03C90EC}"/>
              </a:ext>
            </a:extLst>
          </p:cNvPr>
          <p:cNvSpPr/>
          <p:nvPr/>
        </p:nvSpPr>
        <p:spPr>
          <a:xfrm>
            <a:off x="8517466" y="54487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4D157E-BCB0-FE54-4F77-CDEFDCD23546}"/>
              </a:ext>
            </a:extLst>
          </p:cNvPr>
          <p:cNvSpPr/>
          <p:nvPr/>
        </p:nvSpPr>
        <p:spPr>
          <a:xfrm>
            <a:off x="8669866" y="56011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870E4E-B6CD-6764-2DD6-394FDA6A7A47}"/>
              </a:ext>
            </a:extLst>
          </p:cNvPr>
          <p:cNvSpPr/>
          <p:nvPr/>
        </p:nvSpPr>
        <p:spPr>
          <a:xfrm>
            <a:off x="8822266" y="57535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E1A1C09-1996-4335-D1BE-829DEBA860D6}"/>
              </a:ext>
            </a:extLst>
          </p:cNvPr>
          <p:cNvSpPr/>
          <p:nvPr/>
        </p:nvSpPr>
        <p:spPr>
          <a:xfrm>
            <a:off x="8974666" y="5905915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16A514-4E3C-6C21-C1F1-0BE4D7362D4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38667" y="3482475"/>
            <a:ext cx="0" cy="10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EC323E-6E4F-1A4C-E7DA-7FA68E71164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2538667" y="4287896"/>
            <a:ext cx="1333" cy="15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B49FA9-85BF-D7F0-FE57-5331F32129F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960533" y="5162320"/>
            <a:ext cx="0" cy="13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747854-1E3E-1454-2FA1-29A19102C74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154333" y="5647680"/>
            <a:ext cx="12107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64ED08-EBA2-2296-A460-B0B3530CC5C9}"/>
              </a:ext>
            </a:extLst>
          </p:cNvPr>
          <p:cNvSpPr/>
          <p:nvPr/>
        </p:nvSpPr>
        <p:spPr>
          <a:xfrm>
            <a:off x="1346200" y="4440737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Aggregating 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EA993-453B-33A7-CA05-D225C8E9435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733800" y="4790405"/>
            <a:ext cx="1015996" cy="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Method:</a:t>
            </a:r>
          </a:p>
          <a:p>
            <a:r>
              <a:rPr lang="en-US" sz="2200" dirty="0"/>
              <a:t>X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Key Findings:</a:t>
            </a:r>
          </a:p>
          <a:p>
            <a:r>
              <a:rPr lang="en-US" sz="2200" dirty="0"/>
              <a:t>x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373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 (charts)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4078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8695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3858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3994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6176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Further Research Opportunities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6466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149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Group 1:  Zip-Codes &amp; House Price Index</vt:lpstr>
      <vt:lpstr>Methodology</vt:lpstr>
      <vt:lpstr>Analytics: 1</vt:lpstr>
      <vt:lpstr>Analytics: 1 (charts)</vt:lpstr>
      <vt:lpstr>PowerPoint Presentation</vt:lpstr>
      <vt:lpstr>PowerPoint Presentation</vt:lpstr>
      <vt:lpstr>PowerPoint Presentation</vt:lpstr>
      <vt:lpstr>PowerPoint Presentation</vt:lpstr>
      <vt:lpstr>Further Research Opportunities</vt:lpstr>
      <vt:lpstr>Impact of Recession on Price Growth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 Zip-Codes &amp; House Price Index</dc:title>
  <dc:creator>Galen Mittermann</dc:creator>
  <cp:lastModifiedBy>Galen Mittermann</cp:lastModifiedBy>
  <cp:revision>3</cp:revision>
  <dcterms:created xsi:type="dcterms:W3CDTF">2023-04-28T03:27:43Z</dcterms:created>
  <dcterms:modified xsi:type="dcterms:W3CDTF">2023-05-02T02:17:15Z</dcterms:modified>
</cp:coreProperties>
</file>