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5" r:id="rId3"/>
    <p:sldId id="256" r:id="rId4"/>
    <p:sldId id="259" r:id="rId5"/>
    <p:sldId id="289" r:id="rId6"/>
    <p:sldId id="271" r:id="rId7"/>
    <p:sldId id="272" r:id="rId8"/>
    <p:sldId id="269" r:id="rId9"/>
    <p:sldId id="276" r:id="rId10"/>
    <p:sldId id="273" r:id="rId11"/>
    <p:sldId id="274" r:id="rId12"/>
    <p:sldId id="277" r:id="rId13"/>
    <p:sldId id="278" r:id="rId14"/>
    <p:sldId id="285" r:id="rId15"/>
    <p:sldId id="286" r:id="rId16"/>
    <p:sldId id="287" r:id="rId17"/>
    <p:sldId id="288" r:id="rId18"/>
    <p:sldId id="283" r:id="rId19"/>
    <p:sldId id="284" r:id="rId20"/>
    <p:sldId id="264" r:id="rId21"/>
    <p:sldId id="268" r:id="rId22"/>
    <p:sldId id="267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2"/>
    <p:restoredTop sz="96208"/>
  </p:normalViewPr>
  <p:slideViewPr>
    <p:cSldViewPr snapToGrid="0">
      <p:cViewPr varScale="1">
        <p:scale>
          <a:sx n="105" d="100"/>
          <a:sy n="105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3AA-CD87-5551-888E-37600F61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F101-D878-CE77-BB35-054FBA5E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EB6A-6B50-6BEF-B5B2-E6DDD41D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77F2-870F-5032-3FB7-B77C1114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87-9368-0EF8-E11C-7A341BE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DB3-D7EB-A15E-CB35-CD0FFECC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03E8-C45B-3B23-83A1-A2B363BEF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7F36-6A08-742B-8E41-A8227D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5ED6-8ACB-3EBA-0050-9FCBA46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DE0-B363-76C1-3D4B-952F74C9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5C4-ED98-4A1B-9BAB-B3D57475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C20F8-15A0-140D-7629-F3E3C803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D805-8762-8C92-0FC3-85818433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B652-B846-1879-A237-A781746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598F-0F05-4EB7-A99A-3B752FD8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614C-381F-95D8-8DA0-99B4301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AC59-AE28-29EB-9F99-D97C2BB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4B84-4E87-DA96-FC90-F11ADD2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31BE-D96F-F85B-D6F3-31D3998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0476-EB0C-758B-B61A-C79C83C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4A2-168E-0BC0-95E8-903008D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0027-3C5F-705A-38C7-2AF126D5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831D-B6C3-C9D5-30F0-8094AF0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8A5D-D893-484B-42BA-2067394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00FA-E7BB-8B91-F8B4-7721600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A24-1796-B527-55BD-B797493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E7E-85BC-9441-3092-AA77E930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6733-47FC-5009-0CA0-127449E7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DE48-0835-93CB-B7D4-E7FA2E8A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C172-22CF-8FD1-6A3C-559D149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470-6AFD-F7A3-A128-625B189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8388-9C3B-9787-ACE1-96F3DBA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F173-B10E-74DE-C7B9-4594E4A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9B12-A02B-9152-92A5-56BF2919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D3ED-7ABC-56B9-D2E2-E29A844D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6EB1-A9CE-929E-45C1-C7D6F7BCD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6C170-BC86-0A80-C2F2-12885F7B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256D-270B-1147-56D7-0A5343B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8358-63E0-19E6-005D-3B2629F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E8B-73B6-86EF-7DA4-0196A85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A473-77AA-D1E7-9756-745A4AA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9AE9-64F9-1C89-FC01-F210166D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3C99C-86C2-0FB5-C98C-234FA28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86C5A-61CC-E382-71CE-951D65F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401C-D1A1-028B-5E0B-1A048893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871C-F858-2C94-77E4-50078AA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2D2-51E3-76E7-E4A4-C1D49F1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A6A4-9F7D-1A8D-D1E8-1547FEFA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D73F-B7F5-7D37-287D-770074CE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B57-A1C3-A1DA-2D38-75EC85D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E7C-DF21-7919-D344-1FF8FF9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CDC2-0E9D-BD92-2945-1A86384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ECEC-46D3-686C-51BF-C344B6E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A984-EB5E-BF96-1310-EA2A87EA3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9433-546C-F7FC-A0F9-5A7C0484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09D4-155B-B4E8-8FD1-62A8FEB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09B-080D-1C26-1A07-2F71DE30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DDBC-E799-1618-CDAE-401F4C21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EF4D7-6720-8E33-B0CA-A98BB98D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F8BA-3647-D615-A2F2-2509BF00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D8B2-FD1B-2CC3-0C1C-95EECE5A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B703-CAE4-E545-8522-297E6EFB5641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B57-C99E-C4FE-420D-98F26887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C0BC-6BEB-0E9D-E7AE-A773388FB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B71FA-5D22-8A5D-C099-934C3865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Team 1</a:t>
            </a:r>
            <a:br>
              <a:rPr lang="en-US" sz="7200" dirty="0"/>
            </a:br>
            <a:r>
              <a:rPr lang="en-US" sz="6600" b="1" dirty="0"/>
              <a:t>Project 1</a:t>
            </a:r>
            <a:endParaRPr lang="en-US" sz="72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69BD03-AEEB-438C-852B-CE74EDCF8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Mary O., Sydney, Craig, Galen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3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9D12A4-C43E-8E90-6A89-07AB99AB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242443"/>
            <a:ext cx="8659433" cy="6373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76861-62D3-FDA2-458B-071B9043303A}"/>
              </a:ext>
            </a:extLst>
          </p:cNvPr>
          <p:cNvSpPr txBox="1"/>
          <p:nvPr/>
        </p:nvSpPr>
        <p:spPr>
          <a:xfrm>
            <a:off x="2040466" y="59267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DF304-9937-9F3C-6557-9097A0855BA8}"/>
              </a:ext>
            </a:extLst>
          </p:cNvPr>
          <p:cNvSpPr txBox="1"/>
          <p:nvPr/>
        </p:nvSpPr>
        <p:spPr>
          <a:xfrm>
            <a:off x="7416800" y="384386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62386-8B7C-ABE3-6A60-8B25CA384080}"/>
              </a:ext>
            </a:extLst>
          </p:cNvPr>
          <p:cNvSpPr txBox="1"/>
          <p:nvPr/>
        </p:nvSpPr>
        <p:spPr>
          <a:xfrm>
            <a:off x="5029200" y="295486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28937-ACA6-4076-B1C9-8EF0018D0AFC}"/>
              </a:ext>
            </a:extLst>
          </p:cNvPr>
          <p:cNvSpPr txBox="1"/>
          <p:nvPr/>
        </p:nvSpPr>
        <p:spPr>
          <a:xfrm>
            <a:off x="3725333" y="2459223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AA282-497D-794E-B560-8641448FB4E8}"/>
              </a:ext>
            </a:extLst>
          </p:cNvPr>
          <p:cNvSpPr txBox="1"/>
          <p:nvPr/>
        </p:nvSpPr>
        <p:spPr>
          <a:xfrm>
            <a:off x="3056466" y="267786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0B8D3-43C9-40CF-3C03-567AB4A39AED}"/>
              </a:ext>
            </a:extLst>
          </p:cNvPr>
          <p:cNvSpPr txBox="1"/>
          <p:nvPr/>
        </p:nvSpPr>
        <p:spPr>
          <a:xfrm>
            <a:off x="4385092" y="398236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Phoenix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1E029-7397-859F-93EF-560285AB839C}"/>
              </a:ext>
            </a:extLst>
          </p:cNvPr>
          <p:cNvSpPr txBox="1"/>
          <p:nvPr/>
        </p:nvSpPr>
        <p:spPr>
          <a:xfrm>
            <a:off x="5709783" y="4646712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4FA9C-DAB3-4AA1-5F54-B2D5C40453AA}"/>
              </a:ext>
            </a:extLst>
          </p:cNvPr>
          <p:cNvSpPr txBox="1"/>
          <p:nvPr/>
        </p:nvSpPr>
        <p:spPr>
          <a:xfrm>
            <a:off x="5884654" y="4037540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35EA7-7036-8121-4FFE-2B0A2CD28B60}"/>
              </a:ext>
            </a:extLst>
          </p:cNvPr>
          <p:cNvSpPr txBox="1"/>
          <p:nvPr/>
        </p:nvSpPr>
        <p:spPr>
          <a:xfrm>
            <a:off x="7933588" y="4767850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Florida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71C38-F1D7-CC05-AF74-BC06FE08E91E}"/>
              </a:ext>
            </a:extLst>
          </p:cNvPr>
          <p:cNvSpPr txBox="1"/>
          <p:nvPr/>
        </p:nvSpPr>
        <p:spPr>
          <a:xfrm>
            <a:off x="3831167" y="351137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 Vegas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E0B7-EE0C-E25D-105F-F99C47E47941}"/>
              </a:ext>
            </a:extLst>
          </p:cNvPr>
          <p:cNvSpPr txBox="1"/>
          <p:nvPr/>
        </p:nvSpPr>
        <p:spPr>
          <a:xfrm>
            <a:off x="3365501" y="308355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01488-EA7B-EDD4-3768-1C524DEBDB0D}"/>
              </a:ext>
            </a:extLst>
          </p:cNvPr>
          <p:cNvSpPr txBox="1"/>
          <p:nvPr/>
        </p:nvSpPr>
        <p:spPr>
          <a:xfrm>
            <a:off x="2964958" y="4358649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 Bernardino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480F9-11C1-1569-50A6-8AD9E1C4E272}"/>
              </a:ext>
            </a:extLst>
          </p:cNvPr>
          <p:cNvCxnSpPr>
            <a:cxnSpLocks/>
          </p:cNvCxnSpPr>
          <p:nvPr/>
        </p:nvCxnSpPr>
        <p:spPr>
          <a:xfrm flipV="1">
            <a:off x="3217333" y="4111057"/>
            <a:ext cx="613834" cy="24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40A2E8-DE70-5469-8783-D21D525EC4D1}"/>
              </a:ext>
            </a:extLst>
          </p:cNvPr>
          <p:cNvSpPr txBox="1"/>
          <p:nvPr/>
        </p:nvSpPr>
        <p:spPr>
          <a:xfrm>
            <a:off x="2084425" y="3121955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Sacramento and</a:t>
            </a:r>
            <a:br>
              <a:rPr lang="en-US" sz="1200" dirty="0"/>
            </a:br>
            <a:r>
              <a:rPr lang="en-US" sz="1200" dirty="0"/>
              <a:t>Bay Area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B52F2-4DDC-E898-6E51-0BB3EAFA2A79}"/>
              </a:ext>
            </a:extLst>
          </p:cNvPr>
          <p:cNvCxnSpPr>
            <a:cxnSpLocks/>
          </p:cNvCxnSpPr>
          <p:nvPr/>
        </p:nvCxnSpPr>
        <p:spPr>
          <a:xfrm>
            <a:off x="2844800" y="3459841"/>
            <a:ext cx="372533" cy="8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6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BA474E-EF37-A38F-9850-DF2D6993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299601"/>
            <a:ext cx="8659433" cy="625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76861-62D3-FDA2-458B-071B9043303A}"/>
              </a:ext>
            </a:extLst>
          </p:cNvPr>
          <p:cNvSpPr txBox="1"/>
          <p:nvPr/>
        </p:nvSpPr>
        <p:spPr>
          <a:xfrm>
            <a:off x="2040466" y="59267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DF304-9937-9F3C-6557-9097A0855BA8}"/>
              </a:ext>
            </a:extLst>
          </p:cNvPr>
          <p:cNvSpPr txBox="1"/>
          <p:nvPr/>
        </p:nvSpPr>
        <p:spPr>
          <a:xfrm>
            <a:off x="7127382" y="437769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62386-8B7C-ABE3-6A60-8B25CA384080}"/>
              </a:ext>
            </a:extLst>
          </p:cNvPr>
          <p:cNvSpPr txBox="1"/>
          <p:nvPr/>
        </p:nvSpPr>
        <p:spPr>
          <a:xfrm>
            <a:off x="6661187" y="2735025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Rust Belt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28937-ACA6-4076-B1C9-8EF0018D0AFC}"/>
              </a:ext>
            </a:extLst>
          </p:cNvPr>
          <p:cNvSpPr txBox="1"/>
          <p:nvPr/>
        </p:nvSpPr>
        <p:spPr>
          <a:xfrm>
            <a:off x="3464491" y="254511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0B8D3-43C9-40CF-3C03-567AB4A39AED}"/>
              </a:ext>
            </a:extLst>
          </p:cNvPr>
          <p:cNvSpPr txBox="1"/>
          <p:nvPr/>
        </p:nvSpPr>
        <p:spPr>
          <a:xfrm>
            <a:off x="4385092" y="398236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Phoenix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1E029-7397-859F-93EF-560285AB839C}"/>
              </a:ext>
            </a:extLst>
          </p:cNvPr>
          <p:cNvSpPr txBox="1"/>
          <p:nvPr/>
        </p:nvSpPr>
        <p:spPr>
          <a:xfrm>
            <a:off x="5428795" y="4976285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4FA9C-DAB3-4AA1-5F54-B2D5C40453AA}"/>
              </a:ext>
            </a:extLst>
          </p:cNvPr>
          <p:cNvSpPr txBox="1"/>
          <p:nvPr/>
        </p:nvSpPr>
        <p:spPr>
          <a:xfrm>
            <a:off x="5888253" y="4415701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35EA7-7036-8121-4FFE-2B0A2CD28B60}"/>
              </a:ext>
            </a:extLst>
          </p:cNvPr>
          <p:cNvSpPr txBox="1"/>
          <p:nvPr/>
        </p:nvSpPr>
        <p:spPr>
          <a:xfrm>
            <a:off x="7911120" y="4838994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Florida</a:t>
            </a:r>
          </a:p>
          <a:p>
            <a:r>
              <a:rPr lang="en-US" sz="1200" dirty="0"/>
              <a:t>Especially Gulf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71C38-F1D7-CC05-AF74-BC06FE08E91E}"/>
              </a:ext>
            </a:extLst>
          </p:cNvPr>
          <p:cNvSpPr txBox="1"/>
          <p:nvPr/>
        </p:nvSpPr>
        <p:spPr>
          <a:xfrm>
            <a:off x="3425824" y="206992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Spokane Area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01488-EA7B-EDD4-3768-1C524DEBDB0D}"/>
              </a:ext>
            </a:extLst>
          </p:cNvPr>
          <p:cNvSpPr txBox="1"/>
          <p:nvPr/>
        </p:nvSpPr>
        <p:spPr>
          <a:xfrm>
            <a:off x="2970004" y="4786802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 Bernardino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480F9-11C1-1569-50A6-8AD9E1C4E27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564599" y="4358648"/>
            <a:ext cx="165780" cy="42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40A2E8-DE70-5469-8783-D21D525EC4D1}"/>
              </a:ext>
            </a:extLst>
          </p:cNvPr>
          <p:cNvSpPr txBox="1"/>
          <p:nvPr/>
        </p:nvSpPr>
        <p:spPr>
          <a:xfrm>
            <a:off x="2084425" y="3074330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Sacramento and</a:t>
            </a:r>
            <a:br>
              <a:rPr lang="en-US" sz="1200" dirty="0"/>
            </a:br>
            <a:r>
              <a:rPr lang="en-US" sz="1200" dirty="0"/>
              <a:t>Bay Area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B52F2-4DDC-E898-6E51-0BB3EAFA2A79}"/>
              </a:ext>
            </a:extLst>
          </p:cNvPr>
          <p:cNvCxnSpPr>
            <a:cxnSpLocks/>
          </p:cNvCxnSpPr>
          <p:nvPr/>
        </p:nvCxnSpPr>
        <p:spPr>
          <a:xfrm>
            <a:off x="2844800" y="3459841"/>
            <a:ext cx="372533" cy="831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9950B9A-A764-154A-D8C0-7E6050CB1E95}"/>
              </a:ext>
            </a:extLst>
          </p:cNvPr>
          <p:cNvSpPr/>
          <p:nvPr/>
        </p:nvSpPr>
        <p:spPr>
          <a:xfrm>
            <a:off x="6095999" y="3012024"/>
            <a:ext cx="2733676" cy="776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4DD05-5D8C-11C9-523E-A044682E808D}"/>
              </a:ext>
            </a:extLst>
          </p:cNvPr>
          <p:cNvSpPr txBox="1"/>
          <p:nvPr/>
        </p:nvSpPr>
        <p:spPr>
          <a:xfrm>
            <a:off x="4000479" y="415722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Phoenix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6223E-128A-07BD-CF6C-497E72BE3571}"/>
              </a:ext>
            </a:extLst>
          </p:cNvPr>
          <p:cNvSpPr txBox="1"/>
          <p:nvPr/>
        </p:nvSpPr>
        <p:spPr>
          <a:xfrm>
            <a:off x="2123006" y="4371303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Los Angeles</a:t>
            </a:r>
            <a:br>
              <a:rPr lang="en-US" sz="1200" dirty="0"/>
            </a:br>
            <a:r>
              <a:rPr lang="en-US" sz="1200" dirty="0"/>
              <a:t>San Diego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5E8786-8422-E3BD-8FBB-BA375A42A070}"/>
              </a:ext>
            </a:extLst>
          </p:cNvPr>
          <p:cNvCxnSpPr>
            <a:cxnSpLocks/>
          </p:cNvCxnSpPr>
          <p:nvPr/>
        </p:nvCxnSpPr>
        <p:spPr>
          <a:xfrm flipV="1">
            <a:off x="2970004" y="4482877"/>
            <a:ext cx="247329" cy="15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4E5599-C3AC-6D13-1A97-850373AC838B}"/>
              </a:ext>
            </a:extLst>
          </p:cNvPr>
          <p:cNvSpPr txBox="1"/>
          <p:nvPr/>
        </p:nvSpPr>
        <p:spPr>
          <a:xfrm>
            <a:off x="5428795" y="289118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Kansas City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1425F-3FC4-6DE2-9B5F-0036FA7D7265}"/>
              </a:ext>
            </a:extLst>
          </p:cNvPr>
          <p:cNvSpPr txBox="1"/>
          <p:nvPr/>
        </p:nvSpPr>
        <p:spPr>
          <a:xfrm>
            <a:off x="5428795" y="3909829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Tulsa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3D86E7-198B-B8F7-874C-2755CB387829}"/>
              </a:ext>
            </a:extLst>
          </p:cNvPr>
          <p:cNvCxnSpPr>
            <a:cxnSpLocks/>
          </p:cNvCxnSpPr>
          <p:nvPr/>
        </p:nvCxnSpPr>
        <p:spPr>
          <a:xfrm>
            <a:off x="5905842" y="3168185"/>
            <a:ext cx="142589" cy="34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F0499E-D3A0-D830-CD7D-9069B801534A}"/>
              </a:ext>
            </a:extLst>
          </p:cNvPr>
          <p:cNvSpPr txBox="1"/>
          <p:nvPr/>
        </p:nvSpPr>
        <p:spPr>
          <a:xfrm>
            <a:off x="7993248" y="3806037"/>
            <a:ext cx="190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Tennessee, North Carolina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8BEF34-F333-D5AC-6680-876377530A56}"/>
              </a:ext>
            </a:extLst>
          </p:cNvPr>
          <p:cNvSpPr/>
          <p:nvPr/>
        </p:nvSpPr>
        <p:spPr>
          <a:xfrm>
            <a:off x="6740357" y="3944712"/>
            <a:ext cx="1644742" cy="5016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A9F7D5-5688-26D2-A066-99217129ADED}"/>
              </a:ext>
            </a:extLst>
          </p:cNvPr>
          <p:cNvSpPr/>
          <p:nvPr/>
        </p:nvSpPr>
        <p:spPr>
          <a:xfrm rot="539115">
            <a:off x="7876390" y="2479072"/>
            <a:ext cx="1644742" cy="71318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9A4FB-9CCC-A7A6-8E89-F65ABD433D64}"/>
              </a:ext>
            </a:extLst>
          </p:cNvPr>
          <p:cNvSpPr txBox="1"/>
          <p:nvPr/>
        </p:nvSpPr>
        <p:spPr>
          <a:xfrm>
            <a:off x="7267836" y="2157506"/>
            <a:ext cx="190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England minus Boston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2F0F90-AD74-6ADD-2752-CE83CBB804C9}"/>
              </a:ext>
            </a:extLst>
          </p:cNvPr>
          <p:cNvSpPr txBox="1"/>
          <p:nvPr/>
        </p:nvSpPr>
        <p:spPr>
          <a:xfrm>
            <a:off x="6949545" y="5085617"/>
            <a:ext cx="63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Tampa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794FA-74DD-FFA9-7813-6F7C0F0F3C55}"/>
              </a:ext>
            </a:extLst>
          </p:cNvPr>
          <p:cNvSpPr txBox="1"/>
          <p:nvPr/>
        </p:nvSpPr>
        <p:spPr>
          <a:xfrm>
            <a:off x="7580407" y="336557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Cincinnati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865379-99B1-4D57-1B53-3924D74B4B6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409003" y="3504077"/>
            <a:ext cx="171404" cy="120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3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HPI Geography Discussion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Findings:</a:t>
            </a:r>
          </a:p>
          <a:p>
            <a:r>
              <a:rPr lang="en-US" sz="2200" dirty="0"/>
              <a:t>There are clear regions of the country where HPI declines</a:t>
            </a:r>
          </a:p>
          <a:p>
            <a:r>
              <a:rPr lang="en-US" sz="2200" dirty="0"/>
              <a:t>Surprisingly, California shows potential weakness in the housing market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Further Work:</a:t>
            </a:r>
          </a:p>
          <a:p>
            <a:r>
              <a:rPr lang="en-US" sz="2200" dirty="0"/>
              <a:t>It would be interesting to cross-check the period outliers lists to separate one-hit-wonder outliers from stable ones, if any.</a:t>
            </a:r>
          </a:p>
          <a:p>
            <a:r>
              <a:rPr lang="en-US" sz="2200" dirty="0"/>
              <a:t>It would be possible to use a single file to store all the data, using tags.</a:t>
            </a:r>
          </a:p>
          <a:p>
            <a:r>
              <a:rPr lang="en-US" sz="2200" dirty="0"/>
              <a:t>Periods with no mathematical outliers – perhaps top and bottom 5%.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98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0AF26-B84D-A7CB-7AC9-D413788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HPI: West, Central, East 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8DB-AB68-163B-6A1A-24F18DE5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 Code &amp; Regional Comparisons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Overall US Housing Prices &amp; HPI Trends over Time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~3x HPI increase since 1985, with 6x sale prices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2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F3FB061-E9B3-9B2D-AFDE-B87910E2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2" y="2517289"/>
            <a:ext cx="5178015" cy="3883511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97C8641-7A77-7D8A-8723-4E567B45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216" y="2487321"/>
            <a:ext cx="5257927" cy="3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Western US: 2009-2022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effectLst/>
              </a:rPr>
              <a:t>Western U.S. zip code data includes WA, OR, CA, ID, UT, NV, AZ, NM, CO, &amp; WY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A389F5B-F8BF-4A1F-5E99-132AB34A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66" y="2361375"/>
            <a:ext cx="5431536" cy="4073652"/>
          </a:xfrm>
          <a:prstGeom prst="rect">
            <a:avLst/>
          </a:prstGeom>
        </p:spPr>
      </p:pic>
      <p:pic>
        <p:nvPicPr>
          <p:cNvPr id="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288C34B6-9127-D0BD-0695-5AC56069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4" y="2361375"/>
            <a:ext cx="5431536" cy="40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5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Central US: 2009-2022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effectLst/>
              </a:rPr>
              <a:t>Central U.S. zip code data includes</a:t>
            </a:r>
            <a:r>
              <a:rPr lang="en-US" sz="1600" dirty="0"/>
              <a:t> MT, ND, SD, NE, WI, MN, IA, KS, OK, TX, LA, AR, MO, IL, IN, MI, OH, and KY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C8B2D852-41EA-5C2C-655D-4F1166DA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49" y="2555902"/>
            <a:ext cx="4953700" cy="3715275"/>
          </a:xfrm>
          <a:prstGeom prst="rect">
            <a:avLst/>
          </a:prstGeom>
        </p:spPr>
      </p:pic>
      <p:pic>
        <p:nvPicPr>
          <p:cNvPr id="3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8586F1C-4904-16A4-D7B3-00E3A178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3" y="2555902"/>
            <a:ext cx="4953701" cy="37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4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Eastern US: 2009-2022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effectLst/>
              </a:rPr>
              <a:t>Eastern U.S. zip code data includes</a:t>
            </a:r>
            <a:r>
              <a:rPr lang="en-US" sz="1600" dirty="0"/>
              <a:t> ME, NH, VT, MA, CN, RI, NJ, NY, PN, MD, DC, WV, VI, NC, AND SC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075DEB6-110B-ED68-EF7D-92AE166D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587" y="2652846"/>
            <a:ext cx="5120039" cy="384002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5FDA2A3-3FBB-DAB7-BA29-A1D03C6AE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4" y="2729397"/>
            <a:ext cx="5017971" cy="37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3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US Regional Variation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Findings:</a:t>
            </a:r>
          </a:p>
          <a:p>
            <a:r>
              <a:rPr lang="en-US" sz="2200" dirty="0"/>
              <a:t>x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Further Work:</a:t>
            </a:r>
          </a:p>
          <a:p>
            <a:r>
              <a:rPr lang="en-US" sz="2200" dirty="0"/>
              <a:t>x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848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0AF26-B84D-A7CB-7AC9-D413788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HPI &amp; Macroeconomy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8DB-AB68-163B-6A1A-24F18DE5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of Recessions on HPI changes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0AF26-B84D-A7CB-7AC9-D413788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8DB-AB68-163B-6A1A-24F18DE5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Project, Methodology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9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Economic Climate: Impact of Recessions on Prices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1124C-193E-070D-4BA5-FC981E65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5" y="3026119"/>
            <a:ext cx="4818212" cy="3463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6500A-40C2-ADC1-1678-AE62FBA3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3026119"/>
            <a:ext cx="4957011" cy="34975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10445-17A5-C9B6-C228-80BB83FA8AA1}"/>
              </a:ext>
            </a:extLst>
          </p:cNvPr>
          <p:cNvCxnSpPr>
            <a:cxnSpLocks/>
          </p:cNvCxnSpPr>
          <p:nvPr/>
        </p:nvCxnSpPr>
        <p:spPr>
          <a:xfrm>
            <a:off x="6930189" y="4661895"/>
            <a:ext cx="415562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91EFD-5994-9240-F2DB-49FE0E291BC0}"/>
              </a:ext>
            </a:extLst>
          </p:cNvPr>
          <p:cNvCxnSpPr>
            <a:cxnSpLocks/>
          </p:cNvCxnSpPr>
          <p:nvPr/>
        </p:nvCxnSpPr>
        <p:spPr>
          <a:xfrm>
            <a:off x="1339336" y="5584858"/>
            <a:ext cx="411624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C8D99-7888-C565-EECC-448402BC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Recessions reduce growth (1.1% vs 5.0% in non-recession markets)</a:t>
            </a:r>
          </a:p>
          <a:p>
            <a:pPr marL="0" indent="0">
              <a:buNone/>
            </a:pPr>
            <a:r>
              <a:rPr lang="en-US" sz="1800" dirty="0"/>
              <a:t>Some ZIP-codes grew even during recessions</a:t>
            </a:r>
          </a:p>
        </p:txBody>
      </p:sp>
    </p:spTree>
    <p:extLst>
      <p:ext uri="{BB962C8B-B14F-4D97-AF65-F5344CB8AC3E}">
        <p14:creationId xmlns:p14="http://schemas.microsoft.com/office/powerpoint/2010/main" val="82166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Economic Climate: Outliers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C8D99-7888-C565-EECC-448402BC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Recession resistance</a:t>
            </a:r>
            <a:r>
              <a:rPr lang="en-US" sz="1800" dirty="0"/>
              <a:t>: upper outliers that grew the most during recession years</a:t>
            </a:r>
          </a:p>
          <a:p>
            <a:pPr marL="0" indent="0">
              <a:buNone/>
            </a:pPr>
            <a:r>
              <a:rPr lang="en-US" sz="1800" b="1" dirty="0"/>
              <a:t>Declining spaces</a:t>
            </a:r>
            <a:r>
              <a:rPr lang="en-US" sz="1800" dirty="0"/>
              <a:t>: lower outliers that lost the most during non-recession years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>
                    <a:lumMod val="50000"/>
                  </a:schemeClr>
                </a:solidFill>
              </a:rPr>
              <a:t>Our data did not have values for all years; the growth side outliers are less meaningful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E4165D-3E36-3BC1-7CFF-B876FCFC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50852"/>
              </p:ext>
            </p:extLst>
          </p:nvPr>
        </p:nvGraphicFramePr>
        <p:xfrm>
          <a:off x="669036" y="3585401"/>
          <a:ext cx="4434481" cy="2407285"/>
        </p:xfrm>
        <a:graphic>
          <a:graphicData uri="http://schemas.openxmlformats.org/drawingml/2006/table">
            <a:tbl>
              <a:tblPr/>
              <a:tblGrid>
                <a:gridCol w="1231800">
                  <a:extLst>
                    <a:ext uri="{9D8B030D-6E8A-4147-A177-3AD203B41FA5}">
                      <a16:colId xmlns:a16="http://schemas.microsoft.com/office/drawing/2014/main" val="453446043"/>
                    </a:ext>
                  </a:extLst>
                </a:gridCol>
                <a:gridCol w="1231800">
                  <a:extLst>
                    <a:ext uri="{9D8B030D-6E8A-4147-A177-3AD203B41FA5}">
                      <a16:colId xmlns:a16="http://schemas.microsoft.com/office/drawing/2014/main" val="1992551798"/>
                    </a:ext>
                  </a:extLst>
                </a:gridCol>
                <a:gridCol w="1970881">
                  <a:extLst>
                    <a:ext uri="{9D8B030D-6E8A-4147-A177-3AD203B41FA5}">
                      <a16:colId xmlns:a16="http://schemas.microsoft.com/office/drawing/2014/main" val="36165628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of Observed 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7170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Ft. Montgomery,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36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Jackson, NH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0879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Stone Creek,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13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Warsaw,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53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City, 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083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Amagansett,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605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Sidney, 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6572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Walnut Creek,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389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Petersburg, OH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79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Syracuse, 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9259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6EFFFC-966E-8540-2B73-53822929C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6600"/>
              </p:ext>
            </p:extLst>
          </p:nvPr>
        </p:nvGraphicFramePr>
        <p:xfrm>
          <a:off x="5103517" y="3585400"/>
          <a:ext cx="4625010" cy="2407285"/>
        </p:xfrm>
        <a:graphic>
          <a:graphicData uri="http://schemas.openxmlformats.org/drawingml/2006/table">
            <a:tbl>
              <a:tblPr/>
              <a:tblGrid>
                <a:gridCol w="1284725">
                  <a:extLst>
                    <a:ext uri="{9D8B030D-6E8A-4147-A177-3AD203B41FA5}">
                      <a16:colId xmlns:a16="http://schemas.microsoft.com/office/drawing/2014/main" val="1620027461"/>
                    </a:ext>
                  </a:extLst>
                </a:gridCol>
                <a:gridCol w="1284725">
                  <a:extLst>
                    <a:ext uri="{9D8B030D-6E8A-4147-A177-3AD203B41FA5}">
                      <a16:colId xmlns:a16="http://schemas.microsoft.com/office/drawing/2014/main" val="2485736873"/>
                    </a:ext>
                  </a:extLst>
                </a:gridCol>
                <a:gridCol w="2055560">
                  <a:extLst>
                    <a:ext uri="{9D8B030D-6E8A-4147-A177-3AD203B41FA5}">
                      <a16:colId xmlns:a16="http://schemas.microsoft.com/office/drawing/2014/main" val="25524037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of Observed 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788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Sherwood, 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735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Beverley Hills, 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814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Augusta, KY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794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Nazianz, WI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9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Quincy,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Hillpoint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WI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945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Gold, 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69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Clark, 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7266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Pownal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3582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Pleasanton, 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926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D9E120-FA46-A2AC-9EAD-71854B4A0626}"/>
              </a:ext>
            </a:extLst>
          </p:cNvPr>
          <p:cNvSpPr txBox="1"/>
          <p:nvPr/>
        </p:nvSpPr>
        <p:spPr>
          <a:xfrm>
            <a:off x="1516256" y="6060003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Recession Resistance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64A20-07D3-AE4A-407F-B0CC807A9E0E}"/>
              </a:ext>
            </a:extLst>
          </p:cNvPr>
          <p:cNvSpPr txBox="1"/>
          <p:nvPr/>
        </p:nvSpPr>
        <p:spPr>
          <a:xfrm>
            <a:off x="6246003" y="606448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Declining Spaces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380450C-DF70-BDE9-F189-598E20E1CDC4}"/>
              </a:ext>
            </a:extLst>
          </p:cNvPr>
          <p:cNvSpPr/>
          <p:nvPr/>
        </p:nvSpPr>
        <p:spPr>
          <a:xfrm>
            <a:off x="8868248" y="3465090"/>
            <a:ext cx="318497" cy="16135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FEEC1-99BE-3E40-59A3-442C945966BA}"/>
              </a:ext>
            </a:extLst>
          </p:cNvPr>
          <p:cNvSpPr txBox="1"/>
          <p:nvPr/>
        </p:nvSpPr>
        <p:spPr>
          <a:xfrm>
            <a:off x="9046464" y="5078246"/>
            <a:ext cx="21112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Missing years may limit usefulness of the 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B0DD88-7E2B-4235-55ED-E1E9F554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39808"/>
              </p:ext>
            </p:extLst>
          </p:nvPr>
        </p:nvGraphicFramePr>
        <p:xfrm>
          <a:off x="8868248" y="3548909"/>
          <a:ext cx="2476500" cy="144589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306640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878385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72118321"/>
                    </a:ext>
                  </a:extLst>
                </a:gridCol>
              </a:tblGrid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7987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296945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9141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92049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43142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53775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7633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81234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71658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993081"/>
                  </a:ext>
                </a:extLst>
              </a:tr>
              <a:tr h="128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47651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96F5672-19E2-EEFF-CC76-F724A7C683B4}"/>
              </a:ext>
            </a:extLst>
          </p:cNvPr>
          <p:cNvSpPr/>
          <p:nvPr/>
        </p:nvSpPr>
        <p:spPr>
          <a:xfrm>
            <a:off x="5435029" y="4171308"/>
            <a:ext cx="3359650" cy="2157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Economic Climate Discussion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AD65-4D89-32B9-CED8-90225B42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Findings</a:t>
            </a:r>
          </a:p>
          <a:p>
            <a:r>
              <a:rPr lang="en-US" sz="2200" dirty="0"/>
              <a:t>Recession years reduced avg growth from 5% to 1% nationally</a:t>
            </a:r>
          </a:p>
          <a:p>
            <a:r>
              <a:rPr lang="en-US" sz="2200" dirty="0"/>
              <a:t>Some ZIP codes appeared to grow every year regardless of overall trends</a:t>
            </a:r>
          </a:p>
          <a:p>
            <a:r>
              <a:rPr lang="en-US" sz="2200" dirty="0"/>
              <a:t>Missing years of data made the impact analysis difficult on a per-ZIP level, but overall trends were still visible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Further Work</a:t>
            </a:r>
          </a:p>
          <a:p>
            <a:r>
              <a:rPr lang="en-US" sz="2200" dirty="0"/>
              <a:t>More complete data would give a better picture of local-level sensitivity to the larger economy</a:t>
            </a:r>
          </a:p>
          <a:p>
            <a:r>
              <a:rPr lang="en-US" sz="2200" dirty="0"/>
              <a:t>Adding additional information, if available, such as local population changes and construction activity, could help explain local changes</a:t>
            </a:r>
          </a:p>
          <a:p>
            <a:r>
              <a:rPr lang="en-US" sz="2200" dirty="0"/>
              <a:t>A housing index prediction model could be built to test the sensitivity of any ZIP-code to factors that we have investigated: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466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76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Zip-Codes &amp; House Price Index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Issues &amp; Research Questions:</a:t>
            </a:r>
          </a:p>
          <a:p>
            <a:r>
              <a:rPr lang="en-US" sz="2200" dirty="0"/>
              <a:t>Explore relationships between house prices and economic &amp; geographic factors (schools &amp; green spaces)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Introduction to the Datasets:</a:t>
            </a:r>
          </a:p>
          <a:p>
            <a:r>
              <a:rPr lang="en-US" sz="2200" dirty="0"/>
              <a:t>Redfin home price history</a:t>
            </a:r>
          </a:p>
          <a:p>
            <a:r>
              <a:rPr lang="en-US" sz="2200" dirty="0"/>
              <a:t>Federal Reserve housing market &amp; macro economics</a:t>
            </a:r>
          </a:p>
          <a:p>
            <a:r>
              <a:rPr lang="en-US" sz="2200" dirty="0"/>
              <a:t>Geographic information APIs (green space, school, etc.)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7906A1-F2F8-57FA-0DAC-89770E30537D}"/>
              </a:ext>
            </a:extLst>
          </p:cNvPr>
          <p:cNvSpPr/>
          <p:nvPr/>
        </p:nvSpPr>
        <p:spPr>
          <a:xfrm>
            <a:off x="1068512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Housing data: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Sales per year per ZIP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Single-family only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Weighted mean prices across types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Created single unified House Price Index (HPI) anchored to 2012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FCD97A-6D16-CE36-7058-7ECD4F0AB91D}"/>
              </a:ext>
            </a:extLst>
          </p:cNvPr>
          <p:cNvSpPr/>
          <p:nvPr/>
        </p:nvSpPr>
        <p:spPr>
          <a:xfrm>
            <a:off x="4518916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Economic data: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Recessions: flagged each year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Federal funds rate (drives mortgage rates)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8581D-B814-BED7-7C27-4E76A071A95E}"/>
              </a:ext>
            </a:extLst>
          </p:cNvPr>
          <p:cNvSpPr/>
          <p:nvPr/>
        </p:nvSpPr>
        <p:spPr>
          <a:xfrm>
            <a:off x="7969320" y="4952144"/>
            <a:ext cx="2989780" cy="167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Geographic information: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Centroid of ZIP -&gt; Lat, Lon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Distance to schools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249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933-A8F5-1FF0-048E-77BD345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370D1-8507-97E0-D2B7-5682B5C6923E}"/>
              </a:ext>
            </a:extLst>
          </p:cNvPr>
          <p:cNvSpPr/>
          <p:nvPr/>
        </p:nvSpPr>
        <p:spPr>
          <a:xfrm>
            <a:off x="567263" y="2353054"/>
            <a:ext cx="3674533" cy="4297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E9518-F2A8-D38A-64B8-6C245B15408C}"/>
              </a:ext>
            </a:extLst>
          </p:cNvPr>
          <p:cNvSpPr/>
          <p:nvPr/>
        </p:nvSpPr>
        <p:spPr>
          <a:xfrm>
            <a:off x="4258733" y="2353054"/>
            <a:ext cx="3674533" cy="4297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cleaning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05674-F1E5-4CD1-D842-9253B7C49FF1}"/>
              </a:ext>
            </a:extLst>
          </p:cNvPr>
          <p:cNvSpPr/>
          <p:nvPr/>
        </p:nvSpPr>
        <p:spPr>
          <a:xfrm>
            <a:off x="7950203" y="2353054"/>
            <a:ext cx="3674533" cy="4297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analysis &amp; reporting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5CB3BE-219B-4DCC-D93F-A36F60BF464B}"/>
              </a:ext>
            </a:extLst>
          </p:cNvPr>
          <p:cNvSpPr/>
          <p:nvPr/>
        </p:nvSpPr>
        <p:spPr>
          <a:xfrm>
            <a:off x="1346200" y="3191917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0338E7-A10E-7150-E3F1-96FB9B634345}"/>
              </a:ext>
            </a:extLst>
          </p:cNvPr>
          <p:cNvSpPr/>
          <p:nvPr/>
        </p:nvSpPr>
        <p:spPr>
          <a:xfrm>
            <a:off x="1344867" y="3944752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794233-534E-7756-1DD9-249EF3BADFD3}"/>
              </a:ext>
            </a:extLst>
          </p:cNvPr>
          <p:cNvSpPr/>
          <p:nvPr/>
        </p:nvSpPr>
        <p:spPr>
          <a:xfrm>
            <a:off x="4766733" y="5440149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datasets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6FF5C1-B944-D6CA-8486-B765496F9A79}"/>
              </a:ext>
            </a:extLst>
          </p:cNvPr>
          <p:cNvSpPr/>
          <p:nvPr/>
        </p:nvSpPr>
        <p:spPr>
          <a:xfrm>
            <a:off x="4766733" y="4706162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 code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2EA638-3F6A-5885-C2E2-6CFEC1C4EE2A}"/>
              </a:ext>
            </a:extLst>
          </p:cNvPr>
          <p:cNvSpPr/>
          <p:nvPr/>
        </p:nvSpPr>
        <p:spPr>
          <a:xfrm>
            <a:off x="8365066" y="5450425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1A688E-6591-D494-7471-2EEDA03C90EC}"/>
              </a:ext>
            </a:extLst>
          </p:cNvPr>
          <p:cNvSpPr/>
          <p:nvPr/>
        </p:nvSpPr>
        <p:spPr>
          <a:xfrm>
            <a:off x="8517466" y="5602825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4D157E-BCB0-FE54-4F77-CDEFDCD23546}"/>
              </a:ext>
            </a:extLst>
          </p:cNvPr>
          <p:cNvSpPr/>
          <p:nvPr/>
        </p:nvSpPr>
        <p:spPr>
          <a:xfrm>
            <a:off x="8669866" y="5755225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870E4E-B6CD-6764-2DD6-394FDA6A7A47}"/>
              </a:ext>
            </a:extLst>
          </p:cNvPr>
          <p:cNvSpPr/>
          <p:nvPr/>
        </p:nvSpPr>
        <p:spPr>
          <a:xfrm>
            <a:off x="8822266" y="5907625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E1A1C09-1996-4335-D1BE-829DEBA860D6}"/>
              </a:ext>
            </a:extLst>
          </p:cNvPr>
          <p:cNvSpPr/>
          <p:nvPr/>
        </p:nvSpPr>
        <p:spPr>
          <a:xfrm>
            <a:off x="8974666" y="6060025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16A514-4E3C-6C21-C1F1-0BE4D7362D4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538667" y="3557677"/>
            <a:ext cx="1333" cy="38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EC323E-6E4F-1A4C-E7DA-7FA68E71164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2538667" y="4310512"/>
            <a:ext cx="1333" cy="38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49FA9-85BF-D7F0-FE57-5331F32129F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960533" y="5071922"/>
            <a:ext cx="0" cy="36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747854-1E3E-1454-2FA1-29A19102C74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154333" y="5623029"/>
            <a:ext cx="1210733" cy="1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64ED08-EBA2-2296-A460-B0B3530CC5C9}"/>
              </a:ext>
            </a:extLst>
          </p:cNvPr>
          <p:cNvSpPr/>
          <p:nvPr/>
        </p:nvSpPr>
        <p:spPr>
          <a:xfrm>
            <a:off x="1346200" y="4697587"/>
            <a:ext cx="2387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Aggregating 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3EA993-453B-33A7-CA05-D225C8E94358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3733800" y="4880467"/>
            <a:ext cx="1032933" cy="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5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0AF26-B84D-A7CB-7AC9-D413788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Data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8DB-AB68-163B-6A1A-24F18DE5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Descriptions, limitations, etc.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Our Data: Historical ZIP Codes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841755"/>
            <a:ext cx="4962423" cy="436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Characteristics and Considerations:</a:t>
            </a:r>
          </a:p>
          <a:p>
            <a:r>
              <a:rPr lang="en-US" sz="2200" dirty="0"/>
              <a:t>48 years: 1975 to 2022.</a:t>
            </a:r>
          </a:p>
          <a:p>
            <a:r>
              <a:rPr lang="en-US" sz="2200" dirty="0"/>
              <a:t>13,000 unique Zip Codes.</a:t>
            </a:r>
          </a:p>
          <a:p>
            <a:r>
              <a:rPr lang="en-US" sz="2200" dirty="0"/>
              <a:t>Zip Codes do not have specific geographic boundaries - ZCTAs are roughly analogous.</a:t>
            </a:r>
          </a:p>
          <a:p>
            <a:r>
              <a:rPr lang="en-US" sz="2200" dirty="0"/>
              <a:t>Zip codes vary greatly in geographical size and population.</a:t>
            </a:r>
          </a:p>
          <a:p>
            <a:r>
              <a:rPr lang="en-US" sz="2200" dirty="0"/>
              <a:t>Geographic considerations are not cleanly described by the Zip Code number.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1DD83-34C6-3500-DCCA-91093785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33" y="2289738"/>
            <a:ext cx="6637867" cy="439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A1085-6709-D1B6-4D24-98463832B7FA}"/>
              </a:ext>
            </a:extLst>
          </p:cNvPr>
          <p:cNvSpPr txBox="1"/>
          <p:nvPr/>
        </p:nvSpPr>
        <p:spPr>
          <a:xfrm>
            <a:off x="7035800" y="2055813"/>
            <a:ext cx="405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 </a:t>
            </a:r>
            <a:r>
              <a:rPr lang="en-US" sz="1200" dirty="0"/>
              <a:t>Map of Zip Code Tabulation Area (ZTCA) Centroids</a:t>
            </a:r>
          </a:p>
        </p:txBody>
      </p:sp>
    </p:spTree>
    <p:extLst>
      <p:ext uri="{BB962C8B-B14F-4D97-AF65-F5344CB8AC3E}">
        <p14:creationId xmlns:p14="http://schemas.microsoft.com/office/powerpoint/2010/main" val="3472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Our Data: Cleaning &amp;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393267" cy="4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Method:</a:t>
            </a:r>
          </a:p>
          <a:p>
            <a:r>
              <a:rPr lang="en-US" sz="2200" dirty="0"/>
              <a:t>Change in HPI from the prior year was computed to determine outliers.</a:t>
            </a:r>
          </a:p>
          <a:p>
            <a:r>
              <a:rPr lang="en-US" sz="2200" dirty="0"/>
              <a:t>Zip Codes with no data for a particular year were dropped.</a:t>
            </a:r>
          </a:p>
          <a:p>
            <a:r>
              <a:rPr lang="en-US" sz="2200" dirty="0"/>
              <a:t>Outliers were determined for five longer periods.</a:t>
            </a:r>
          </a:p>
          <a:p>
            <a:r>
              <a:rPr lang="en-US" sz="2200" dirty="0"/>
              <a:t>Results were stored as .csv files that could be utilized by other group members for further analysis.</a:t>
            </a:r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36382-B388-5EF8-696F-8486EEA1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1924410"/>
            <a:ext cx="5852172" cy="4389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8E85320-EB3C-917D-2DAC-6EC4C12FD211}"/>
              </a:ext>
            </a:extLst>
          </p:cNvPr>
          <p:cNvSpPr txBox="1">
            <a:spLocks/>
          </p:cNvSpPr>
          <p:nvPr/>
        </p:nvSpPr>
        <p:spPr>
          <a:xfrm>
            <a:off x="7653867" y="2172759"/>
            <a:ext cx="4284133" cy="39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Figure ##: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58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Executive Summary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Key Findings:</a:t>
            </a:r>
          </a:p>
          <a:p>
            <a:r>
              <a:rPr lang="en-US" sz="2200" dirty="0" err="1"/>
              <a:t>xyz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Selected Areas of Interest:</a:t>
            </a:r>
          </a:p>
          <a:p>
            <a:r>
              <a:rPr lang="en-US" sz="2200" dirty="0" err="1"/>
              <a:t>Abc</a:t>
            </a:r>
            <a:endParaRPr lang="en-US" sz="2200" dirty="0"/>
          </a:p>
          <a:p>
            <a:r>
              <a:rPr lang="en-US" sz="2200" dirty="0"/>
              <a:t>Def</a:t>
            </a:r>
          </a:p>
          <a:p>
            <a:r>
              <a:rPr lang="en-US" sz="2200" dirty="0" err="1"/>
              <a:t>ghi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976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0AF26-B84D-A7CB-7AC9-D413788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House Price Index (HPI)</a:t>
            </a:r>
            <a:b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Geography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8DB-AB68-163B-6A1A-24F18DE5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 of interest &amp; outliers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1009</Words>
  <Application>Microsoft Macintosh PowerPoint</Application>
  <PresentationFormat>Widescreen</PresentationFormat>
  <Paragraphs>240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Team 1 Project 1</vt:lpstr>
      <vt:lpstr>Introduction</vt:lpstr>
      <vt:lpstr>Zip-Codes &amp; House Price Index</vt:lpstr>
      <vt:lpstr>Methodology</vt:lpstr>
      <vt:lpstr>Our Data</vt:lpstr>
      <vt:lpstr>Our Data: Historical ZIP Codes</vt:lpstr>
      <vt:lpstr>Our Data: Cleaning &amp; Aggregation</vt:lpstr>
      <vt:lpstr>Executive Summary</vt:lpstr>
      <vt:lpstr>House Price Index (HPI) Geography</vt:lpstr>
      <vt:lpstr>PowerPoint Presentation</vt:lpstr>
      <vt:lpstr>PowerPoint Presentation</vt:lpstr>
      <vt:lpstr>HPI Geography Discussion</vt:lpstr>
      <vt:lpstr>HPI: West, Central, East US</vt:lpstr>
      <vt:lpstr>Overall US Housing Prices &amp; HPI Trends over Time</vt:lpstr>
      <vt:lpstr>Western US: 2009-2022</vt:lpstr>
      <vt:lpstr>Central US: 2009-2022</vt:lpstr>
      <vt:lpstr>Eastern US: 2009-2022</vt:lpstr>
      <vt:lpstr>US Regional Variation Discussion</vt:lpstr>
      <vt:lpstr>HPI &amp; Macroeconomy</vt:lpstr>
      <vt:lpstr>Economic Climate: Impact of Recessions on Prices</vt:lpstr>
      <vt:lpstr>Economic Climate: Outliers</vt:lpstr>
      <vt:lpstr>Economic Climate 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 Zip-Codes &amp; House Price Index</dc:title>
  <dc:creator>Galen Mittermann</dc:creator>
  <cp:lastModifiedBy>Galen Mittermann</cp:lastModifiedBy>
  <cp:revision>12</cp:revision>
  <dcterms:created xsi:type="dcterms:W3CDTF">2023-04-28T03:27:43Z</dcterms:created>
  <dcterms:modified xsi:type="dcterms:W3CDTF">2023-05-04T22:50:08Z</dcterms:modified>
</cp:coreProperties>
</file>