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6208"/>
  </p:normalViewPr>
  <p:slideViewPr>
    <p:cSldViewPr snapToGrid="0">
      <p:cViewPr varScale="1">
        <p:scale>
          <a:sx n="113" d="100"/>
          <a:sy n="113" d="100"/>
        </p:scale>
        <p:origin x="5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Gallagher" userId="28cd9cc4fde23f80" providerId="LiveId" clId="{8D5E68E8-7DA0-4E45-B594-BBE4F9FACBA1}"/>
    <pc:docChg chg="undo custSel addSld delSld modSld">
      <pc:chgData name="Craig Gallagher" userId="28cd9cc4fde23f80" providerId="LiveId" clId="{8D5E68E8-7DA0-4E45-B594-BBE4F9FACBA1}" dt="2023-05-03T01:00:14.016" v="1679" actId="20577"/>
      <pc:docMkLst>
        <pc:docMk/>
      </pc:docMkLst>
      <pc:sldChg chg="del">
        <pc:chgData name="Craig Gallagher" userId="28cd9cc4fde23f80" providerId="LiveId" clId="{8D5E68E8-7DA0-4E45-B594-BBE4F9FACBA1}" dt="2023-05-02T18:53:12.188" v="0" actId="2696"/>
        <pc:sldMkLst>
          <pc:docMk/>
          <pc:sldMk cId="3402495838" sldId="256"/>
        </pc:sldMkLst>
      </pc:sldChg>
      <pc:sldChg chg="del">
        <pc:chgData name="Craig Gallagher" userId="28cd9cc4fde23f80" providerId="LiveId" clId="{8D5E68E8-7DA0-4E45-B594-BBE4F9FACBA1}" dt="2023-05-02T18:53:13.788" v="1" actId="47"/>
        <pc:sldMkLst>
          <pc:docMk/>
          <pc:sldMk cId="2986456540" sldId="259"/>
        </pc:sldMkLst>
      </pc:sldChg>
      <pc:sldChg chg="del">
        <pc:chgData name="Craig Gallagher" userId="28cd9cc4fde23f80" providerId="LiveId" clId="{8D5E68E8-7DA0-4E45-B594-BBE4F9FACBA1}" dt="2023-05-02T18:53:15.272" v="3" actId="47"/>
        <pc:sldMkLst>
          <pc:docMk/>
          <pc:sldMk cId="3086950193" sldId="260"/>
        </pc:sldMkLst>
      </pc:sldChg>
      <pc:sldChg chg="del">
        <pc:chgData name="Craig Gallagher" userId="28cd9cc4fde23f80" providerId="LiveId" clId="{8D5E68E8-7DA0-4E45-B594-BBE4F9FACBA1}" dt="2023-05-02T18:53:15.625" v="4" actId="47"/>
        <pc:sldMkLst>
          <pc:docMk/>
          <pc:sldMk cId="2538580551" sldId="261"/>
        </pc:sldMkLst>
      </pc:sldChg>
      <pc:sldChg chg="del">
        <pc:chgData name="Craig Gallagher" userId="28cd9cc4fde23f80" providerId="LiveId" clId="{8D5E68E8-7DA0-4E45-B594-BBE4F9FACBA1}" dt="2023-05-02T18:53:15.956" v="5" actId="47"/>
        <pc:sldMkLst>
          <pc:docMk/>
          <pc:sldMk cId="839940747" sldId="262"/>
        </pc:sldMkLst>
      </pc:sldChg>
      <pc:sldChg chg="del">
        <pc:chgData name="Craig Gallagher" userId="28cd9cc4fde23f80" providerId="LiveId" clId="{8D5E68E8-7DA0-4E45-B594-BBE4F9FACBA1}" dt="2023-05-02T18:53:16.350" v="6" actId="47"/>
        <pc:sldMkLst>
          <pc:docMk/>
          <pc:sldMk cId="3261761997" sldId="263"/>
        </pc:sldMkLst>
      </pc:sldChg>
      <pc:sldChg chg="del">
        <pc:chgData name="Craig Gallagher" userId="28cd9cc4fde23f80" providerId="LiveId" clId="{8D5E68E8-7DA0-4E45-B594-BBE4F9FACBA1}" dt="2023-05-02T18:53:17.782" v="8" actId="47"/>
        <pc:sldMkLst>
          <pc:docMk/>
          <pc:sldMk cId="821663497" sldId="264"/>
        </pc:sldMkLst>
      </pc:sldChg>
      <pc:sldChg chg="del">
        <pc:chgData name="Craig Gallagher" userId="28cd9cc4fde23f80" providerId="LiveId" clId="{8D5E68E8-7DA0-4E45-B594-BBE4F9FACBA1}" dt="2023-05-03T00:24:37.654" v="1232" actId="2696"/>
        <pc:sldMkLst>
          <pc:docMk/>
          <pc:sldMk cId="3623733460" sldId="265"/>
        </pc:sldMkLst>
      </pc:sldChg>
      <pc:sldChg chg="addSp modSp add mod">
        <pc:chgData name="Craig Gallagher" userId="28cd9cc4fde23f80" providerId="LiveId" clId="{8D5E68E8-7DA0-4E45-B594-BBE4F9FACBA1}" dt="2023-05-03T01:00:14.016" v="1679" actId="20577"/>
        <pc:sldMkLst>
          <pc:docMk/>
          <pc:sldMk cId="347274745" sldId="266"/>
        </pc:sldMkLst>
        <pc:spChg chg="mod">
          <ac:chgData name="Craig Gallagher" userId="28cd9cc4fde23f80" providerId="LiveId" clId="{8D5E68E8-7DA0-4E45-B594-BBE4F9FACBA1}" dt="2023-05-03T00:26:33.225" v="1283" actId="255"/>
          <ac:spMkLst>
            <pc:docMk/>
            <pc:sldMk cId="347274745" sldId="266"/>
            <ac:spMk id="4" creationId="{9F7A142E-2D28-D2DB-7C4C-A0994DEE6DE5}"/>
          </ac:spMkLst>
        </pc:spChg>
        <pc:spChg chg="mod">
          <ac:chgData name="Craig Gallagher" userId="28cd9cc4fde23f80" providerId="LiveId" clId="{8D5E68E8-7DA0-4E45-B594-BBE4F9FACBA1}" dt="2023-05-03T01:00:14.016" v="1679" actId="20577"/>
          <ac:spMkLst>
            <pc:docMk/>
            <pc:sldMk cId="347274745" sldId="266"/>
            <ac:spMk id="5" creationId="{9CDD473B-455C-247E-5EF8-85BBA20BFF57}"/>
          </ac:spMkLst>
        </pc:spChg>
        <pc:spChg chg="add mod">
          <ac:chgData name="Craig Gallagher" userId="28cd9cc4fde23f80" providerId="LiveId" clId="{8D5E68E8-7DA0-4E45-B594-BBE4F9FACBA1}" dt="2023-05-03T00:43:23.399" v="1412" actId="14100"/>
          <ac:spMkLst>
            <pc:docMk/>
            <pc:sldMk cId="347274745" sldId="266"/>
            <ac:spMk id="6" creationId="{18FA1085-6709-D1B6-4D24-98463832B7FA}"/>
          </ac:spMkLst>
        </pc:spChg>
        <pc:picChg chg="add mod">
          <ac:chgData name="Craig Gallagher" userId="28cd9cc4fde23f80" providerId="LiveId" clId="{8D5E68E8-7DA0-4E45-B594-BBE4F9FACBA1}" dt="2023-05-03T00:42:32.974" v="1403" actId="1076"/>
          <ac:picMkLst>
            <pc:docMk/>
            <pc:sldMk cId="347274745" sldId="266"/>
            <ac:picMk id="3" creationId="{3111DD83-34C6-3500-DCCA-910937858EB9}"/>
          </ac:picMkLst>
        </pc:picChg>
      </pc:sldChg>
      <pc:sldChg chg="del">
        <pc:chgData name="Craig Gallagher" userId="28cd9cc4fde23f80" providerId="LiveId" clId="{8D5E68E8-7DA0-4E45-B594-BBE4F9FACBA1}" dt="2023-05-02T18:53:14.795" v="2" actId="47"/>
        <pc:sldMkLst>
          <pc:docMk/>
          <pc:sldMk cId="2440788019" sldId="266"/>
        </pc:sldMkLst>
      </pc:sldChg>
      <pc:sldChg chg="modSp add mod">
        <pc:chgData name="Craig Gallagher" userId="28cd9cc4fde23f80" providerId="LiveId" clId="{8D5E68E8-7DA0-4E45-B594-BBE4F9FACBA1}" dt="2023-05-03T00:56:22.919" v="1678" actId="20577"/>
        <pc:sldMkLst>
          <pc:docMk/>
          <pc:sldMk cId="282584994" sldId="267"/>
        </pc:sldMkLst>
        <pc:spChg chg="mod">
          <ac:chgData name="Craig Gallagher" userId="28cd9cc4fde23f80" providerId="LiveId" clId="{8D5E68E8-7DA0-4E45-B594-BBE4F9FACBA1}" dt="2023-05-03T00:56:22.919" v="1678" actId="20577"/>
          <ac:spMkLst>
            <pc:docMk/>
            <pc:sldMk cId="282584994" sldId="267"/>
            <ac:spMk id="5" creationId="{9CDD473B-455C-247E-5EF8-85BBA20BFF57}"/>
          </ac:spMkLst>
        </pc:spChg>
      </pc:sldChg>
      <pc:sldChg chg="del">
        <pc:chgData name="Craig Gallagher" userId="28cd9cc4fde23f80" providerId="LiveId" clId="{8D5E68E8-7DA0-4E45-B594-BBE4F9FACBA1}" dt="2023-05-02T18:53:16.830" v="7" actId="47"/>
        <pc:sldMkLst>
          <pc:docMk/>
          <pc:sldMk cId="1364664700"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B3AA-CD87-5551-888E-37600F614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68F101-D878-CE77-BB35-054FBA5E9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DEB6A-6B50-6BEF-B5B2-E6DDD41D6BE9}"/>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E6B577F2-870F-5032-3FB7-B77C1114B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E1987-9368-0EF8-E11C-7A341BEF60D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533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BDB3-D7EB-A15E-CB35-CD0FFECC72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603E8-C45B-3B23-83A1-A2B363BEF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7F36-6A08-742B-8E41-A8227DE942AB}"/>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A9245ED6-8ACB-3EBA-0050-9FCBA465A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0EDE0-B363-76C1-3D4B-952F74C9D6F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66035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D65C4-ED98-4A1B-9BAB-B3D574751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2C20F8-15A0-140D-7629-F3E3C8035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AD805-8762-8C92-0FC3-85818433BB33}"/>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7C2DB652-B846-1879-A237-A781746BA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B598F-0F05-4EB7-A99A-3B752FD8CD6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10634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614C-381F-95D8-8DA0-99B4301B3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45AC59-AE28-29EB-9F99-D97C2BBF6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34B84-4E87-DA96-FC90-F11ADD2D082A}"/>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72FD31BE-D96F-F85B-D6F3-31D3998DA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40476-EB0C-758B-B61A-C79C83CC86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39860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14A2-168E-0BC0-95E8-903008DB7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E0027-3C5F-705A-38C7-2AF126D59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0831D-B6C3-C9D5-30F0-8094AF0DFB5F}"/>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EF538A5D-D893-484B-42BA-2067394D4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600FA-E7BB-8B91-F8B4-7721600B9A0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96761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5A24-1796-B527-55BD-B79749327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B8E7E-85BC-9441-3092-AA77E9301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D6733-47FC-5009-0CA0-127449E7B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A4DE48-0835-93CB-B7D4-E7FA2E8AFCCC}"/>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8D88C172-22CF-8FD1-6A3C-559D1499B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A1470-6AFD-F7A3-A128-625B189335C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0612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8388-9C3B-9787-ACE1-96F3DBA264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AF173-B10E-74DE-C7B9-4594E4A2C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49B12-A02B-9152-92A5-56BF2919C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71D3ED-7ABC-56B9-D2E2-E29A844D4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66EB1-A9CE-929E-45C1-C7D6F7BCD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6C170-BC86-0A80-C2F2-12885F7BE336}"/>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8" name="Footer Placeholder 7">
            <a:extLst>
              <a:ext uri="{FF2B5EF4-FFF2-40B4-BE49-F238E27FC236}">
                <a16:creationId xmlns:a16="http://schemas.microsoft.com/office/drawing/2014/main" id="{4F60256D-270B-1147-56D7-0A5343B074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78358-63E0-19E6-005D-3B2629FCDB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29449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0E8B-73B6-86EF-7DA4-0196A85D1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9A473-77AA-D1E7-9756-745A4AAA2AB7}"/>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4" name="Footer Placeholder 3">
            <a:extLst>
              <a:ext uri="{FF2B5EF4-FFF2-40B4-BE49-F238E27FC236}">
                <a16:creationId xmlns:a16="http://schemas.microsoft.com/office/drawing/2014/main" id="{43029AE9-64F9-1C89-FC01-F210166D9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3C99C-86C2-0FB5-C98C-234FA28A963D}"/>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24895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86C5A-61CC-E382-71CE-951D65FD4780}"/>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3" name="Footer Placeholder 2">
            <a:extLst>
              <a:ext uri="{FF2B5EF4-FFF2-40B4-BE49-F238E27FC236}">
                <a16:creationId xmlns:a16="http://schemas.microsoft.com/office/drawing/2014/main" id="{8D3B401C-D1A1-028B-5E0B-1A0488935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F871C-F858-2C94-77E4-50078AA23999}"/>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64955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82D2-51E3-76E7-E4A4-C1D49F1CF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DA6A4-9F7D-1A8D-D1E8-1547FEFA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C9D73F-B7F5-7D37-287D-770074CEA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38B57-A1C3-A1DA-2D38-75EC85DFFA3E}"/>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5A310E7C-DF21-7919-D344-1FF8FF97A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BCDC2-0E9D-BD92-2945-1A863848748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80232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ECEC-46D3-686C-51BF-C344B6E09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44A984-EB5E-BF96-1310-EA2A87EA3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6F9433-546C-F7FC-A0F9-5A7C0484D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809D4-155B-B4E8-8FD1-62A8FEB94BC6}"/>
              </a:ext>
            </a:extLst>
          </p:cNvPr>
          <p:cNvSpPr>
            <a:spLocks noGrp="1"/>
          </p:cNvSpPr>
          <p:nvPr>
            <p:ph type="dt" sz="half" idx="10"/>
          </p:nvPr>
        </p:nvSpPr>
        <p:spPr/>
        <p:txBody>
          <a:bodyPr/>
          <a:lstStyle/>
          <a:p>
            <a:fld id="{5C8EB703-CAE4-E545-8522-297E6EFB5641}" type="datetimeFigureOut">
              <a:rPr lang="en-US" smtClean="0"/>
              <a:t>5/2/2023</a:t>
            </a:fld>
            <a:endParaRPr lang="en-US"/>
          </a:p>
        </p:txBody>
      </p:sp>
      <p:sp>
        <p:nvSpPr>
          <p:cNvPr id="6" name="Footer Placeholder 5">
            <a:extLst>
              <a:ext uri="{FF2B5EF4-FFF2-40B4-BE49-F238E27FC236}">
                <a16:creationId xmlns:a16="http://schemas.microsoft.com/office/drawing/2014/main" id="{DF6B209B-080D-1C26-1A07-2F71DE30C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EDDBC-E799-1618-CDAE-401F4C210D7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21715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EF4D7-6720-8E33-B0CA-A98BB98D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6BF8BA-3647-D615-A2F2-2509BF00C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3D8B2-FD1B-2CC3-0C1C-95EECE5A3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EB703-CAE4-E545-8522-297E6EFB5641}" type="datetimeFigureOut">
              <a:rPr lang="en-US" smtClean="0"/>
              <a:t>5/2/2023</a:t>
            </a:fld>
            <a:endParaRPr lang="en-US"/>
          </a:p>
        </p:txBody>
      </p:sp>
      <p:sp>
        <p:nvSpPr>
          <p:cNvPr id="5" name="Footer Placeholder 4">
            <a:extLst>
              <a:ext uri="{FF2B5EF4-FFF2-40B4-BE49-F238E27FC236}">
                <a16:creationId xmlns:a16="http://schemas.microsoft.com/office/drawing/2014/main" id="{1170AB57-C99E-C4FE-420D-98F268876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C7C0BC-6BEB-0E9D-E7AE-A773388FB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F1327-ECDC-8042-8CF6-94F4482A685E}" type="slidenum">
              <a:rPr lang="en-US" smtClean="0"/>
              <a:t>‹#›</a:t>
            </a:fld>
            <a:endParaRPr lang="en-US"/>
          </a:p>
        </p:txBody>
      </p:sp>
    </p:spTree>
    <p:extLst>
      <p:ext uri="{BB962C8B-B14F-4D97-AF65-F5344CB8AC3E}">
        <p14:creationId xmlns:p14="http://schemas.microsoft.com/office/powerpoint/2010/main" val="53492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669036" y="1841755"/>
            <a:ext cx="5426964" cy="4860883"/>
          </a:xfrm>
        </p:spPr>
        <p:txBody>
          <a:bodyPr>
            <a:normAutofit fontScale="92500" lnSpcReduction="10000"/>
          </a:bodyPr>
          <a:lstStyle/>
          <a:p>
            <a:pPr marL="0" indent="0">
              <a:buNone/>
            </a:pPr>
            <a:r>
              <a:rPr lang="en-US" sz="2200" b="1" dirty="0">
                <a:solidFill>
                  <a:schemeClr val="accent5">
                    <a:lumMod val="50000"/>
                  </a:schemeClr>
                </a:solidFill>
              </a:rPr>
              <a:t>Data Characteristics and Considerations:</a:t>
            </a:r>
          </a:p>
          <a:p>
            <a:r>
              <a:rPr lang="en-US" sz="2200" dirty="0"/>
              <a:t>Years with data ranged 48 years from 1975 to 2022, for exactly 13,000 unique Zip Codes.</a:t>
            </a:r>
          </a:p>
          <a:p>
            <a:r>
              <a:rPr lang="en-US" sz="2200" dirty="0"/>
              <a:t>Zip Codes do not have specific geographic boundaries - they specify delivery routes from a single postal station.  So they can not be easily put onto a map.</a:t>
            </a:r>
          </a:p>
          <a:p>
            <a:r>
              <a:rPr lang="en-US" sz="2200" dirty="0"/>
              <a:t>Zip codes vary in geographical size and population.  In the contiguous 48 states, the largest is in NV at over 10,000 sqr miles.  The most populous is in TX with more than 114,000 people.  The smallest and least populated is a two-block area in Manhattan with 1,400 people.</a:t>
            </a:r>
          </a:p>
          <a:p>
            <a:r>
              <a:rPr lang="en-US" sz="2200" dirty="0"/>
              <a:t>Every physical location has a Zip Code, so it can be used to group locations, but geographic considerations (such as proximity to schools) are not cleanly described by the Zip Code number. </a:t>
            </a:r>
          </a:p>
          <a:p>
            <a:endParaRPr lang="en-US" sz="2200" dirty="0"/>
          </a:p>
        </p:txBody>
      </p:sp>
      <p:pic>
        <p:nvPicPr>
          <p:cNvPr id="3" name="Picture 2">
            <a:extLst>
              <a:ext uri="{FF2B5EF4-FFF2-40B4-BE49-F238E27FC236}">
                <a16:creationId xmlns:a16="http://schemas.microsoft.com/office/drawing/2014/main" id="{3111DD83-34C6-3500-DCCA-910937858EB9}"/>
              </a:ext>
            </a:extLst>
          </p:cNvPr>
          <p:cNvPicPr>
            <a:picLocks noChangeAspect="1"/>
          </p:cNvPicPr>
          <p:nvPr/>
        </p:nvPicPr>
        <p:blipFill>
          <a:blip r:embed="rId2"/>
          <a:stretch>
            <a:fillRect/>
          </a:stretch>
        </p:blipFill>
        <p:spPr>
          <a:xfrm>
            <a:off x="6096000" y="2105318"/>
            <a:ext cx="5909734" cy="3910530"/>
          </a:xfrm>
          <a:prstGeom prst="rect">
            <a:avLst/>
          </a:prstGeom>
        </p:spPr>
      </p:pic>
      <p:sp>
        <p:nvSpPr>
          <p:cNvPr id="6" name="TextBox 5">
            <a:extLst>
              <a:ext uri="{FF2B5EF4-FFF2-40B4-BE49-F238E27FC236}">
                <a16:creationId xmlns:a16="http://schemas.microsoft.com/office/drawing/2014/main" id="{18FA1085-6709-D1B6-4D24-98463832B7FA}"/>
              </a:ext>
            </a:extLst>
          </p:cNvPr>
          <p:cNvSpPr txBox="1"/>
          <p:nvPr/>
        </p:nvSpPr>
        <p:spPr>
          <a:xfrm>
            <a:off x="7120467" y="1854200"/>
            <a:ext cx="4055533" cy="276999"/>
          </a:xfrm>
          <a:prstGeom prst="rect">
            <a:avLst/>
          </a:prstGeom>
          <a:noFill/>
        </p:spPr>
        <p:txBody>
          <a:bodyPr wrap="square" rtlCol="0">
            <a:spAutoFit/>
          </a:bodyPr>
          <a:lstStyle/>
          <a:p>
            <a:r>
              <a:rPr lang="en-US" sz="1200" b="1" dirty="0"/>
              <a:t>Figure ##: </a:t>
            </a:r>
            <a:r>
              <a:rPr lang="en-US" sz="1200" dirty="0"/>
              <a:t>Map of Zip Code Tabulation Area (ZTCA) Centroids</a:t>
            </a:r>
          </a:p>
        </p:txBody>
      </p:sp>
    </p:spTree>
    <p:extLst>
      <p:ext uri="{BB962C8B-B14F-4D97-AF65-F5344CB8AC3E}">
        <p14:creationId xmlns:p14="http://schemas.microsoft.com/office/powerpoint/2010/main" val="34727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838200" y="1929384"/>
            <a:ext cx="10515600" cy="4251960"/>
          </a:xfrm>
        </p:spPr>
        <p:txBody>
          <a:bodyPr>
            <a:normAutofit fontScale="77500" lnSpcReduction="20000"/>
          </a:bodyPr>
          <a:lstStyle/>
          <a:p>
            <a:pPr marL="0" indent="0">
              <a:buNone/>
            </a:pPr>
            <a:r>
              <a:rPr lang="en-US" sz="2200" b="1" dirty="0">
                <a:solidFill>
                  <a:schemeClr val="accent5">
                    <a:lumMod val="50000"/>
                  </a:schemeClr>
                </a:solidFill>
              </a:rPr>
              <a:t>Method:</a:t>
            </a:r>
          </a:p>
          <a:p>
            <a:r>
              <a:rPr lang="en-US" sz="2200" dirty="0"/>
              <a:t>Change in HPI from the prior year was computed for each year starting in 1976, for all Zip Codes, and outliers were determined for each year, to identify Zip Codes of high growth and large decline.</a:t>
            </a:r>
          </a:p>
          <a:p>
            <a:r>
              <a:rPr lang="en-US" sz="2200" dirty="0"/>
              <a:t>Zip Codes with no data for a particular year were dropped, so there are Zip Codes that were included some years but not others.</a:t>
            </a:r>
          </a:p>
          <a:p>
            <a:r>
              <a:rPr lang="en-US" sz="2200" dirty="0"/>
              <a:t>Change in HPI was computed for periods of 3, 5, 10, and 20 years, as well as the full 44 years, and outliers were determined for each period.  There were ### outliers for the longest period, ### for the shortest.</a:t>
            </a:r>
          </a:p>
          <a:p>
            <a:r>
              <a:rPr lang="en-US" sz="2200" dirty="0"/>
              <a:t>Results were stored as .csv files that could be utilized by other group members for further analysis.</a:t>
            </a:r>
          </a:p>
          <a:p>
            <a:pPr marL="0" indent="0">
              <a:buNone/>
            </a:pPr>
            <a:endParaRPr lang="en-US" sz="2200" dirty="0"/>
          </a:p>
          <a:p>
            <a:pPr marL="0" indent="0">
              <a:buNone/>
            </a:pPr>
            <a:r>
              <a:rPr lang="en-US" sz="2200" b="1" dirty="0">
                <a:solidFill>
                  <a:schemeClr val="accent5">
                    <a:lumMod val="50000"/>
                  </a:schemeClr>
                </a:solidFill>
              </a:rPr>
              <a:t>Further Work:</a:t>
            </a:r>
          </a:p>
          <a:p>
            <a:r>
              <a:rPr lang="en-US" sz="2200" dirty="0"/>
              <a:t>It would be interesting to cross-check the period outliers lists to separate recent outliers from long-term ones.</a:t>
            </a:r>
          </a:p>
          <a:p>
            <a:r>
              <a:rPr lang="en-US" sz="2200" dirty="0"/>
              <a:t>Multiple .csv files were used to store the results, but it would be possible to use a single file, so a future improvement would be to update this analysis code to do that, which would require altering the code for later analysis that accesses those files.</a:t>
            </a:r>
          </a:p>
          <a:p>
            <a:endParaRPr lang="en-US" sz="2200" dirty="0"/>
          </a:p>
          <a:p>
            <a:endParaRPr lang="en-US" sz="2200" dirty="0"/>
          </a:p>
        </p:txBody>
      </p:sp>
    </p:spTree>
    <p:extLst>
      <p:ext uri="{BB962C8B-B14F-4D97-AF65-F5344CB8AC3E}">
        <p14:creationId xmlns:p14="http://schemas.microsoft.com/office/powerpoint/2010/main" val="282584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368</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Analytics: 1</vt:lpstr>
      <vt:lpstr>Analytics: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Zip-Codes &amp; House Price Index</dc:title>
  <dc:creator>Galen Mittermann</dc:creator>
  <cp:lastModifiedBy>Craig Gallagher</cp:lastModifiedBy>
  <cp:revision>4</cp:revision>
  <dcterms:created xsi:type="dcterms:W3CDTF">2023-04-28T03:27:43Z</dcterms:created>
  <dcterms:modified xsi:type="dcterms:W3CDTF">2023-05-03T01:00:17Z</dcterms:modified>
</cp:coreProperties>
</file>