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5" r:id="rId4"/>
    <p:sldId id="266" r:id="rId5"/>
    <p:sldId id="260" r:id="rId6"/>
    <p:sldId id="261" r:id="rId7"/>
    <p:sldId id="262" r:id="rId8"/>
    <p:sldId id="263" r:id="rId9"/>
    <p:sldId id="264" r:id="rId10"/>
    <p:sldId id="268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29"/>
    <p:restoredTop sz="96208"/>
  </p:normalViewPr>
  <p:slideViewPr>
    <p:cSldViewPr snapToGrid="0">
      <p:cViewPr varScale="1">
        <p:scale>
          <a:sx n="124" d="100"/>
          <a:sy n="124" d="100"/>
        </p:scale>
        <p:origin x="3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1B3AA-CD87-5551-888E-37600F614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8F101-D878-CE77-BB35-054FBA5E95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DEB6A-6B50-6BEF-B5B2-E6DDD41D6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EB703-CAE4-E545-8522-297E6EFB5641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577F2-870F-5032-3FB7-B77C1114B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E1987-9368-0EF8-E11C-7A341BEF6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1327-ECDC-8042-8CF6-94F4482A6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38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5BDB3-D7EB-A15E-CB35-CD0FFECC7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F603E8-C45B-3B23-83A1-A2B363BEF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7F36-6A08-742B-8E41-A8227DE94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EB703-CAE4-E545-8522-297E6EFB5641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45ED6-8ACB-3EBA-0050-9FCBA465A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0EDE0-B363-76C1-3D4B-952F74C9D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1327-ECDC-8042-8CF6-94F4482A6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352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6D65C4-ED98-4A1B-9BAB-B3D574751A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2C20F8-15A0-140D-7629-F3E3C8035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AD805-8762-8C92-0FC3-85818433B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EB703-CAE4-E545-8522-297E6EFB5641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DB652-B846-1879-A237-A781746BA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B598F-0F05-4EB7-A99A-3B752FD8C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1327-ECDC-8042-8CF6-94F4482A6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43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3614C-381F-95D8-8DA0-99B4301B3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5AC59-AE28-29EB-9F99-D97C2BBF6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34B84-4E87-DA96-FC90-F11ADD2D0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EB703-CAE4-E545-8522-297E6EFB5641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D31BE-D96F-F85B-D6F3-31D3998DA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40476-EB0C-758B-B61A-C79C83CC8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1327-ECDC-8042-8CF6-94F4482A6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03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C14A2-168E-0BC0-95E8-903008DB7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E0027-3C5F-705A-38C7-2AF126D59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0831D-B6C3-C9D5-30F0-8094AF0DF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EB703-CAE4-E545-8522-297E6EFB5641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38A5D-D893-484B-42BA-2067394D4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600FA-E7BB-8B91-F8B4-7721600B9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1327-ECDC-8042-8CF6-94F4482A6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617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C5A24-1796-B527-55BD-B79749327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B8E7E-85BC-9441-3092-AA77E9301B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9D6733-47FC-5009-0CA0-127449E7B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A4DE48-0835-93CB-B7D4-E7FA2E8AF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EB703-CAE4-E545-8522-297E6EFB5641}" type="datetimeFigureOut">
              <a:rPr lang="en-US" smtClean="0"/>
              <a:t>5/2/23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88C172-22CF-8FD1-6A3C-559D1499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6A1470-6AFD-F7A3-A128-625B18933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1327-ECDC-8042-8CF6-94F4482A6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24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78388-9C3B-9787-ACE1-96F3DBA26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AF173-B10E-74DE-C7B9-4594E4A2C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E49B12-A02B-9152-92A5-56BF2919C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71D3ED-7ABC-56B9-D2E2-E29A844D44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66EB1-A9CE-929E-45C1-C7D6F7BCD7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86C170-BC86-0A80-C2F2-12885F7BE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EB703-CAE4-E545-8522-297E6EFB5641}" type="datetimeFigureOut">
              <a:rPr lang="en-US" smtClean="0"/>
              <a:t>5/2/23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60256D-270B-1147-56D7-0A5343B07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778358-63E0-19E6-005D-3B2629FC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1327-ECDC-8042-8CF6-94F4482A6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9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20E8B-73B6-86EF-7DA4-0196A85D1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29A473-77AA-D1E7-9756-745A4AAA2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EB703-CAE4-E545-8522-297E6EFB5641}" type="datetimeFigureOut">
              <a:rPr lang="en-US" smtClean="0"/>
              <a:t>5/2/23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029AE9-64F9-1C89-FC01-F210166D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B3C99C-86C2-0FB5-C98C-234FA28A9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1327-ECDC-8042-8CF6-94F4482A6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50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586C5A-61CC-E382-71CE-951D65FD4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EB703-CAE4-E545-8522-297E6EFB5641}" type="datetimeFigureOut">
              <a:rPr lang="en-US" smtClean="0"/>
              <a:t>5/2/23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3B401C-D1A1-028B-5E0B-1A0488935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6F871C-F858-2C94-77E4-50078AA23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1327-ECDC-8042-8CF6-94F4482A6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553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082D2-51E3-76E7-E4A4-C1D49F1CF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DA6A4-9F7D-1A8D-D1E8-1547FEFA8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9D73F-B7F5-7D37-287D-770074CEA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938B57-A1C3-A1DA-2D38-75EC85DFF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EB703-CAE4-E545-8522-297E6EFB5641}" type="datetimeFigureOut">
              <a:rPr lang="en-US" smtClean="0"/>
              <a:t>5/2/23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10E7C-DF21-7919-D344-1FF8FF97A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0BCDC2-0E9D-BD92-2945-1A8638487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1327-ECDC-8042-8CF6-94F4482A6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329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7ECEC-46D3-686C-51BF-C344B6E09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44A984-EB5E-BF96-1310-EA2A87EA37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6F9433-546C-F7FC-A0F9-5A7C0484D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809D4-155B-B4E8-8FD1-62A8FEB94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EB703-CAE4-E545-8522-297E6EFB5641}" type="datetimeFigureOut">
              <a:rPr lang="en-US" smtClean="0"/>
              <a:t>5/2/23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6B209B-080D-1C26-1A07-2F71DE30C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EDDBC-E799-1618-CDAE-401F4C210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1327-ECDC-8042-8CF6-94F4482A6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54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8EF4D7-6720-8E33-B0CA-A98BB98DA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BF8BA-3647-D615-A2F2-2509BF00C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3D8B2-FD1B-2CC3-0C1C-95EECE5A38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EB703-CAE4-E545-8522-297E6EFB5641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0AB57-C99E-C4FE-420D-98F268876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7C0BC-6BEB-0E9D-E7AE-A773388FB4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F1327-ECDC-8042-8CF6-94F4482A6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27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7A142E-2D28-D2DB-7C4C-A0994DEE6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Zip-Codes &amp; House Price Index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DD473B-455C-247E-5EF8-85BBA20BF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chemeClr val="accent5">
                    <a:lumMod val="50000"/>
                  </a:schemeClr>
                </a:solidFill>
              </a:rPr>
              <a:t>Issues &amp; Research Questions:</a:t>
            </a:r>
          </a:p>
          <a:p>
            <a:r>
              <a:rPr lang="en-US" sz="2200" dirty="0"/>
              <a:t>Explore relationships between house prices and economic &amp; geographic factors (schools &amp; green spaces)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accent5">
                    <a:lumMod val="50000"/>
                  </a:schemeClr>
                </a:solidFill>
              </a:rPr>
              <a:t>Introduction to the Datasets:</a:t>
            </a:r>
          </a:p>
          <a:p>
            <a:r>
              <a:rPr lang="en-US" sz="2200" dirty="0"/>
              <a:t>Redfin home price history</a:t>
            </a:r>
          </a:p>
          <a:p>
            <a:r>
              <a:rPr lang="en-US" sz="2200" dirty="0"/>
              <a:t>Federal Reserve housing market &amp; macro economics</a:t>
            </a:r>
          </a:p>
          <a:p>
            <a:r>
              <a:rPr lang="en-US" sz="2200" dirty="0"/>
              <a:t>Geographic information APIs (green space, school, etc.)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7906A1-F2F8-57FA-0DAC-89770E30537D}"/>
              </a:ext>
            </a:extLst>
          </p:cNvPr>
          <p:cNvSpPr/>
          <p:nvPr/>
        </p:nvSpPr>
        <p:spPr>
          <a:xfrm>
            <a:off x="1068512" y="4952144"/>
            <a:ext cx="2989780" cy="1674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/>
              <a:t>Housing data: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Sales per year per ZIP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Single-family only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Weighted mean prices across types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Created single unified House Price Index (HPI) anchored to 2012</a:t>
            </a:r>
          </a:p>
          <a:p>
            <a:pPr marL="285750" indent="-285750">
              <a:buFontTx/>
              <a:buChar char="-"/>
            </a:pPr>
            <a:endParaRPr lang="en-US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FCD97A-6D16-CE36-7058-7ECD4F0AB91D}"/>
              </a:ext>
            </a:extLst>
          </p:cNvPr>
          <p:cNvSpPr/>
          <p:nvPr/>
        </p:nvSpPr>
        <p:spPr>
          <a:xfrm>
            <a:off x="4518916" y="4952144"/>
            <a:ext cx="2989780" cy="1674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/>
              <a:t>Economic data: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Recessions: flagged each year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Federal funds rate (drives mortgage rates)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A8581D-B814-BED7-7C27-4E76A071A95E}"/>
              </a:ext>
            </a:extLst>
          </p:cNvPr>
          <p:cNvSpPr/>
          <p:nvPr/>
        </p:nvSpPr>
        <p:spPr>
          <a:xfrm>
            <a:off x="7969320" y="4952144"/>
            <a:ext cx="2989780" cy="1674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/>
              <a:t>Geographic information: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Centroid of ZIP -&gt; Lat, Lon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Distance to schools</a:t>
            </a:r>
          </a:p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02495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A8933-A8F5-1FF0-048E-77BD34583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Economic Climate: Outliers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7DC8D99-7888-C565-EECC-448402BC7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Recession resistance: upper outliers that grew the most during recession years</a:t>
            </a:r>
          </a:p>
          <a:p>
            <a:pPr marL="0" indent="0">
              <a:buNone/>
            </a:pPr>
            <a:r>
              <a:rPr lang="en-US" sz="2200" dirty="0"/>
              <a:t>Declining spaces: lower outliers that lost the most during non-recession years</a:t>
            </a:r>
          </a:p>
          <a:p>
            <a:pPr marL="0" indent="0">
              <a:buNone/>
            </a:pPr>
            <a:r>
              <a:rPr lang="en-US" sz="2200" dirty="0"/>
              <a:t>Our data did not have values for all years; the growth side outliers are less meaningful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3E4165D-3E36-3BC1-7CFF-B876FCFC1C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150852"/>
              </p:ext>
            </p:extLst>
          </p:nvPr>
        </p:nvGraphicFramePr>
        <p:xfrm>
          <a:off x="669036" y="3585401"/>
          <a:ext cx="4434481" cy="2407285"/>
        </p:xfrm>
        <a:graphic>
          <a:graphicData uri="http://schemas.openxmlformats.org/drawingml/2006/table">
            <a:tbl>
              <a:tblPr/>
              <a:tblGrid>
                <a:gridCol w="1231800">
                  <a:extLst>
                    <a:ext uri="{9D8B030D-6E8A-4147-A177-3AD203B41FA5}">
                      <a16:colId xmlns:a16="http://schemas.microsoft.com/office/drawing/2014/main" val="453446043"/>
                    </a:ext>
                  </a:extLst>
                </a:gridCol>
                <a:gridCol w="1231800">
                  <a:extLst>
                    <a:ext uri="{9D8B030D-6E8A-4147-A177-3AD203B41FA5}">
                      <a16:colId xmlns:a16="http://schemas.microsoft.com/office/drawing/2014/main" val="1992551798"/>
                    </a:ext>
                  </a:extLst>
                </a:gridCol>
                <a:gridCol w="1970881">
                  <a:extLst>
                    <a:ext uri="{9D8B030D-6E8A-4147-A177-3AD203B41FA5}">
                      <a16:colId xmlns:a16="http://schemas.microsoft.com/office/drawing/2014/main" val="3616562869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 of Observed Annual Change (%)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971704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Ft. Montgomery, NY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673689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03846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Jackson, NH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208790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43840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Stone Creek, OH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685131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55087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Warsaw, MN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95393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64167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Kansas City, MO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150834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Amagansett, NY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560593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48885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Sidney, MI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765726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44867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Walnut Creek, OH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638942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44454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Petersburg, OH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031795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Syracuse, NY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1925929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56EFFFC-966E-8540-2B73-53822929C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96600"/>
              </p:ext>
            </p:extLst>
          </p:nvPr>
        </p:nvGraphicFramePr>
        <p:xfrm>
          <a:off x="5103517" y="3585400"/>
          <a:ext cx="4625010" cy="2407285"/>
        </p:xfrm>
        <a:graphic>
          <a:graphicData uri="http://schemas.openxmlformats.org/drawingml/2006/table">
            <a:tbl>
              <a:tblPr/>
              <a:tblGrid>
                <a:gridCol w="1284725">
                  <a:extLst>
                    <a:ext uri="{9D8B030D-6E8A-4147-A177-3AD203B41FA5}">
                      <a16:colId xmlns:a16="http://schemas.microsoft.com/office/drawing/2014/main" val="1620027461"/>
                    </a:ext>
                  </a:extLst>
                </a:gridCol>
                <a:gridCol w="1284725">
                  <a:extLst>
                    <a:ext uri="{9D8B030D-6E8A-4147-A177-3AD203B41FA5}">
                      <a16:colId xmlns:a16="http://schemas.microsoft.com/office/drawing/2014/main" val="2485736873"/>
                    </a:ext>
                  </a:extLst>
                </a:gridCol>
                <a:gridCol w="2055560">
                  <a:extLst>
                    <a:ext uri="{9D8B030D-6E8A-4147-A177-3AD203B41FA5}">
                      <a16:colId xmlns:a16="http://schemas.microsoft.com/office/drawing/2014/main" val="255240373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 of Observed Annual Change (%)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69788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Sherwood, MD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2735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90212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Beverley Hills, CA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378145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Augusta, KY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747948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54232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St. Nazianz, WI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509908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47456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Quincy, ID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301743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53937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Hillpoint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WI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49450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Gold, IL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44769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80428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Clark, CO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772669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05261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Pownal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VT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935822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66075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Pleasanton, KS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129264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8D9E120-FA46-A2AC-9EAD-71854B4A0626}"/>
              </a:ext>
            </a:extLst>
          </p:cNvPr>
          <p:cNvSpPr txBox="1"/>
          <p:nvPr/>
        </p:nvSpPr>
        <p:spPr>
          <a:xfrm>
            <a:off x="1516256" y="6060003"/>
            <a:ext cx="2149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Recession Resistance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D64A20-07D3-AE4A-407F-B0CC807A9E0E}"/>
              </a:ext>
            </a:extLst>
          </p:cNvPr>
          <p:cNvSpPr txBox="1"/>
          <p:nvPr/>
        </p:nvSpPr>
        <p:spPr>
          <a:xfrm>
            <a:off x="6246003" y="6064487"/>
            <a:ext cx="174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Declining Spaces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A380450C-DF70-BDE9-F189-598E20E1CDC4}"/>
              </a:ext>
            </a:extLst>
          </p:cNvPr>
          <p:cNvSpPr/>
          <p:nvPr/>
        </p:nvSpPr>
        <p:spPr>
          <a:xfrm>
            <a:off x="8868248" y="3465090"/>
            <a:ext cx="318497" cy="16135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3FEEC1-99BE-3E40-59A3-442C945966BA}"/>
              </a:ext>
            </a:extLst>
          </p:cNvPr>
          <p:cNvSpPr txBox="1"/>
          <p:nvPr/>
        </p:nvSpPr>
        <p:spPr>
          <a:xfrm>
            <a:off x="9299144" y="5078246"/>
            <a:ext cx="22238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Note: Missing years may limit usefulness of the data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A9B0DD88-7E2B-4235-55ED-E1E9F55452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139808"/>
              </p:ext>
            </p:extLst>
          </p:nvPr>
        </p:nvGraphicFramePr>
        <p:xfrm>
          <a:off x="8868248" y="3548909"/>
          <a:ext cx="2476500" cy="1445895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393066401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28783850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472118321"/>
                    </a:ext>
                  </a:extLst>
                </a:gridCol>
              </a:tblGrid>
              <a:tr h="1284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Annual Change (%)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HPI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879871"/>
                  </a:ext>
                </a:extLst>
              </a:tr>
              <a:tr h="1284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-18.24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3296945"/>
                  </a:ext>
                </a:extLst>
              </a:tr>
              <a:tr h="1284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-18.17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8591411"/>
                  </a:ext>
                </a:extLst>
              </a:tr>
              <a:tr h="1284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-8.16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8792049"/>
                  </a:ext>
                </a:extLst>
              </a:tr>
              <a:tr h="1284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124.54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8543142"/>
                  </a:ext>
                </a:extLst>
              </a:tr>
              <a:tr h="1284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140.45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2537758"/>
                  </a:ext>
                </a:extLst>
              </a:tr>
              <a:tr h="1284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142.91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776338"/>
                  </a:ext>
                </a:extLst>
              </a:tr>
              <a:tr h="1284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158.23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3812348"/>
                  </a:ext>
                </a:extLst>
              </a:tr>
              <a:tr h="1284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-9.63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178.67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471658"/>
                  </a:ext>
                </a:extLst>
              </a:tr>
              <a:tr h="1284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170.13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7993081"/>
                  </a:ext>
                </a:extLst>
              </a:tr>
              <a:tr h="1284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181.18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476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6448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A8933-A8F5-1FF0-048E-77BD34583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Further Research Opportunities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3AD65-4D89-32B9-CED8-90225B42B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364664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A8933-A8F5-1FF0-048E-77BD34583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Methodology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3AD65-4D89-32B9-CED8-90225B42B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Three major steps, one Notebook per analysis.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D370D1-8507-97E0-D2B7-5682B5C6923E}"/>
              </a:ext>
            </a:extLst>
          </p:cNvPr>
          <p:cNvSpPr/>
          <p:nvPr/>
        </p:nvSpPr>
        <p:spPr>
          <a:xfrm>
            <a:off x="567263" y="2353054"/>
            <a:ext cx="3674533" cy="429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Data gathering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0E9518-F2A8-D38A-64B8-6C245B15408C}"/>
              </a:ext>
            </a:extLst>
          </p:cNvPr>
          <p:cNvSpPr/>
          <p:nvPr/>
        </p:nvSpPr>
        <p:spPr>
          <a:xfrm>
            <a:off x="4258733" y="2353054"/>
            <a:ext cx="3674533" cy="429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Data cleaning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605674-F1E5-4CD1-D842-9253B7C49FF1}"/>
              </a:ext>
            </a:extLst>
          </p:cNvPr>
          <p:cNvSpPr/>
          <p:nvPr/>
        </p:nvSpPr>
        <p:spPr>
          <a:xfrm>
            <a:off x="7950203" y="2353054"/>
            <a:ext cx="3674533" cy="429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Data analysis &amp; reporting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75CB3BE-219B-4DCC-D93F-A36F60BF464B}"/>
              </a:ext>
            </a:extLst>
          </p:cNvPr>
          <p:cNvSpPr/>
          <p:nvPr/>
        </p:nvSpPr>
        <p:spPr>
          <a:xfrm>
            <a:off x="1346200" y="2729587"/>
            <a:ext cx="2387600" cy="702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80338E7-A10E-7150-E3F1-96FB9B634345}"/>
              </a:ext>
            </a:extLst>
          </p:cNvPr>
          <p:cNvSpPr/>
          <p:nvPr/>
        </p:nvSpPr>
        <p:spPr>
          <a:xfrm>
            <a:off x="1344867" y="3585162"/>
            <a:ext cx="2387600" cy="702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Datasets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3794233-534E-7756-1DD9-249EF3BADFD3}"/>
              </a:ext>
            </a:extLst>
          </p:cNvPr>
          <p:cNvSpPr/>
          <p:nvPr/>
        </p:nvSpPr>
        <p:spPr>
          <a:xfrm>
            <a:off x="4766733" y="5296313"/>
            <a:ext cx="2387600" cy="702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Cleaned datasets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D6FF5C1-B944-D6CA-8486-B765496F9A79}"/>
              </a:ext>
            </a:extLst>
          </p:cNvPr>
          <p:cNvSpPr/>
          <p:nvPr/>
        </p:nvSpPr>
        <p:spPr>
          <a:xfrm>
            <a:off x="4766733" y="4459586"/>
            <a:ext cx="2387600" cy="702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Cleaning code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A2EA638-3F6A-5885-C2E2-6CFEC1C4EE2A}"/>
              </a:ext>
            </a:extLst>
          </p:cNvPr>
          <p:cNvSpPr/>
          <p:nvPr/>
        </p:nvSpPr>
        <p:spPr>
          <a:xfrm>
            <a:off x="8365066" y="5296315"/>
            <a:ext cx="2387600" cy="702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 Notebook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21A688E-6591-D494-7471-2EEDA03C90EC}"/>
              </a:ext>
            </a:extLst>
          </p:cNvPr>
          <p:cNvSpPr/>
          <p:nvPr/>
        </p:nvSpPr>
        <p:spPr>
          <a:xfrm>
            <a:off x="8517466" y="5448715"/>
            <a:ext cx="2387600" cy="702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 Notebook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84D157E-BCB0-FE54-4F77-CDEFDCD23546}"/>
              </a:ext>
            </a:extLst>
          </p:cNvPr>
          <p:cNvSpPr/>
          <p:nvPr/>
        </p:nvSpPr>
        <p:spPr>
          <a:xfrm>
            <a:off x="8669866" y="5601115"/>
            <a:ext cx="2387600" cy="702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 Notebook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3870E4E-B6CD-6764-2DD6-394FDA6A7A47}"/>
              </a:ext>
            </a:extLst>
          </p:cNvPr>
          <p:cNvSpPr/>
          <p:nvPr/>
        </p:nvSpPr>
        <p:spPr>
          <a:xfrm>
            <a:off x="8822266" y="5753515"/>
            <a:ext cx="2387600" cy="702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 Notebook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E1A1C09-1996-4335-D1BE-829DEBA860D6}"/>
              </a:ext>
            </a:extLst>
          </p:cNvPr>
          <p:cNvSpPr/>
          <p:nvPr/>
        </p:nvSpPr>
        <p:spPr>
          <a:xfrm>
            <a:off x="8974666" y="5905915"/>
            <a:ext cx="2387600" cy="702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 Notebook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B16A514-4E3C-6C21-C1F1-0BE4D7362D4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538667" y="3482475"/>
            <a:ext cx="0" cy="102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1EC323E-6E4F-1A4C-E7DA-7FA68E71164C}"/>
              </a:ext>
            </a:extLst>
          </p:cNvPr>
          <p:cNvCxnSpPr>
            <a:cxnSpLocks/>
            <a:stCxn id="9" idx="2"/>
            <a:endCxn id="22" idx="0"/>
          </p:cNvCxnSpPr>
          <p:nvPr/>
        </p:nvCxnSpPr>
        <p:spPr>
          <a:xfrm>
            <a:off x="2538667" y="4287896"/>
            <a:ext cx="1333" cy="152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3B49FA9-85BF-D7F0-FE57-5331F32129F0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>
            <a:off x="5960533" y="5162320"/>
            <a:ext cx="0" cy="133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6747854-1E3E-1454-2FA1-29A19102C74F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7154333" y="5647680"/>
            <a:ext cx="121073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D64ED08-EBA2-2296-A460-B0B3530CC5C9}"/>
              </a:ext>
            </a:extLst>
          </p:cNvPr>
          <p:cNvSpPr/>
          <p:nvPr/>
        </p:nvSpPr>
        <p:spPr>
          <a:xfrm>
            <a:off x="1346200" y="4440737"/>
            <a:ext cx="2387600" cy="702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Aggregating code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43EA993-453B-33A7-CA05-D225C8E94358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3733800" y="4790405"/>
            <a:ext cx="1015996" cy="1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456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7A142E-2D28-D2DB-7C4C-A0994DEE6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Analytics: 1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DD473B-455C-247E-5EF8-85BBA20BF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chemeClr val="accent5">
                    <a:lumMod val="50000"/>
                  </a:schemeClr>
                </a:solidFill>
              </a:rPr>
              <a:t>Method:</a:t>
            </a:r>
          </a:p>
          <a:p>
            <a:r>
              <a:rPr lang="en-US" sz="2200" dirty="0"/>
              <a:t>X</a:t>
            </a:r>
          </a:p>
          <a:p>
            <a:endParaRPr lang="en-US" sz="2200" dirty="0"/>
          </a:p>
          <a:p>
            <a:pPr marL="0" indent="0">
              <a:buNone/>
            </a:pPr>
            <a:r>
              <a:rPr lang="en-US" sz="2200" b="1" dirty="0">
                <a:solidFill>
                  <a:schemeClr val="accent5">
                    <a:lumMod val="50000"/>
                  </a:schemeClr>
                </a:solidFill>
              </a:rPr>
              <a:t>Key Findings:</a:t>
            </a:r>
          </a:p>
          <a:p>
            <a:r>
              <a:rPr lang="en-US" sz="2200" dirty="0"/>
              <a:t>x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23733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A8933-A8F5-1FF0-048E-77BD34583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Analytics: 1 (charts)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3AD65-4D89-32B9-CED8-90225B42B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440788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A8933-A8F5-1FF0-048E-77BD34583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3AD65-4D89-32B9-CED8-90225B42B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086950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A8933-A8F5-1FF0-048E-77BD34583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3AD65-4D89-32B9-CED8-90225B42B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538580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A8933-A8F5-1FF0-048E-77BD34583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3AD65-4D89-32B9-CED8-90225B42B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839940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A8933-A8F5-1FF0-048E-77BD34583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3AD65-4D89-32B9-CED8-90225B42B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261761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A8933-A8F5-1FF0-048E-77BD34583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sz="3600" dirty="0"/>
              <a:t>Economic Climate: Impact of Recessions on Prices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C1124C-193E-070D-4BA5-FC981E651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095" y="3026119"/>
            <a:ext cx="4818212" cy="34630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36500A-40C2-ADC1-1678-AE62FBA34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547" y="3026119"/>
            <a:ext cx="4957011" cy="349758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0510445-17A5-C9B6-C228-80BB83FA8AA1}"/>
              </a:ext>
            </a:extLst>
          </p:cNvPr>
          <p:cNvCxnSpPr>
            <a:cxnSpLocks/>
          </p:cNvCxnSpPr>
          <p:nvPr/>
        </p:nvCxnSpPr>
        <p:spPr>
          <a:xfrm>
            <a:off x="6930189" y="4661895"/>
            <a:ext cx="4155627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191EFD-5994-9240-F2DB-49FE0E291BC0}"/>
              </a:ext>
            </a:extLst>
          </p:cNvPr>
          <p:cNvCxnSpPr>
            <a:cxnSpLocks/>
          </p:cNvCxnSpPr>
          <p:nvPr/>
        </p:nvCxnSpPr>
        <p:spPr>
          <a:xfrm>
            <a:off x="1339336" y="5584858"/>
            <a:ext cx="4116242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7DC8D99-7888-C565-EECC-448402BC7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Recessions reduce growth (1.1% vs 5.0% in non-recession markets)</a:t>
            </a:r>
          </a:p>
          <a:p>
            <a:pPr marL="0" indent="0">
              <a:buNone/>
            </a:pPr>
            <a:r>
              <a:rPr lang="en-US" sz="2200" dirty="0"/>
              <a:t>Some ZIP-codes grew even during recessions</a:t>
            </a:r>
          </a:p>
        </p:txBody>
      </p:sp>
    </p:spTree>
    <p:extLst>
      <p:ext uri="{BB962C8B-B14F-4D97-AF65-F5344CB8AC3E}">
        <p14:creationId xmlns:p14="http://schemas.microsoft.com/office/powerpoint/2010/main" val="821663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1687</TotalTime>
  <Words>423</Words>
  <Application>Microsoft Macintosh PowerPoint</Application>
  <PresentationFormat>Widescreen</PresentationFormat>
  <Paragraphs>148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Zip-Codes &amp; House Price Index</vt:lpstr>
      <vt:lpstr>Methodology</vt:lpstr>
      <vt:lpstr>Analytics: 1</vt:lpstr>
      <vt:lpstr>Analytics: 1 (charts)</vt:lpstr>
      <vt:lpstr>PowerPoint Presentation</vt:lpstr>
      <vt:lpstr>PowerPoint Presentation</vt:lpstr>
      <vt:lpstr>PowerPoint Presentation</vt:lpstr>
      <vt:lpstr>PowerPoint Presentation</vt:lpstr>
      <vt:lpstr>Economic Climate: Impact of Recessions on Prices</vt:lpstr>
      <vt:lpstr>Economic Climate: Outliers</vt:lpstr>
      <vt:lpstr>Further Research Opportunities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1:  Zip-Codes &amp; House Price Index</dc:title>
  <dc:creator>Galen Mittermann</dc:creator>
  <cp:lastModifiedBy>Galen Mittermann</cp:lastModifiedBy>
  <cp:revision>8</cp:revision>
  <dcterms:created xsi:type="dcterms:W3CDTF">2023-04-28T03:27:43Z</dcterms:created>
  <dcterms:modified xsi:type="dcterms:W3CDTF">2023-05-03T01:39:05Z</dcterms:modified>
</cp:coreProperties>
</file>