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9" r:id="rId4"/>
    <p:sldId id="265" r:id="rId5"/>
    <p:sldId id="266" r:id="rId6"/>
    <p:sldId id="260" r:id="rId7"/>
    <p:sldId id="261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9"/>
    <p:restoredTop sz="96208"/>
  </p:normalViewPr>
  <p:slideViewPr>
    <p:cSldViewPr snapToGrid="0">
      <p:cViewPr varScale="1">
        <p:scale>
          <a:sx n="124" d="100"/>
          <a:sy n="124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3AA-CD87-5551-888E-37600F61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F101-D878-CE77-BB35-054FBA5E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EB6A-6B50-6BEF-B5B2-E6DDD41D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7F2-870F-5032-3FB7-B77C111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87-9368-0EF8-E11C-7A341BE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DB3-D7EB-A15E-CB35-CD0FFECC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03E8-C45B-3B23-83A1-A2B363BE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7F36-6A08-742B-8E41-A8227D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5ED6-8ACB-3EBA-0050-9FCBA46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DE0-B363-76C1-3D4B-952F74C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5C4-ED98-4A1B-9BAB-B3D57475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C20F8-15A0-140D-7629-F3E3C803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D805-8762-8C92-0FC3-8581843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B652-B846-1879-A237-A781746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598F-0F05-4EB7-A99A-3B752FD8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614C-381F-95D8-8DA0-99B4301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C59-AE28-29EB-9F99-D97C2BB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84-4E87-DA96-FC90-F11ADD2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31BE-D96F-F85B-D6F3-31D3998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0476-EB0C-758B-B61A-C79C83C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4A2-168E-0BC0-95E8-903008D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027-3C5F-705A-38C7-2AF126D5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831D-B6C3-C9D5-30F0-8094AF0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8A5D-D893-484B-42BA-2067394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0FA-E7BB-8B91-F8B4-7721600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A24-1796-B527-55BD-B797493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E7E-85BC-9441-3092-AA77E930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6733-47FC-5009-0CA0-127449E7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DE48-0835-93CB-B7D4-E7FA2E8A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172-22CF-8FD1-6A3C-559D14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470-6AFD-F7A3-A128-625B189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388-9C3B-9787-ACE1-96F3DBA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173-B10E-74DE-C7B9-4594E4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9B12-A02B-9152-92A5-56BF2919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D3ED-7ABC-56B9-D2E2-E29A844D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6EB1-A9CE-929E-45C1-C7D6F7BC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6C170-BC86-0A80-C2F2-12885F7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256D-270B-1147-56D7-0A5343B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8358-63E0-19E6-005D-3B2629F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E8B-73B6-86EF-7DA4-0196A85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A473-77AA-D1E7-9756-745A4AA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9AE9-64F9-1C89-FC01-F210166D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3C99C-86C2-0FB5-C98C-234FA28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6C5A-61CC-E382-71CE-951D65F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01C-D1A1-028B-5E0B-1A04889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71C-F858-2C94-77E4-50078AA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2D2-51E3-76E7-E4A4-C1D49F1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6A4-9F7D-1A8D-D1E8-1547FEFA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D73F-B7F5-7D37-287D-770074CE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B57-A1C3-A1DA-2D38-75EC85D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E7C-DF21-7919-D344-1FF8FF9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C2-0E9D-BD92-2945-1A86384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ECEC-46D3-686C-51BF-C344B6E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A984-EB5E-BF96-1310-EA2A87EA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9433-546C-F7FC-A0F9-5A7C048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09D4-155B-B4E8-8FD1-62A8FEB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09B-080D-1C26-1A07-2F71DE30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DDBC-E799-1618-CDAE-401F4C2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EF4D7-6720-8E33-B0CA-A98BB98D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F8BA-3647-D615-A2F2-2509BF0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8B2-FD1B-2CC3-0C1C-95EECE5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703-CAE4-E545-8522-297E6EFB5641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B57-C99E-C4FE-420D-98F26887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C0BC-6BEB-0E9D-E7AE-A773388F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Zip-Codes &amp; House Price Index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Issues &amp; Research Questions:</a:t>
            </a:r>
          </a:p>
          <a:p>
            <a:r>
              <a:rPr lang="en-US" sz="2200" dirty="0"/>
              <a:t>Explore relationships between house prices and economic &amp; geographic factors (schools &amp; green spaces)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Introduction to the Datasets:</a:t>
            </a:r>
          </a:p>
          <a:p>
            <a:r>
              <a:rPr lang="en-US" sz="2200" dirty="0"/>
              <a:t>Redfin home price history</a:t>
            </a:r>
          </a:p>
          <a:p>
            <a:r>
              <a:rPr lang="en-US" sz="2200" dirty="0"/>
              <a:t>Federal Reserve housing market &amp; macro economics</a:t>
            </a:r>
          </a:p>
          <a:p>
            <a:r>
              <a:rPr lang="en-US" sz="2200" dirty="0"/>
              <a:t>Geographic information APIs (green space, school, etc.)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7906A1-F2F8-57FA-0DAC-89770E30537D}"/>
              </a:ext>
            </a:extLst>
          </p:cNvPr>
          <p:cNvSpPr/>
          <p:nvPr/>
        </p:nvSpPr>
        <p:spPr>
          <a:xfrm>
            <a:off x="1068512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Housing data: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Sales per year per ZIP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Single-family only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Weighted mean prices across types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Created single unified House Price Index (HPI) anchored to 2012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CD97A-6D16-CE36-7058-7ECD4F0AB91D}"/>
              </a:ext>
            </a:extLst>
          </p:cNvPr>
          <p:cNvSpPr/>
          <p:nvPr/>
        </p:nvSpPr>
        <p:spPr>
          <a:xfrm>
            <a:off x="4518916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Economic data: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Recessions: flagged each year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Federal funds rate (drives mortgage rates)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8581D-B814-BED7-7C27-4E76A071A95E}"/>
              </a:ext>
            </a:extLst>
          </p:cNvPr>
          <p:cNvSpPr/>
          <p:nvPr/>
        </p:nvSpPr>
        <p:spPr>
          <a:xfrm>
            <a:off x="7969320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Geographic information: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Centroid of ZIP -&gt; Lat, Lon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Distance to schools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249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/>
              <a:t>Economic Climate: Impact of Recessions on Prices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1124C-193E-070D-4BA5-FC981E65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5" y="3026119"/>
            <a:ext cx="4818212" cy="3463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6500A-40C2-ADC1-1678-AE62FBA3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3026119"/>
            <a:ext cx="4957011" cy="34975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10445-17A5-C9B6-C228-80BB83FA8AA1}"/>
              </a:ext>
            </a:extLst>
          </p:cNvPr>
          <p:cNvCxnSpPr>
            <a:cxnSpLocks/>
          </p:cNvCxnSpPr>
          <p:nvPr/>
        </p:nvCxnSpPr>
        <p:spPr>
          <a:xfrm>
            <a:off x="6930189" y="4661895"/>
            <a:ext cx="415562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91EFD-5994-9240-F2DB-49FE0E291BC0}"/>
              </a:ext>
            </a:extLst>
          </p:cNvPr>
          <p:cNvCxnSpPr>
            <a:cxnSpLocks/>
          </p:cNvCxnSpPr>
          <p:nvPr/>
        </p:nvCxnSpPr>
        <p:spPr>
          <a:xfrm>
            <a:off x="1339336" y="5584858"/>
            <a:ext cx="411624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C8D99-7888-C565-EECC-448402BC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Recessions reduce growth (1.1% vs 5.0% in non-recession markets)</a:t>
            </a:r>
          </a:p>
          <a:p>
            <a:pPr marL="0" indent="0">
              <a:buNone/>
            </a:pPr>
            <a:r>
              <a:rPr lang="en-US" sz="1800" dirty="0"/>
              <a:t>Some ZIP-codes grew even during recessions</a:t>
            </a:r>
          </a:p>
        </p:txBody>
      </p:sp>
    </p:spTree>
    <p:extLst>
      <p:ext uri="{BB962C8B-B14F-4D97-AF65-F5344CB8AC3E}">
        <p14:creationId xmlns:p14="http://schemas.microsoft.com/office/powerpoint/2010/main" val="82166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Economic Climate: Outliers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C8D99-7888-C565-EECC-448402BC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Recession resistance</a:t>
            </a:r>
            <a:r>
              <a:rPr lang="en-US" sz="1800" dirty="0"/>
              <a:t>: upper outliers that grew the most during recession years</a:t>
            </a:r>
          </a:p>
          <a:p>
            <a:pPr marL="0" indent="0">
              <a:buNone/>
            </a:pPr>
            <a:r>
              <a:rPr lang="en-US" sz="1800" b="1" dirty="0"/>
              <a:t>Declining spaces</a:t>
            </a:r>
            <a:r>
              <a:rPr lang="en-US" sz="1800" dirty="0"/>
              <a:t>: lower outliers that lost the most during non-recession years</a:t>
            </a:r>
          </a:p>
          <a:p>
            <a:pPr marL="0" indent="0">
              <a:buNone/>
            </a:pPr>
            <a:r>
              <a:rPr lang="en-US" sz="1800" dirty="0"/>
              <a:t>Our data did not have values for all years; the growth side outliers are less meaningful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E4165D-3E36-3BC1-7CFF-B876FCFC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50852"/>
              </p:ext>
            </p:extLst>
          </p:nvPr>
        </p:nvGraphicFramePr>
        <p:xfrm>
          <a:off x="669036" y="3585401"/>
          <a:ext cx="4434481" cy="2407285"/>
        </p:xfrm>
        <a:graphic>
          <a:graphicData uri="http://schemas.openxmlformats.org/drawingml/2006/table">
            <a:tbl>
              <a:tblPr/>
              <a:tblGrid>
                <a:gridCol w="1231800">
                  <a:extLst>
                    <a:ext uri="{9D8B030D-6E8A-4147-A177-3AD203B41FA5}">
                      <a16:colId xmlns:a16="http://schemas.microsoft.com/office/drawing/2014/main" val="453446043"/>
                    </a:ext>
                  </a:extLst>
                </a:gridCol>
                <a:gridCol w="1231800">
                  <a:extLst>
                    <a:ext uri="{9D8B030D-6E8A-4147-A177-3AD203B41FA5}">
                      <a16:colId xmlns:a16="http://schemas.microsoft.com/office/drawing/2014/main" val="1992551798"/>
                    </a:ext>
                  </a:extLst>
                </a:gridCol>
                <a:gridCol w="1970881">
                  <a:extLst>
                    <a:ext uri="{9D8B030D-6E8A-4147-A177-3AD203B41FA5}">
                      <a16:colId xmlns:a16="http://schemas.microsoft.com/office/drawing/2014/main" val="36165628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of Observed 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7170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Ft. Montgomery,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36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NH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0879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Stone Creek,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13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Warsaw,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53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City, 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083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Amagansett,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605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Sidney, 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6572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Walnut Creek,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389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Petersburg,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79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Syracuse,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259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6EFFFC-966E-8540-2B73-53822929C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6600"/>
              </p:ext>
            </p:extLst>
          </p:nvPr>
        </p:nvGraphicFramePr>
        <p:xfrm>
          <a:off x="5103517" y="3585400"/>
          <a:ext cx="4625010" cy="2407285"/>
        </p:xfrm>
        <a:graphic>
          <a:graphicData uri="http://schemas.openxmlformats.org/drawingml/2006/table">
            <a:tbl>
              <a:tblPr/>
              <a:tblGrid>
                <a:gridCol w="1284725">
                  <a:extLst>
                    <a:ext uri="{9D8B030D-6E8A-4147-A177-3AD203B41FA5}">
                      <a16:colId xmlns:a16="http://schemas.microsoft.com/office/drawing/2014/main" val="1620027461"/>
                    </a:ext>
                  </a:extLst>
                </a:gridCol>
                <a:gridCol w="1284725">
                  <a:extLst>
                    <a:ext uri="{9D8B030D-6E8A-4147-A177-3AD203B41FA5}">
                      <a16:colId xmlns:a16="http://schemas.microsoft.com/office/drawing/2014/main" val="2485736873"/>
                    </a:ext>
                  </a:extLst>
                </a:gridCol>
                <a:gridCol w="2055560">
                  <a:extLst>
                    <a:ext uri="{9D8B030D-6E8A-4147-A177-3AD203B41FA5}">
                      <a16:colId xmlns:a16="http://schemas.microsoft.com/office/drawing/2014/main" val="25524037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of Observed 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788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Sherwood, 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735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Beverley Hills, 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814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Augusta, KY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79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Nazianz, WI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9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Quincy,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Hillpoint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WI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45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Gold, 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6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Clark, 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26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Pownal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3582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Pleasanton, 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926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D9E120-FA46-A2AC-9EAD-71854B4A0626}"/>
              </a:ext>
            </a:extLst>
          </p:cNvPr>
          <p:cNvSpPr txBox="1"/>
          <p:nvPr/>
        </p:nvSpPr>
        <p:spPr>
          <a:xfrm>
            <a:off x="1516256" y="6060003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Recession Resistance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64A20-07D3-AE4A-407F-B0CC807A9E0E}"/>
              </a:ext>
            </a:extLst>
          </p:cNvPr>
          <p:cNvSpPr txBox="1"/>
          <p:nvPr/>
        </p:nvSpPr>
        <p:spPr>
          <a:xfrm>
            <a:off x="6246003" y="606448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Declining Spaces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380450C-DF70-BDE9-F189-598E20E1CDC4}"/>
              </a:ext>
            </a:extLst>
          </p:cNvPr>
          <p:cNvSpPr/>
          <p:nvPr/>
        </p:nvSpPr>
        <p:spPr>
          <a:xfrm>
            <a:off x="8868248" y="3465090"/>
            <a:ext cx="318497" cy="16135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FEEC1-99BE-3E40-59A3-442C945966BA}"/>
              </a:ext>
            </a:extLst>
          </p:cNvPr>
          <p:cNvSpPr txBox="1"/>
          <p:nvPr/>
        </p:nvSpPr>
        <p:spPr>
          <a:xfrm>
            <a:off x="9046464" y="5078246"/>
            <a:ext cx="21112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Missing years may limit usefulness of the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B0DD88-7E2B-4235-55ED-E1E9F554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39808"/>
              </p:ext>
            </p:extLst>
          </p:nvPr>
        </p:nvGraphicFramePr>
        <p:xfrm>
          <a:off x="8868248" y="3548909"/>
          <a:ext cx="2476500" cy="144589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306640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878385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72118321"/>
                    </a:ext>
                  </a:extLst>
                </a:gridCol>
              </a:tblGrid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7987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96945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9141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92049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43142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53775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7633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81234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7165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99308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47651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6F5672-19E2-EEFF-CC76-F724A7C683B4}"/>
              </a:ext>
            </a:extLst>
          </p:cNvPr>
          <p:cNvSpPr/>
          <p:nvPr/>
        </p:nvSpPr>
        <p:spPr>
          <a:xfrm>
            <a:off x="5435029" y="4171308"/>
            <a:ext cx="3359650" cy="2157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Further Research Opportunities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646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Three major steps, one Notebook per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370D1-8507-97E0-D2B7-5682B5C6923E}"/>
              </a:ext>
            </a:extLst>
          </p:cNvPr>
          <p:cNvSpPr/>
          <p:nvPr/>
        </p:nvSpPr>
        <p:spPr>
          <a:xfrm>
            <a:off x="56726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E9518-F2A8-D38A-64B8-6C245B15408C}"/>
              </a:ext>
            </a:extLst>
          </p:cNvPr>
          <p:cNvSpPr/>
          <p:nvPr/>
        </p:nvSpPr>
        <p:spPr>
          <a:xfrm>
            <a:off x="425873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05674-F1E5-4CD1-D842-9253B7C49FF1}"/>
              </a:ext>
            </a:extLst>
          </p:cNvPr>
          <p:cNvSpPr/>
          <p:nvPr/>
        </p:nvSpPr>
        <p:spPr>
          <a:xfrm>
            <a:off x="795020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analysis &amp; reporting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5CB3BE-219B-4DCC-D93F-A36F60BF464B}"/>
              </a:ext>
            </a:extLst>
          </p:cNvPr>
          <p:cNvSpPr/>
          <p:nvPr/>
        </p:nvSpPr>
        <p:spPr>
          <a:xfrm>
            <a:off x="1346200" y="2729587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338E7-A10E-7150-E3F1-96FB9B634345}"/>
              </a:ext>
            </a:extLst>
          </p:cNvPr>
          <p:cNvSpPr/>
          <p:nvPr/>
        </p:nvSpPr>
        <p:spPr>
          <a:xfrm>
            <a:off x="1344867" y="3585162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794233-534E-7756-1DD9-249EF3BADFD3}"/>
              </a:ext>
            </a:extLst>
          </p:cNvPr>
          <p:cNvSpPr/>
          <p:nvPr/>
        </p:nvSpPr>
        <p:spPr>
          <a:xfrm>
            <a:off x="4766733" y="5296313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datasets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6FF5C1-B944-D6CA-8486-B765496F9A79}"/>
              </a:ext>
            </a:extLst>
          </p:cNvPr>
          <p:cNvSpPr/>
          <p:nvPr/>
        </p:nvSpPr>
        <p:spPr>
          <a:xfrm>
            <a:off x="4766733" y="4459586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2EA638-3F6A-5885-C2E2-6CFEC1C4EE2A}"/>
              </a:ext>
            </a:extLst>
          </p:cNvPr>
          <p:cNvSpPr/>
          <p:nvPr/>
        </p:nvSpPr>
        <p:spPr>
          <a:xfrm>
            <a:off x="8365066" y="52963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1A688E-6591-D494-7471-2EEDA03C90EC}"/>
              </a:ext>
            </a:extLst>
          </p:cNvPr>
          <p:cNvSpPr/>
          <p:nvPr/>
        </p:nvSpPr>
        <p:spPr>
          <a:xfrm>
            <a:off x="8517466" y="54487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4D157E-BCB0-FE54-4F77-CDEFDCD23546}"/>
              </a:ext>
            </a:extLst>
          </p:cNvPr>
          <p:cNvSpPr/>
          <p:nvPr/>
        </p:nvSpPr>
        <p:spPr>
          <a:xfrm>
            <a:off x="8669866" y="56011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870E4E-B6CD-6764-2DD6-394FDA6A7A47}"/>
              </a:ext>
            </a:extLst>
          </p:cNvPr>
          <p:cNvSpPr/>
          <p:nvPr/>
        </p:nvSpPr>
        <p:spPr>
          <a:xfrm>
            <a:off x="8822266" y="57535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1A1C09-1996-4335-D1BE-829DEBA860D6}"/>
              </a:ext>
            </a:extLst>
          </p:cNvPr>
          <p:cNvSpPr/>
          <p:nvPr/>
        </p:nvSpPr>
        <p:spPr>
          <a:xfrm>
            <a:off x="8974666" y="59059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16A514-4E3C-6C21-C1F1-0BE4D7362D4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38667" y="3482475"/>
            <a:ext cx="0" cy="10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EC323E-6E4F-1A4C-E7DA-7FA68E71164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2538667" y="4287896"/>
            <a:ext cx="1333" cy="15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49FA9-85BF-D7F0-FE57-5331F32129F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960533" y="5162320"/>
            <a:ext cx="0" cy="13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747854-1E3E-1454-2FA1-29A19102C74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154333" y="5647680"/>
            <a:ext cx="12107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64ED08-EBA2-2296-A460-B0B3530CC5C9}"/>
              </a:ext>
            </a:extLst>
          </p:cNvPr>
          <p:cNvSpPr/>
          <p:nvPr/>
        </p:nvSpPr>
        <p:spPr>
          <a:xfrm>
            <a:off x="1346200" y="4440737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Aggregating 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EA993-453B-33A7-CA05-D225C8E9435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733800" y="4790405"/>
            <a:ext cx="1015996" cy="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Findings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Key Findings:</a:t>
            </a:r>
          </a:p>
          <a:p>
            <a:r>
              <a:rPr lang="en-US" sz="2200" dirty="0" err="1"/>
              <a:t>xyz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Selected Areas of Interest:</a:t>
            </a:r>
          </a:p>
          <a:p>
            <a:r>
              <a:rPr lang="en-US" sz="2200" dirty="0" err="1"/>
              <a:t>Abc</a:t>
            </a:r>
            <a:endParaRPr lang="en-US" sz="2200" dirty="0"/>
          </a:p>
          <a:p>
            <a:r>
              <a:rPr lang="en-US" sz="2200" dirty="0"/>
              <a:t>Def</a:t>
            </a:r>
          </a:p>
          <a:p>
            <a:r>
              <a:rPr lang="en-US" sz="2200" dirty="0" err="1"/>
              <a:t>ghi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976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Method:</a:t>
            </a:r>
          </a:p>
          <a:p>
            <a:r>
              <a:rPr lang="en-US" sz="2200" dirty="0"/>
              <a:t>X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Key Findings:</a:t>
            </a:r>
          </a:p>
          <a:p>
            <a:r>
              <a:rPr lang="en-US" sz="2200" dirty="0"/>
              <a:t>x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373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 (charts)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407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8695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3858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3994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6176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434</Words>
  <Application>Microsoft Macintosh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Zip-Codes &amp; House Price Index</vt:lpstr>
      <vt:lpstr>Methodology</vt:lpstr>
      <vt:lpstr>Findings</vt:lpstr>
      <vt:lpstr>Analytics: 1</vt:lpstr>
      <vt:lpstr>Analytics: 1 (charts)</vt:lpstr>
      <vt:lpstr>PowerPoint Presentation</vt:lpstr>
      <vt:lpstr>PowerPoint Presentation</vt:lpstr>
      <vt:lpstr>PowerPoint Presentation</vt:lpstr>
      <vt:lpstr>PowerPoint Presentation</vt:lpstr>
      <vt:lpstr>Economic Climate: Impact of Recessions on Prices</vt:lpstr>
      <vt:lpstr>Economic Climate: Outliers</vt:lpstr>
      <vt:lpstr>Further Research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 Zip-Codes &amp; House Price Index</dc:title>
  <dc:creator>Galen Mittermann</dc:creator>
  <cp:lastModifiedBy>Galen Mittermann</cp:lastModifiedBy>
  <cp:revision>10</cp:revision>
  <dcterms:created xsi:type="dcterms:W3CDTF">2023-04-28T03:27:43Z</dcterms:created>
  <dcterms:modified xsi:type="dcterms:W3CDTF">2023-05-03T03:54:09Z</dcterms:modified>
</cp:coreProperties>
</file>