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5"/>
    <p:restoredTop sz="96208"/>
  </p:normalViewPr>
  <p:slideViewPr>
    <p:cSldViewPr snapToGrid="0">
      <p:cViewPr varScale="1">
        <p:scale>
          <a:sx n="113" d="100"/>
          <a:sy n="113" d="100"/>
        </p:scale>
        <p:origin x="55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ig Gallagher" userId="28cd9cc4fde23f80" providerId="LiveId" clId="{8D5E68E8-7DA0-4E45-B594-BBE4F9FACBA1}"/>
    <pc:docChg chg="delSld">
      <pc:chgData name="Craig Gallagher" userId="28cd9cc4fde23f80" providerId="LiveId" clId="{8D5E68E8-7DA0-4E45-B594-BBE4F9FACBA1}" dt="2023-05-02T18:53:17.782" v="8" actId="47"/>
      <pc:docMkLst>
        <pc:docMk/>
      </pc:docMkLst>
      <pc:sldChg chg="del">
        <pc:chgData name="Craig Gallagher" userId="28cd9cc4fde23f80" providerId="LiveId" clId="{8D5E68E8-7DA0-4E45-B594-BBE4F9FACBA1}" dt="2023-05-02T18:53:12.188" v="0" actId="2696"/>
        <pc:sldMkLst>
          <pc:docMk/>
          <pc:sldMk cId="3402495838" sldId="256"/>
        </pc:sldMkLst>
      </pc:sldChg>
      <pc:sldChg chg="del">
        <pc:chgData name="Craig Gallagher" userId="28cd9cc4fde23f80" providerId="LiveId" clId="{8D5E68E8-7DA0-4E45-B594-BBE4F9FACBA1}" dt="2023-05-02T18:53:13.788" v="1" actId="47"/>
        <pc:sldMkLst>
          <pc:docMk/>
          <pc:sldMk cId="2986456540" sldId="259"/>
        </pc:sldMkLst>
      </pc:sldChg>
      <pc:sldChg chg="del">
        <pc:chgData name="Craig Gallagher" userId="28cd9cc4fde23f80" providerId="LiveId" clId="{8D5E68E8-7DA0-4E45-B594-BBE4F9FACBA1}" dt="2023-05-02T18:53:15.272" v="3" actId="47"/>
        <pc:sldMkLst>
          <pc:docMk/>
          <pc:sldMk cId="3086950193" sldId="260"/>
        </pc:sldMkLst>
      </pc:sldChg>
      <pc:sldChg chg="del">
        <pc:chgData name="Craig Gallagher" userId="28cd9cc4fde23f80" providerId="LiveId" clId="{8D5E68E8-7DA0-4E45-B594-BBE4F9FACBA1}" dt="2023-05-02T18:53:15.625" v="4" actId="47"/>
        <pc:sldMkLst>
          <pc:docMk/>
          <pc:sldMk cId="2538580551" sldId="261"/>
        </pc:sldMkLst>
      </pc:sldChg>
      <pc:sldChg chg="del">
        <pc:chgData name="Craig Gallagher" userId="28cd9cc4fde23f80" providerId="LiveId" clId="{8D5E68E8-7DA0-4E45-B594-BBE4F9FACBA1}" dt="2023-05-02T18:53:15.956" v="5" actId="47"/>
        <pc:sldMkLst>
          <pc:docMk/>
          <pc:sldMk cId="839940747" sldId="262"/>
        </pc:sldMkLst>
      </pc:sldChg>
      <pc:sldChg chg="del">
        <pc:chgData name="Craig Gallagher" userId="28cd9cc4fde23f80" providerId="LiveId" clId="{8D5E68E8-7DA0-4E45-B594-BBE4F9FACBA1}" dt="2023-05-02T18:53:16.350" v="6" actId="47"/>
        <pc:sldMkLst>
          <pc:docMk/>
          <pc:sldMk cId="3261761997" sldId="263"/>
        </pc:sldMkLst>
      </pc:sldChg>
      <pc:sldChg chg="del">
        <pc:chgData name="Craig Gallagher" userId="28cd9cc4fde23f80" providerId="LiveId" clId="{8D5E68E8-7DA0-4E45-B594-BBE4F9FACBA1}" dt="2023-05-02T18:53:17.782" v="8" actId="47"/>
        <pc:sldMkLst>
          <pc:docMk/>
          <pc:sldMk cId="821663497" sldId="264"/>
        </pc:sldMkLst>
      </pc:sldChg>
      <pc:sldChg chg="del">
        <pc:chgData name="Craig Gallagher" userId="28cd9cc4fde23f80" providerId="LiveId" clId="{8D5E68E8-7DA0-4E45-B594-BBE4F9FACBA1}" dt="2023-05-02T18:53:14.795" v="2" actId="47"/>
        <pc:sldMkLst>
          <pc:docMk/>
          <pc:sldMk cId="2440788019" sldId="266"/>
        </pc:sldMkLst>
      </pc:sldChg>
      <pc:sldChg chg="del">
        <pc:chgData name="Craig Gallagher" userId="28cd9cc4fde23f80" providerId="LiveId" clId="{8D5E68E8-7DA0-4E45-B594-BBE4F9FACBA1}" dt="2023-05-02T18:53:16.830" v="7" actId="47"/>
        <pc:sldMkLst>
          <pc:docMk/>
          <pc:sldMk cId="1364664700"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B3AA-CD87-5551-888E-37600F614F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68F101-D878-CE77-BB35-054FBA5E9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9DEB6A-6B50-6BEF-B5B2-E6DDD41D6BE9}"/>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E6B577F2-870F-5032-3FB7-B77C1114B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E1987-9368-0EF8-E11C-7A341BEF60D5}"/>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85338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5BDB3-D7EB-A15E-CB35-CD0FFECC72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F603E8-C45B-3B23-83A1-A2B363BEF9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7F36-6A08-742B-8E41-A8227DE942AB}"/>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A9245ED6-8ACB-3EBA-0050-9FCBA465A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0EDE0-B363-76C1-3D4B-952F74C9D6F1}"/>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660352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6D65C4-ED98-4A1B-9BAB-B3D574751A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2C20F8-15A0-140D-7629-F3E3C80359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AD805-8762-8C92-0FC3-85818433BB33}"/>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7C2DB652-B846-1879-A237-A781746BA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B598F-0F05-4EB7-A99A-3B752FD8CD65}"/>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10634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614C-381F-95D8-8DA0-99B4301B3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45AC59-AE28-29EB-9F99-D97C2BBF69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034B84-4E87-DA96-FC90-F11ADD2D082A}"/>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72FD31BE-D96F-F85B-D6F3-31D3998DA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40476-EB0C-758B-B61A-C79C83CC865A}"/>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1398603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14A2-168E-0BC0-95E8-903008DB7C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8E0027-3C5F-705A-38C7-2AF126D59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E0831D-B6C3-C9D5-30F0-8094AF0DFB5F}"/>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EF538A5D-D893-484B-42BA-2067394D4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600FA-E7BB-8B91-F8B4-7721600B9A01}"/>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296761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5A24-1796-B527-55BD-B797493271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0B8E7E-85BC-9441-3092-AA77E9301B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D6733-47FC-5009-0CA0-127449E7B9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A4DE48-0835-93CB-B7D4-E7FA2E8AFCCC}"/>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6" name="Footer Placeholder 5">
            <a:extLst>
              <a:ext uri="{FF2B5EF4-FFF2-40B4-BE49-F238E27FC236}">
                <a16:creationId xmlns:a16="http://schemas.microsoft.com/office/drawing/2014/main" id="{8D88C172-22CF-8FD1-6A3C-559D1499B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A1470-6AFD-F7A3-A128-625B189335C8}"/>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80612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8388-9C3B-9787-ACE1-96F3DBA264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8AF173-B10E-74DE-C7B9-4594E4A2C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E49B12-A02B-9152-92A5-56BF2919CF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71D3ED-7ABC-56B9-D2E2-E29A844D44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466EB1-A9CE-929E-45C1-C7D6F7BCD7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86C170-BC86-0A80-C2F2-12885F7BE336}"/>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8" name="Footer Placeholder 7">
            <a:extLst>
              <a:ext uri="{FF2B5EF4-FFF2-40B4-BE49-F238E27FC236}">
                <a16:creationId xmlns:a16="http://schemas.microsoft.com/office/drawing/2014/main" id="{4F60256D-270B-1147-56D7-0A5343B074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778358-63E0-19E6-005D-3B2629FCDB5A}"/>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129449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0E8B-73B6-86EF-7DA4-0196A85D1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29A473-77AA-D1E7-9756-745A4AAA2AB7}"/>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4" name="Footer Placeholder 3">
            <a:extLst>
              <a:ext uri="{FF2B5EF4-FFF2-40B4-BE49-F238E27FC236}">
                <a16:creationId xmlns:a16="http://schemas.microsoft.com/office/drawing/2014/main" id="{43029AE9-64F9-1C89-FC01-F210166D99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B3C99C-86C2-0FB5-C98C-234FA28A963D}"/>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2248950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586C5A-61CC-E382-71CE-951D65FD4780}"/>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3" name="Footer Placeholder 2">
            <a:extLst>
              <a:ext uri="{FF2B5EF4-FFF2-40B4-BE49-F238E27FC236}">
                <a16:creationId xmlns:a16="http://schemas.microsoft.com/office/drawing/2014/main" id="{8D3B401C-D1A1-028B-5E0B-1A0488935C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6F871C-F858-2C94-77E4-50078AA23999}"/>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164955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82D2-51E3-76E7-E4A4-C1D49F1CF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BDA6A4-9F7D-1A8D-D1E8-1547FEFA8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C9D73F-B7F5-7D37-287D-770074CEA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938B57-A1C3-A1DA-2D38-75EC85DFFA3E}"/>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6" name="Footer Placeholder 5">
            <a:extLst>
              <a:ext uri="{FF2B5EF4-FFF2-40B4-BE49-F238E27FC236}">
                <a16:creationId xmlns:a16="http://schemas.microsoft.com/office/drawing/2014/main" id="{5A310E7C-DF21-7919-D344-1FF8FF97A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BCDC2-0E9D-BD92-2945-1A8638487485}"/>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2802329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7ECEC-46D3-686C-51BF-C344B6E09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44A984-EB5E-BF96-1310-EA2A87EA37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6F9433-546C-F7FC-A0F9-5A7C0484D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809D4-155B-B4E8-8FD1-62A8FEB94BC6}"/>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6" name="Footer Placeholder 5">
            <a:extLst>
              <a:ext uri="{FF2B5EF4-FFF2-40B4-BE49-F238E27FC236}">
                <a16:creationId xmlns:a16="http://schemas.microsoft.com/office/drawing/2014/main" id="{DF6B209B-080D-1C26-1A07-2F71DE30C8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1EDDBC-E799-1618-CDAE-401F4C210D78}"/>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217154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8EF4D7-6720-8E33-B0CA-A98BB98DA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6BF8BA-3647-D615-A2F2-2509BF00C4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3D8B2-FD1B-2CC3-0C1C-95EECE5A38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1170AB57-C99E-C4FE-420D-98F2688766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C7C0BC-6BEB-0E9D-E7AE-A773388FB4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F1327-ECDC-8042-8CF6-94F4482A685E}" type="slidenum">
              <a:rPr lang="en-US" smtClean="0"/>
              <a:t>‹#›</a:t>
            </a:fld>
            <a:endParaRPr lang="en-US"/>
          </a:p>
        </p:txBody>
      </p:sp>
    </p:spTree>
    <p:extLst>
      <p:ext uri="{BB962C8B-B14F-4D97-AF65-F5344CB8AC3E}">
        <p14:creationId xmlns:p14="http://schemas.microsoft.com/office/powerpoint/2010/main" val="534927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F7A142E-2D28-D2DB-7C4C-A0994DEE6DE5}"/>
              </a:ext>
            </a:extLst>
          </p:cNvPr>
          <p:cNvSpPr>
            <a:spLocks noGrp="1"/>
          </p:cNvSpPr>
          <p:nvPr>
            <p:ph type="title"/>
          </p:nvPr>
        </p:nvSpPr>
        <p:spPr>
          <a:xfrm>
            <a:off x="838200" y="365125"/>
            <a:ext cx="10515600" cy="1325563"/>
          </a:xfrm>
        </p:spPr>
        <p:txBody>
          <a:bodyPr>
            <a:normAutofit/>
          </a:bodyPr>
          <a:lstStyle/>
          <a:p>
            <a:r>
              <a:rPr lang="en-US" sz="5400" dirty="0"/>
              <a:t>Analytics: 1</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CDD473B-455C-247E-5EF8-85BBA20BFF57}"/>
              </a:ext>
            </a:extLst>
          </p:cNvPr>
          <p:cNvSpPr>
            <a:spLocks noGrp="1"/>
          </p:cNvSpPr>
          <p:nvPr>
            <p:ph idx="1"/>
          </p:nvPr>
        </p:nvSpPr>
        <p:spPr>
          <a:xfrm>
            <a:off x="838200" y="1929384"/>
            <a:ext cx="10515600" cy="4251960"/>
          </a:xfrm>
        </p:spPr>
        <p:txBody>
          <a:bodyPr>
            <a:normAutofit fontScale="77500" lnSpcReduction="20000"/>
          </a:bodyPr>
          <a:lstStyle/>
          <a:p>
            <a:pPr marL="0" indent="0">
              <a:buNone/>
            </a:pPr>
            <a:r>
              <a:rPr lang="en-US" sz="2200" b="1" dirty="0">
                <a:solidFill>
                  <a:schemeClr val="accent5">
                    <a:lumMod val="50000"/>
                  </a:schemeClr>
                </a:solidFill>
              </a:rPr>
              <a:t>Data Characteristics:</a:t>
            </a:r>
          </a:p>
          <a:p>
            <a:r>
              <a:rPr lang="en-US" sz="2200" dirty="0"/>
              <a:t>Years with data ranged 44 years from 1975 to 2022, for exactly 13,000 unique zip codes.</a:t>
            </a:r>
          </a:p>
          <a:p>
            <a:pPr marL="0" indent="0">
              <a:buNone/>
            </a:pPr>
            <a:endParaRPr lang="en-US" sz="2200" dirty="0"/>
          </a:p>
          <a:p>
            <a:pPr marL="0" indent="0">
              <a:buNone/>
            </a:pPr>
            <a:r>
              <a:rPr lang="en-US" sz="2200" b="1" dirty="0">
                <a:solidFill>
                  <a:schemeClr val="accent5">
                    <a:lumMod val="50000"/>
                  </a:schemeClr>
                </a:solidFill>
              </a:rPr>
              <a:t>Method:</a:t>
            </a:r>
          </a:p>
          <a:p>
            <a:r>
              <a:rPr lang="en-US" sz="2200" dirty="0"/>
              <a:t>Change in HPI from the prior year was computed for each year starting in 1976, for all zip codes, and outliers were determined for each year, to identify zip codes of high growth and large decline.</a:t>
            </a:r>
          </a:p>
          <a:p>
            <a:r>
              <a:rPr lang="en-US" sz="2200" dirty="0"/>
              <a:t>Change in HPI was computed for periods of 3, 5, 10, and 20 years, as well as the full 44 years, and outliers were determined for each period.</a:t>
            </a:r>
          </a:p>
          <a:p>
            <a:r>
              <a:rPr lang="en-US" sz="2200" dirty="0"/>
              <a:t>Results were stored as .csv files that could be utilized by other group members for further analysis.</a:t>
            </a:r>
          </a:p>
          <a:p>
            <a:pPr marL="0" indent="0">
              <a:buNone/>
            </a:pPr>
            <a:endParaRPr lang="en-US" sz="2200" dirty="0"/>
          </a:p>
          <a:p>
            <a:pPr marL="0" indent="0">
              <a:buNone/>
            </a:pPr>
            <a:r>
              <a:rPr lang="en-US" sz="2200" b="1" dirty="0">
                <a:solidFill>
                  <a:schemeClr val="accent5">
                    <a:lumMod val="50000"/>
                  </a:schemeClr>
                </a:solidFill>
              </a:rPr>
              <a:t>Further Work:</a:t>
            </a:r>
          </a:p>
          <a:p>
            <a:r>
              <a:rPr lang="en-US" sz="2200" dirty="0"/>
              <a:t>It would be interesting to cross-check the period outliers lists to separate recent outliers from long-term ones.</a:t>
            </a:r>
          </a:p>
          <a:p>
            <a:r>
              <a:rPr lang="en-US" sz="2200" dirty="0"/>
              <a:t>Multiple .csv files were used to store the results, but it would be possible to use a single file, so a future improvement would be to update this analysis code to do that, which would require altering the code for later analysis that accesses those files.</a:t>
            </a:r>
          </a:p>
          <a:p>
            <a:endParaRPr lang="en-US" sz="2200" dirty="0"/>
          </a:p>
          <a:p>
            <a:endParaRPr lang="en-US" sz="2200" dirty="0"/>
          </a:p>
        </p:txBody>
      </p:sp>
    </p:spTree>
    <p:extLst>
      <p:ext uri="{BB962C8B-B14F-4D97-AF65-F5344CB8AC3E}">
        <p14:creationId xmlns:p14="http://schemas.microsoft.com/office/powerpoint/2010/main" val="3623733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191</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Analytics: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  Zip-Codes &amp; House Price Index</dc:title>
  <dc:creator>Galen Mittermann</dc:creator>
  <cp:lastModifiedBy>Craig Gallagher</cp:lastModifiedBy>
  <cp:revision>4</cp:revision>
  <dcterms:created xsi:type="dcterms:W3CDTF">2023-04-28T03:27:43Z</dcterms:created>
  <dcterms:modified xsi:type="dcterms:W3CDTF">2023-05-02T19:10:25Z</dcterms:modified>
</cp:coreProperties>
</file>