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8" r:id="rId13"/>
    <p:sldId id="266" r:id="rId14"/>
    <p:sldId id="267" r:id="rId15"/>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855720" y="438150"/>
            <a:ext cx="4900930" cy="521970"/>
          </a:xfrm>
          <a:prstGeom prst="rect">
            <a:avLst/>
          </a:prstGeom>
          <a:noFill/>
        </p:spPr>
        <p:txBody>
          <a:bodyPr wrap="square" rtlCol="0">
            <a:spAutoFit/>
          </a:bodyPr>
          <a:p>
            <a:pPr algn="l"/>
            <a:r>
              <a:rPr lang="en-US" sz="2800">
                <a:solidFill>
                  <a:schemeClr val="accent1"/>
                </a:solidFill>
                <a:effectLst>
                  <a:outerShdw blurRad="38100" dist="25400" dir="5400000" algn="ctr" rotWithShape="0">
                    <a:srgbClr val="6E747A">
                      <a:alpha val="43000"/>
                    </a:srgbClr>
                  </a:outerShdw>
                </a:effectLst>
              </a:rPr>
              <a:t>S3 - Simple Storage Service</a:t>
            </a:r>
            <a:endParaRPr lang="en-US" sz="2800">
              <a:solidFill>
                <a:schemeClr val="accent1"/>
              </a:solidFill>
              <a:effectLst>
                <a:outerShdw blurRad="38100" dist="25400" dir="5400000" algn="ctr" rotWithShape="0">
                  <a:srgbClr val="6E747A">
                    <a:alpha val="43000"/>
                  </a:srgbClr>
                </a:outerShdw>
              </a:effectLst>
            </a:endParaRPr>
          </a:p>
        </p:txBody>
      </p:sp>
      <p:sp>
        <p:nvSpPr>
          <p:cNvPr id="5" name="Text Box 4"/>
          <p:cNvSpPr txBox="1"/>
          <p:nvPr/>
        </p:nvSpPr>
        <p:spPr>
          <a:xfrm>
            <a:off x="984885" y="1302385"/>
            <a:ext cx="10582910" cy="2306955"/>
          </a:xfrm>
          <a:prstGeom prst="rect">
            <a:avLst/>
          </a:prstGeom>
          <a:noFill/>
        </p:spPr>
        <p:txBody>
          <a:bodyPr wrap="square" rtlCol="0">
            <a:spAutoFit/>
          </a:bodyPr>
          <a:p>
            <a:pPr marL="285750" indent="-285750">
              <a:buFont typeface="Wingdings" panose="05000000000000000000" charset="0"/>
              <a:buChar char="§"/>
            </a:pPr>
            <a:r>
              <a:rPr lang="en-US"/>
              <a:t>Amazon S3 has a simple web services interface that you can use to store and retrieve any amount of data, at any time, from anywhere on the web.</a:t>
            </a:r>
            <a:endParaRPr lang="en-US"/>
          </a:p>
          <a:p>
            <a:pPr marL="285750" indent="-285750">
              <a:buFont typeface="Wingdings" panose="05000000000000000000" charset="0"/>
              <a:buChar char="§"/>
            </a:pPr>
            <a:r>
              <a:rPr lang="en-US"/>
              <a:t>Cloud storage provides a web service where your data can be stored, accessed and easily backed up by users over the internet.</a:t>
            </a:r>
            <a:endParaRPr lang="en-US"/>
          </a:p>
          <a:p>
            <a:endParaRPr lang="en-US"/>
          </a:p>
          <a:p>
            <a:r>
              <a:rPr lang="en-US" b="1"/>
              <a:t>WHAT ARE THE TYPES OF AWS STORAGE?</a:t>
            </a:r>
            <a:endParaRPr lang="en-US" b="1"/>
          </a:p>
          <a:p>
            <a:endParaRPr lang="en-US" b="1"/>
          </a:p>
          <a:p>
            <a:pPr algn="l">
              <a:buNone/>
            </a:pPr>
            <a:r>
              <a:rPr lang="en-US"/>
              <a:t>AWS storage are classified into eight broad categories, they are:</a:t>
            </a:r>
            <a:endParaRPr lang="en-US"/>
          </a:p>
        </p:txBody>
      </p:sp>
      <p:pic>
        <p:nvPicPr>
          <p:cNvPr id="6" name="Picture 5"/>
          <p:cNvPicPr>
            <a:picLocks noChangeAspect="1"/>
          </p:cNvPicPr>
          <p:nvPr/>
        </p:nvPicPr>
        <p:blipFill>
          <a:blip r:embed="rId1"/>
          <a:stretch>
            <a:fillRect/>
          </a:stretch>
        </p:blipFill>
        <p:spPr>
          <a:xfrm>
            <a:off x="3023235" y="3848735"/>
            <a:ext cx="5733415" cy="26339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805180" y="384810"/>
            <a:ext cx="11062335" cy="5077460"/>
          </a:xfrm>
          <a:prstGeom prst="rect">
            <a:avLst/>
          </a:prstGeom>
          <a:noFill/>
        </p:spPr>
        <p:txBody>
          <a:bodyPr wrap="square" rtlCol="0">
            <a:spAutoFit/>
          </a:bodyPr>
          <a:p>
            <a:r>
              <a:rPr lang="en-US" b="1"/>
              <a:t>Hosting a Static Website on Amazon S3:</a:t>
            </a:r>
            <a:endParaRPr lang="en-US"/>
          </a:p>
          <a:p>
            <a:pPr marL="285750" indent="-285750">
              <a:buFont typeface="Wingdings" panose="05000000000000000000" charset="0"/>
              <a:buChar char="§"/>
            </a:pPr>
            <a:r>
              <a:rPr lang="en-US"/>
              <a:t>You can host a static website on Amazon Simple Storage Service (Amazon S3).</a:t>
            </a:r>
            <a:endParaRPr lang="en-US"/>
          </a:p>
          <a:p>
            <a:pPr marL="285750" indent="-285750">
              <a:buFont typeface="Wingdings" panose="05000000000000000000" charset="0"/>
              <a:buChar char="§"/>
            </a:pPr>
            <a:r>
              <a:rPr lang="en-US"/>
              <a:t>On a static website, individual webpages include static content. They might also contain client-side scripts.</a:t>
            </a:r>
            <a:endParaRPr lang="en-US"/>
          </a:p>
          <a:p>
            <a:pPr marL="285750" indent="-285750">
              <a:buFont typeface="Wingdings" panose="05000000000000000000" charset="0"/>
              <a:buChar char="§"/>
            </a:pPr>
            <a:r>
              <a:rPr lang="en-US"/>
              <a:t>Dynamic website relies on server-side processing, including server-side scripts such as PHP, JSP, or ASP.NET. Amazon S3 does not support server-side scripting.</a:t>
            </a:r>
            <a:endParaRPr lang="en-US"/>
          </a:p>
          <a:p>
            <a:pPr marL="285750" indent="-285750">
              <a:buFont typeface="Wingdings" panose="05000000000000000000" charset="0"/>
              <a:buChar char="§"/>
            </a:pPr>
            <a:r>
              <a:rPr lang="en-US"/>
              <a:t>The website is then available at the AWS Region-specific website endpoint of the bucket, which is in one of the following formats:</a:t>
            </a:r>
            <a:endParaRPr lang="en-US"/>
          </a:p>
          <a:p>
            <a:pPr marL="285750" indent="-285750">
              <a:buFont typeface="Wingdings" panose="05000000000000000000" charset="0"/>
              <a:buChar char="§"/>
            </a:pPr>
            <a:r>
              <a:rPr lang="en-US" b="1"/>
              <a:t>** &lt;bucket-name&gt;.s3-website-&lt;AWS-region&gt;.amazonaws.com **</a:t>
            </a:r>
            <a:endParaRPr lang="en-US" b="1"/>
          </a:p>
          <a:p>
            <a:pPr indent="0">
              <a:buFont typeface="Wingdings" panose="05000000000000000000" charset="0"/>
              <a:buNone/>
            </a:pPr>
            <a:endParaRPr lang="en-US" b="1"/>
          </a:p>
          <a:p>
            <a:pPr indent="0">
              <a:buFont typeface="Wingdings" panose="05000000000000000000" charset="0"/>
              <a:buNone/>
            </a:pPr>
            <a:r>
              <a:rPr lang="en-US" b="1"/>
              <a:t>ONEZONE_IA: </a:t>
            </a:r>
            <a:endParaRPr lang="en-US" b="1"/>
          </a:p>
          <a:p>
            <a:pPr marL="285750" indent="-285750">
              <a:buFont typeface="Wingdings" panose="05000000000000000000" charset="0"/>
              <a:buChar char="§"/>
            </a:pPr>
            <a:r>
              <a:rPr lang="en-US"/>
              <a:t>Amazon S3 stores the object data in only one Availability Zone, which makes it less expensive than STANDARD_IA.</a:t>
            </a:r>
            <a:endParaRPr lang="en-US"/>
          </a:p>
          <a:p>
            <a:pPr indent="0">
              <a:buFont typeface="Wingdings" panose="05000000000000000000" charset="0"/>
              <a:buNone/>
            </a:pPr>
            <a:endParaRPr lang="en-US"/>
          </a:p>
          <a:p>
            <a:pPr indent="0">
              <a:buFont typeface="Wingdings" panose="05000000000000000000" charset="0"/>
              <a:buNone/>
            </a:pPr>
            <a:r>
              <a:rPr lang="en-US"/>
              <a:t>We recommend the following:</a:t>
            </a:r>
            <a:endParaRPr lang="en-US"/>
          </a:p>
          <a:p>
            <a:pPr marL="285750" indent="-285750">
              <a:buFont typeface="Wingdings" panose="05000000000000000000" charset="0"/>
              <a:buChar char="§"/>
            </a:pPr>
            <a:r>
              <a:rPr lang="en-US"/>
              <a:t>STANDARD_IA—Use for your primary or only copy of data that can't be recreated.</a:t>
            </a:r>
            <a:endParaRPr lang="en-US"/>
          </a:p>
          <a:p>
            <a:pPr marL="285750" indent="-285750">
              <a:buFont typeface="Wingdings" panose="05000000000000000000" charset="0"/>
              <a:buChar char="§"/>
            </a:pPr>
            <a:endParaRPr lang="en-US"/>
          </a:p>
          <a:p>
            <a:pPr marL="285750" indent="-285750">
              <a:buFont typeface="Wingdings" panose="05000000000000000000" charset="0"/>
              <a:buChar char="§"/>
            </a:pPr>
            <a:r>
              <a:rPr lang="en-US"/>
              <a:t>ONEZONE_IA—Use if you can recreate the data if the Availability Zone fails, and for object replicas when setting cross-region replication (CRR).</a:t>
            </a:r>
            <a:endParaRPr lang="en-US"/>
          </a:p>
          <a:p>
            <a:pPr indent="0">
              <a:buFont typeface="Wingdings" panose="05000000000000000000" charset="0"/>
              <a:buNone/>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603885" y="410210"/>
            <a:ext cx="2308225" cy="368300"/>
          </a:xfrm>
          <a:prstGeom prst="rect">
            <a:avLst/>
          </a:prstGeom>
          <a:noFill/>
        </p:spPr>
        <p:txBody>
          <a:bodyPr wrap="square" rtlCol="0">
            <a:spAutoFit/>
          </a:bodyPr>
          <a:p>
            <a:r>
              <a:rPr lang="en-US" b="1"/>
              <a:t>Default Encryption</a:t>
            </a:r>
            <a:endParaRPr lang="en-US" b="1"/>
          </a:p>
        </p:txBody>
      </p:sp>
      <p:sp>
        <p:nvSpPr>
          <p:cNvPr id="4" name="Text Box 3"/>
          <p:cNvSpPr txBox="1"/>
          <p:nvPr/>
        </p:nvSpPr>
        <p:spPr>
          <a:xfrm>
            <a:off x="1240790" y="1060450"/>
            <a:ext cx="10151745" cy="2030095"/>
          </a:xfrm>
          <a:prstGeom prst="rect">
            <a:avLst/>
          </a:prstGeom>
          <a:noFill/>
        </p:spPr>
        <p:txBody>
          <a:bodyPr wrap="square" rtlCol="0">
            <a:spAutoFit/>
          </a:bodyPr>
          <a:p>
            <a:pPr marL="285750" indent="-285750">
              <a:buFont typeface="Wingdings" panose="05000000000000000000" charset="0"/>
              <a:buChar char=""/>
            </a:pPr>
            <a:r>
              <a:rPr lang="en-US"/>
              <a:t>You can set default encryption on a bucket so that all objects are encrypted when they are stored in the bucket</a:t>
            </a:r>
            <a:r>
              <a:rPr lang="en-IN" altLang="en-US"/>
              <a:t>.</a:t>
            </a:r>
            <a:endParaRPr lang="en-IN" altLang="en-US"/>
          </a:p>
          <a:p>
            <a:pPr marL="285750" indent="-285750">
              <a:buFont typeface="Wingdings" panose="05000000000000000000" charset="0"/>
              <a:buChar char=""/>
            </a:pPr>
            <a:r>
              <a:rPr lang="en-IN" altLang="en-US"/>
              <a:t>The objects are encrypted using server-side encryption with either Amazon </a:t>
            </a:r>
            <a:r>
              <a:rPr lang="en-IN" altLang="en-US" b="1"/>
              <a:t>S3-managed keys</a:t>
            </a:r>
            <a:r>
              <a:rPr lang="en-IN" altLang="en-US"/>
              <a:t> (SSE-S3) or AWS </a:t>
            </a:r>
            <a:r>
              <a:rPr lang="en-IN" altLang="en-US" b="1"/>
              <a:t>KMS-managed keys</a:t>
            </a:r>
            <a:r>
              <a:rPr lang="en-IN" altLang="en-US"/>
              <a:t> (SSE-KMS).</a:t>
            </a:r>
            <a:endParaRPr lang="en-IN" altLang="en-US"/>
          </a:p>
          <a:p>
            <a:pPr marL="285750" indent="-285750">
              <a:buFont typeface="Wingdings" panose="05000000000000000000" charset="0"/>
              <a:buChar char=""/>
            </a:pPr>
            <a:r>
              <a:rPr lang="en-IN" altLang="en-US"/>
              <a:t>When you use server-side encryption, Amazon S3 encrypts an object before saving it to disk in its data centers and decrypts it when you download the objects.</a:t>
            </a:r>
            <a:endParaRPr lang="en-IN" altLang="en-US"/>
          </a:p>
          <a:p>
            <a:pPr marL="285750" indent="-285750">
              <a:buFont typeface="Wingdings" panose="05000000000000000000" charset="0"/>
              <a:buChar char=""/>
            </a:pPr>
            <a:endParaRPr lang="en-I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4450080" y="490220"/>
            <a:ext cx="4037965" cy="521970"/>
          </a:xfrm>
          <a:prstGeom prst="rect">
            <a:avLst/>
          </a:prstGeom>
          <a:noFill/>
        </p:spPr>
        <p:txBody>
          <a:bodyPr wrap="square" rtlCol="0">
            <a:spAutoFit/>
          </a:bodyPr>
          <a:p>
            <a:r>
              <a:rPr lang="en-US" sz="2800">
                <a:solidFill>
                  <a:schemeClr val="accent1"/>
                </a:solidFill>
                <a:effectLst>
                  <a:outerShdw blurRad="38100" dist="25400" dir="5400000" algn="ctr" rotWithShape="0">
                    <a:srgbClr val="6E747A">
                      <a:alpha val="43000"/>
                    </a:srgbClr>
                  </a:outerShdw>
                </a:effectLst>
              </a:rPr>
              <a:t>S3 vs EBS vs EFS</a:t>
            </a:r>
            <a:endParaRPr lang="en-US" sz="2800">
              <a:solidFill>
                <a:schemeClr val="accent1"/>
              </a:solidFill>
              <a:effectLst>
                <a:outerShdw blurRad="38100" dist="25400" dir="5400000" algn="ctr" rotWithShape="0">
                  <a:srgbClr val="6E747A">
                    <a:alpha val="43000"/>
                  </a:srgbClr>
                </a:outerShdw>
              </a:effectLst>
            </a:endParaRPr>
          </a:p>
        </p:txBody>
      </p:sp>
      <p:sp>
        <p:nvSpPr>
          <p:cNvPr id="4" name="Text Box 3"/>
          <p:cNvSpPr txBox="1"/>
          <p:nvPr/>
        </p:nvSpPr>
        <p:spPr>
          <a:xfrm>
            <a:off x="2341245" y="1285875"/>
            <a:ext cx="1821815" cy="368300"/>
          </a:xfrm>
          <a:prstGeom prst="rect">
            <a:avLst/>
          </a:prstGeom>
          <a:noFill/>
        </p:spPr>
        <p:txBody>
          <a:bodyPr wrap="square" rtlCol="0">
            <a:spAutoFit/>
          </a:bodyPr>
          <a:p>
            <a:r>
              <a:rPr lang="en-US">
                <a:solidFill>
                  <a:schemeClr val="tx1"/>
                </a:solidFill>
                <a:effectLst>
                  <a:outerShdw blurRad="38100" dist="19050" dir="2700000" algn="tl" rotWithShape="0">
                    <a:schemeClr val="dk1">
                      <a:alpha val="40000"/>
                    </a:schemeClr>
                  </a:outerShdw>
                </a:effectLst>
              </a:rPr>
              <a:t>Block storage</a:t>
            </a:r>
            <a:endParaRPr lang="en-US">
              <a:solidFill>
                <a:schemeClr val="tx1"/>
              </a:solidFill>
              <a:effectLst>
                <a:outerShdw blurRad="38100" dist="19050" dir="2700000" algn="tl" rotWithShape="0">
                  <a:schemeClr val="dk1">
                    <a:alpha val="40000"/>
                  </a:schemeClr>
                </a:outerShdw>
              </a:effectLst>
            </a:endParaRPr>
          </a:p>
        </p:txBody>
      </p:sp>
      <p:sp>
        <p:nvSpPr>
          <p:cNvPr id="5" name="Text Box 4"/>
          <p:cNvSpPr txBox="1"/>
          <p:nvPr/>
        </p:nvSpPr>
        <p:spPr>
          <a:xfrm>
            <a:off x="7952740" y="1325880"/>
            <a:ext cx="2113280" cy="368300"/>
          </a:xfrm>
          <a:prstGeom prst="rect">
            <a:avLst/>
          </a:prstGeom>
          <a:noFill/>
        </p:spPr>
        <p:txBody>
          <a:bodyPr wrap="square" rtlCol="0">
            <a:spAutoFit/>
          </a:bodyPr>
          <a:p>
            <a:r>
              <a:rPr lang="en-US">
                <a:solidFill>
                  <a:schemeClr val="tx1"/>
                </a:solidFill>
                <a:effectLst>
                  <a:outerShdw blurRad="38100" dist="19050" dir="2700000" algn="tl" rotWithShape="0">
                    <a:schemeClr val="dk1">
                      <a:alpha val="40000"/>
                    </a:schemeClr>
                  </a:outerShdw>
                </a:effectLst>
              </a:rPr>
              <a:t>Object storage</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763270" y="1949450"/>
            <a:ext cx="4858385" cy="922020"/>
          </a:xfrm>
          <a:prstGeom prst="rect">
            <a:avLst/>
          </a:prstGeom>
          <a:noFill/>
        </p:spPr>
        <p:txBody>
          <a:bodyPr wrap="square" rtlCol="0">
            <a:spAutoFit/>
          </a:bodyPr>
          <a:p>
            <a:pPr marL="285750" indent="-285750">
              <a:buFont typeface="Wingdings" panose="05000000000000000000" charset="0"/>
              <a:buChar char=""/>
            </a:pPr>
            <a:r>
              <a:rPr lang="en-US"/>
              <a:t>Block level operations are possible.</a:t>
            </a:r>
            <a:endParaRPr lang="en-US"/>
          </a:p>
          <a:p>
            <a:pPr marL="285750" indent="-285750">
              <a:buFont typeface="Wingdings" panose="05000000000000000000" charset="0"/>
              <a:buChar char=""/>
            </a:pPr>
            <a:r>
              <a:rPr lang="en-US"/>
              <a:t>Hence , one block is changed (piece of the file) that contanins the changed data.</a:t>
            </a:r>
            <a:endParaRPr lang="en-US"/>
          </a:p>
        </p:txBody>
      </p:sp>
      <p:sp>
        <p:nvSpPr>
          <p:cNvPr id="7" name="Text Box 6"/>
          <p:cNvSpPr txBox="1"/>
          <p:nvPr/>
        </p:nvSpPr>
        <p:spPr>
          <a:xfrm>
            <a:off x="6506845" y="2087880"/>
            <a:ext cx="5455920" cy="922020"/>
          </a:xfrm>
          <a:prstGeom prst="rect">
            <a:avLst/>
          </a:prstGeom>
          <a:noFill/>
        </p:spPr>
        <p:txBody>
          <a:bodyPr wrap="square" rtlCol="0">
            <a:spAutoFit/>
          </a:bodyPr>
          <a:p>
            <a:pPr marL="285750" indent="-285750">
              <a:buFont typeface="Wingdings" panose="05000000000000000000" charset="0"/>
              <a:buChar char=""/>
            </a:pPr>
            <a:r>
              <a:rPr lang="en-US"/>
              <a:t>Entire file must be removed and new file needs to be put there.</a:t>
            </a:r>
            <a:endParaRPr lang="en-US"/>
          </a:p>
          <a:p>
            <a:endParaRPr lang="en-US"/>
          </a:p>
        </p:txBody>
      </p:sp>
      <p:sp>
        <p:nvSpPr>
          <p:cNvPr id="8" name="Text Box 7"/>
          <p:cNvSpPr txBox="1"/>
          <p:nvPr/>
        </p:nvSpPr>
        <p:spPr>
          <a:xfrm>
            <a:off x="763270" y="2871470"/>
            <a:ext cx="10872470" cy="1322070"/>
          </a:xfrm>
          <a:prstGeom prst="rect">
            <a:avLst/>
          </a:prstGeom>
          <a:noFill/>
        </p:spPr>
        <p:txBody>
          <a:bodyPr wrap="square" rtlCol="0">
            <a:spAutoFit/>
          </a:bodyPr>
          <a:p>
            <a:r>
              <a:rPr lang="en-US" sz="2000" b="1"/>
              <a:t>S3:</a:t>
            </a:r>
            <a:endParaRPr lang="en-US" sz="2000" b="1"/>
          </a:p>
          <a:p>
            <a:pPr marL="342900" indent="-342900">
              <a:buFont typeface="Wingdings" panose="05000000000000000000" charset="0"/>
              <a:buChar char=""/>
            </a:pPr>
            <a:r>
              <a:rPr lang="en-IN" altLang="en-US" sz="2000"/>
              <a:t>S3</a:t>
            </a:r>
            <a:r>
              <a:rPr lang="en-US" sz="2000"/>
              <a:t> to be used for WORM operations(Write onces read many times)</a:t>
            </a:r>
            <a:endParaRPr lang="en-US" sz="2000"/>
          </a:p>
          <a:p>
            <a:pPr marL="342900" indent="-342900">
              <a:buFont typeface="Wingdings" panose="05000000000000000000" charset="0"/>
              <a:buChar char=""/>
            </a:pPr>
            <a:r>
              <a:rPr lang="en-US" sz="2000"/>
              <a:t>Scalable, size not be planned.</a:t>
            </a:r>
            <a:endParaRPr lang="en-US" sz="2000"/>
          </a:p>
          <a:p>
            <a:pPr marL="342900" indent="-342900">
              <a:buFont typeface="Wingdings" panose="05000000000000000000" charset="0"/>
              <a:buChar char=""/>
            </a:pPr>
            <a:r>
              <a:rPr lang="en-US" sz="2000"/>
              <a:t>But not suitable for hosting OS or Database.(can not keep os and database related files).</a:t>
            </a:r>
            <a:endParaRPr lang="en-US" sz="2000"/>
          </a:p>
        </p:txBody>
      </p:sp>
      <p:sp>
        <p:nvSpPr>
          <p:cNvPr id="9" name="Text Box 8"/>
          <p:cNvSpPr txBox="1"/>
          <p:nvPr/>
        </p:nvSpPr>
        <p:spPr>
          <a:xfrm>
            <a:off x="763905" y="4418965"/>
            <a:ext cx="11031220" cy="2584450"/>
          </a:xfrm>
          <a:prstGeom prst="rect">
            <a:avLst/>
          </a:prstGeom>
          <a:noFill/>
        </p:spPr>
        <p:txBody>
          <a:bodyPr wrap="square" rtlCol="0">
            <a:spAutoFit/>
          </a:bodyPr>
          <a:p>
            <a:r>
              <a:rPr lang="en-US" b="1"/>
              <a:t>EBS:</a:t>
            </a:r>
            <a:r>
              <a:rPr lang="en-US"/>
              <a:t> </a:t>
            </a:r>
            <a:endParaRPr lang="en-US"/>
          </a:p>
          <a:p>
            <a:r>
              <a:rPr lang="en-US"/>
              <a:t>	</a:t>
            </a:r>
            <a:endParaRPr lang="en-US"/>
          </a:p>
          <a:p>
            <a:pPr marL="285750" indent="-285750">
              <a:buFont typeface="Wingdings" panose="05000000000000000000" charset="0"/>
              <a:buChar char=""/>
            </a:pPr>
            <a:r>
              <a:rPr lang="en-US"/>
              <a:t>EBS works best as server disks.</a:t>
            </a:r>
            <a:endParaRPr lang="en-US"/>
          </a:p>
          <a:p>
            <a:pPr marL="285750" indent="-285750">
              <a:buFont typeface="Wingdings" panose="05000000000000000000" charset="0"/>
              <a:buChar char=""/>
            </a:pPr>
            <a:r>
              <a:rPr lang="en-US"/>
              <a:t>persistent and high performance in terms of read and write.(stop your instance data would be in disk)</a:t>
            </a:r>
            <a:endParaRPr lang="en-US"/>
          </a:p>
          <a:p>
            <a:pPr marL="285750" indent="-285750">
              <a:buFont typeface="Wingdings" panose="05000000000000000000" charset="0"/>
              <a:buChar char=""/>
            </a:pPr>
            <a:r>
              <a:rPr lang="en-IN" altLang="en-US"/>
              <a:t>R</a:t>
            </a:r>
            <a:r>
              <a:rPr lang="en-US"/>
              <a:t>eplicated with in AZ and could be mounted to one EC2 instance in the same AZ.(To create ebs volume by default whenever it is replicated to two times with in the same AZ.</a:t>
            </a:r>
            <a:endParaRPr lang="en-US"/>
          </a:p>
          <a:p>
            <a:pPr marL="285750" indent="-285750">
              <a:buFont typeface="Wingdings" panose="05000000000000000000" charset="0"/>
              <a:buChar char=""/>
            </a:pPr>
            <a:r>
              <a:rPr lang="en-US"/>
              <a:t>E</a:t>
            </a:r>
            <a:r>
              <a:rPr lang="en-IN" altLang="en-US"/>
              <a:t>C</a:t>
            </a:r>
            <a:r>
              <a:rPr lang="en-US"/>
              <a:t>2 and volume both should be created in same AZ.</a:t>
            </a:r>
            <a:endParaRPr lang="en-US"/>
          </a:p>
          <a:p>
            <a:endParaRPr lang="en-US"/>
          </a:p>
          <a:p>
            <a:r>
              <a:rPr lang="en-US"/>
              <a:t>	</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002030" y="476885"/>
            <a:ext cx="10200005" cy="2214880"/>
          </a:xfrm>
          <a:prstGeom prst="rect">
            <a:avLst/>
          </a:prstGeom>
          <a:noFill/>
        </p:spPr>
        <p:txBody>
          <a:bodyPr wrap="square" rtlCol="0">
            <a:spAutoFit/>
          </a:bodyPr>
          <a:p>
            <a:r>
              <a:rPr lang="en-US"/>
              <a:t>EFS: </a:t>
            </a:r>
            <a:endParaRPr lang="en-US"/>
          </a:p>
          <a:p>
            <a:pPr marL="285750" indent="-285750">
              <a:buFont typeface="Wingdings" panose="05000000000000000000" charset="0"/>
              <a:buChar char=""/>
            </a:pPr>
            <a:r>
              <a:rPr lang="en-US" sz="2000"/>
              <a:t>EFS provides file storage for use with your EC2 instance.</a:t>
            </a:r>
            <a:endParaRPr lang="en-US" sz="2000"/>
          </a:p>
          <a:p>
            <a:pPr marL="285750" indent="-285750">
              <a:buFont typeface="Wingdings" panose="05000000000000000000" charset="0"/>
              <a:buChar char=""/>
            </a:pPr>
            <a:r>
              <a:rPr lang="en-IN" altLang="en-US" sz="2000"/>
              <a:t>P</a:t>
            </a:r>
            <a:r>
              <a:rPr lang="en-US" sz="2000"/>
              <a:t>eople wanted to mount a filesystem different servers at the same time</a:t>
            </a:r>
            <a:endParaRPr lang="en-US" sz="2000"/>
          </a:p>
          <a:p>
            <a:pPr marL="285750" indent="-285750">
              <a:buFont typeface="Wingdings" panose="05000000000000000000" charset="0"/>
              <a:buChar char=""/>
            </a:pPr>
            <a:r>
              <a:rPr lang="en-US" sz="2000"/>
              <a:t>Replicated across AZs in a region.</a:t>
            </a:r>
            <a:endParaRPr lang="en-US" sz="2000"/>
          </a:p>
          <a:p>
            <a:pPr marL="285750" indent="-285750">
              <a:buFont typeface="Wingdings" panose="05000000000000000000" charset="0"/>
              <a:buChar char=""/>
            </a:pPr>
            <a:r>
              <a:rPr lang="en-US" sz="2000"/>
              <a:t>Could be mounted to on premise servers well (over vpn or direct connect).</a:t>
            </a:r>
            <a:endParaRPr lang="en-US" sz="2000"/>
          </a:p>
          <a:p>
            <a:pPr marL="285750" indent="-285750">
              <a:buFont typeface="Wingdings" panose="05000000000000000000" charset="0"/>
              <a:buChar char=""/>
            </a:pPr>
            <a:r>
              <a:rPr lang="en-IN" altLang="en-US" sz="2000"/>
              <a:t>C</a:t>
            </a:r>
            <a:r>
              <a:rPr lang="en-US" sz="2000"/>
              <a:t>ould be mounted to multiple EC2 at the same time.</a:t>
            </a:r>
            <a:endParaRPr lang="en-US" sz="2000"/>
          </a:p>
          <a:p>
            <a:pPr marL="285750" indent="-285750">
              <a:buFont typeface="Wingdings" panose="05000000000000000000" charset="0"/>
              <a:buChar char=""/>
            </a:pPr>
            <a:r>
              <a:rPr lang="en-US" sz="2000"/>
              <a:t>No sizing to be done.</a:t>
            </a: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038860" y="624205"/>
            <a:ext cx="10622280" cy="645160"/>
          </a:xfrm>
          <a:prstGeom prst="rect">
            <a:avLst/>
          </a:prstGeom>
          <a:noFill/>
        </p:spPr>
        <p:txBody>
          <a:bodyPr wrap="square" rtlCol="0">
            <a:spAutoFit/>
          </a:bodyPr>
          <a:p>
            <a:pPr marL="285750" indent="-285750">
              <a:buFont typeface="Wingdings" panose="05000000000000000000" charset="0"/>
              <a:buChar char="§"/>
            </a:pPr>
            <a:r>
              <a:rPr lang="en-US"/>
              <a:t>Amazon S3 (Simple Storage Service) provides object storage which is built for storing and recovering any amount of information or data from anywhere over the internet.</a:t>
            </a:r>
            <a:endParaRPr lang="en-US"/>
          </a:p>
        </p:txBody>
      </p:sp>
      <p:pic>
        <p:nvPicPr>
          <p:cNvPr id="5" name="Content Placeholder 4"/>
          <p:cNvPicPr>
            <a:picLocks noChangeAspect="1"/>
          </p:cNvPicPr>
          <p:nvPr>
            <p:ph/>
          </p:nvPr>
        </p:nvPicPr>
        <p:blipFill>
          <a:blip r:embed="rId1"/>
          <a:stretch>
            <a:fillRect/>
          </a:stretch>
        </p:blipFill>
        <p:spPr>
          <a:xfrm>
            <a:off x="3659505" y="1623695"/>
            <a:ext cx="4873625" cy="3321685"/>
          </a:xfrm>
          <a:prstGeom prst="rect">
            <a:avLst/>
          </a:prstGeom>
        </p:spPr>
      </p:pic>
      <p:sp>
        <p:nvSpPr>
          <p:cNvPr id="6" name="Text Box 5"/>
          <p:cNvSpPr txBox="1"/>
          <p:nvPr/>
        </p:nvSpPr>
        <p:spPr>
          <a:xfrm>
            <a:off x="1184275" y="5276215"/>
            <a:ext cx="10477500" cy="1198880"/>
          </a:xfrm>
          <a:prstGeom prst="rect">
            <a:avLst/>
          </a:prstGeom>
          <a:noFill/>
        </p:spPr>
        <p:txBody>
          <a:bodyPr wrap="square" rtlCol="0">
            <a:spAutoFit/>
          </a:bodyPr>
          <a:p>
            <a:pPr marL="285750" indent="-285750" algn="l">
              <a:buFont typeface="Wingdings" panose="05000000000000000000" charset="0"/>
              <a:buChar char="§"/>
            </a:pPr>
            <a:r>
              <a:rPr lang="en-US"/>
              <a:t>Amazon S3 provides storage through web services interfaces</a:t>
            </a:r>
            <a:endParaRPr lang="en-US"/>
          </a:p>
          <a:p>
            <a:pPr marL="285750" indent="-285750" algn="l">
              <a:buFont typeface="Wingdings" panose="05000000000000000000" charset="0"/>
              <a:buChar char="§"/>
            </a:pPr>
            <a:r>
              <a:rPr lang="en-US"/>
              <a:t>It is designed for developers where web-scale computing can be easier for them</a:t>
            </a:r>
            <a:endParaRPr lang="en-US"/>
          </a:p>
          <a:p>
            <a:pPr marL="285750" indent="-285750" algn="l">
              <a:buFont typeface="Wingdings" panose="05000000000000000000" charset="0"/>
              <a:buChar char="§"/>
            </a:pPr>
            <a:r>
              <a:rPr lang="en-US"/>
              <a:t>It provides 99.999999999% durability and 99.99% availability of objects</a:t>
            </a:r>
            <a:endParaRPr lang="en-US"/>
          </a:p>
          <a:p>
            <a:pPr marL="285750" indent="-285750" algn="l">
              <a:buFont typeface="Wingdings" panose="05000000000000000000" charset="0"/>
              <a:buChar char="§"/>
            </a:pPr>
            <a:r>
              <a:rPr lang="en-US"/>
              <a:t>It can store computer files up to 5 terabytes in size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799465" y="424815"/>
            <a:ext cx="5266690" cy="368300"/>
          </a:xfrm>
          <a:prstGeom prst="rect">
            <a:avLst/>
          </a:prstGeom>
          <a:noFill/>
        </p:spPr>
        <p:txBody>
          <a:bodyPr wrap="square" rtlCol="0">
            <a:spAutoFit/>
          </a:bodyPr>
          <a:p>
            <a:r>
              <a:rPr lang="en-US" b="1"/>
              <a:t>WHAT IS OBJECT &amp; BUCKET?</a:t>
            </a:r>
            <a:endParaRPr lang="en-US" b="1"/>
          </a:p>
        </p:txBody>
      </p:sp>
      <p:sp>
        <p:nvSpPr>
          <p:cNvPr id="4" name="Text Box 3"/>
          <p:cNvSpPr txBox="1"/>
          <p:nvPr/>
        </p:nvSpPr>
        <p:spPr>
          <a:xfrm>
            <a:off x="1570355" y="1062990"/>
            <a:ext cx="9319895" cy="1198880"/>
          </a:xfrm>
          <a:prstGeom prst="rect">
            <a:avLst/>
          </a:prstGeom>
          <a:noFill/>
        </p:spPr>
        <p:txBody>
          <a:bodyPr wrap="square" rtlCol="0">
            <a:spAutoFit/>
          </a:bodyPr>
          <a:p>
            <a:pPr marL="285750" indent="-285750">
              <a:buFont typeface="Wingdings" panose="05000000000000000000" charset="0"/>
              <a:buChar char="§"/>
            </a:pPr>
            <a:r>
              <a:rPr lang="en-US"/>
              <a:t>An object consists of data, key(assigned name) and metadata</a:t>
            </a:r>
            <a:endParaRPr lang="en-US"/>
          </a:p>
          <a:p>
            <a:pPr marL="285750" indent="-285750">
              <a:buFont typeface="Wingdings" panose="05000000000000000000" charset="0"/>
              <a:buChar char="§"/>
            </a:pPr>
            <a:r>
              <a:rPr lang="en-US"/>
              <a:t>A bucket stores objects</a:t>
            </a:r>
            <a:endParaRPr lang="en-US"/>
          </a:p>
          <a:p>
            <a:pPr marL="285750" indent="-285750">
              <a:buFont typeface="Wingdings" panose="05000000000000000000" charset="0"/>
              <a:buChar char="§"/>
            </a:pPr>
            <a:r>
              <a:rPr lang="en-US"/>
              <a:t>When data is added to the bucket, Amazon S3 creates a unique version ID and allocates it to the object</a:t>
            </a:r>
            <a:endParaRPr lang="en-US"/>
          </a:p>
        </p:txBody>
      </p:sp>
      <p:pic>
        <p:nvPicPr>
          <p:cNvPr id="5" name="Content Placeholder 4"/>
          <p:cNvPicPr>
            <a:picLocks noChangeAspect="1"/>
          </p:cNvPicPr>
          <p:nvPr>
            <p:ph/>
          </p:nvPr>
        </p:nvPicPr>
        <p:blipFill>
          <a:blip r:embed="rId1"/>
          <a:stretch>
            <a:fillRect/>
          </a:stretch>
        </p:blipFill>
        <p:spPr>
          <a:xfrm>
            <a:off x="2617470" y="2424430"/>
            <a:ext cx="6424930" cy="3007995"/>
          </a:xfrm>
          <a:prstGeom prst="rect">
            <a:avLst/>
          </a:prstGeom>
        </p:spPr>
      </p:pic>
      <p:sp>
        <p:nvSpPr>
          <p:cNvPr id="2" name="Text Box 1"/>
          <p:cNvSpPr txBox="1"/>
          <p:nvPr/>
        </p:nvSpPr>
        <p:spPr>
          <a:xfrm>
            <a:off x="1570355" y="5650230"/>
            <a:ext cx="9702800" cy="645160"/>
          </a:xfrm>
          <a:prstGeom prst="rect">
            <a:avLst/>
          </a:prstGeom>
          <a:noFill/>
        </p:spPr>
        <p:txBody>
          <a:bodyPr wrap="square" rtlCol="0">
            <a:spAutoFit/>
          </a:bodyPr>
          <a:p>
            <a:pPr marL="285750" indent="-285750">
              <a:buFont typeface="Wingdings" panose="05000000000000000000" charset="0"/>
              <a:buChar char=""/>
            </a:pPr>
            <a:r>
              <a:rPr lang="en-US"/>
              <a:t>Individual Amazon S3 objects can range in size from a minimum of 0 bytes to a maximum of 5 terabytes. The largest object that can be uploaded in a single PUT is 5 gigabytes.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865505" y="345440"/>
            <a:ext cx="3248660" cy="368300"/>
          </a:xfrm>
          <a:prstGeom prst="rect">
            <a:avLst/>
          </a:prstGeom>
          <a:noFill/>
        </p:spPr>
        <p:txBody>
          <a:bodyPr wrap="square" rtlCol="0">
            <a:spAutoFit/>
          </a:bodyPr>
          <a:p>
            <a:pPr algn="l"/>
            <a:r>
              <a:rPr lang="en-US" b="1"/>
              <a:t>WHAT ARE THE BENEFITS OF S3?</a:t>
            </a:r>
            <a:endParaRPr lang="en-US" b="1"/>
          </a:p>
        </p:txBody>
      </p:sp>
      <p:sp>
        <p:nvSpPr>
          <p:cNvPr id="4" name="Text Box 3"/>
          <p:cNvSpPr txBox="1"/>
          <p:nvPr/>
        </p:nvSpPr>
        <p:spPr>
          <a:xfrm>
            <a:off x="864870" y="823595"/>
            <a:ext cx="11645265" cy="645160"/>
          </a:xfrm>
          <a:prstGeom prst="rect">
            <a:avLst/>
          </a:prstGeom>
          <a:noFill/>
        </p:spPr>
        <p:txBody>
          <a:bodyPr wrap="square" rtlCol="0">
            <a:spAutoFit/>
          </a:bodyPr>
          <a:p>
            <a:pPr marL="285750" indent="-285750" algn="l">
              <a:buFont typeface="Wingdings" panose="05000000000000000000" charset="0"/>
              <a:buChar char="§"/>
            </a:pPr>
            <a:r>
              <a:rPr lang="en-US"/>
              <a:t>Some of the benefits of Amazon S3 are given below</a:t>
            </a:r>
            <a:endParaRPr lang="en-US"/>
          </a:p>
          <a:p>
            <a:pPr marL="285750" indent="-285750" algn="l">
              <a:buFont typeface="Wingdings" panose="05000000000000000000" charset="0"/>
              <a:buChar char="§"/>
            </a:pPr>
            <a:r>
              <a:rPr lang="en-US"/>
              <a:t>One of the most important aspects of Amazon S3 is that you only pay for the storage used and not provisioned.</a:t>
            </a:r>
            <a:endParaRPr lang="en-US"/>
          </a:p>
        </p:txBody>
      </p:sp>
      <p:sp>
        <p:nvSpPr>
          <p:cNvPr id="5" name="Text Box 4"/>
          <p:cNvSpPr txBox="1"/>
          <p:nvPr/>
        </p:nvSpPr>
        <p:spPr>
          <a:xfrm>
            <a:off x="973455" y="1448435"/>
            <a:ext cx="1456690" cy="368300"/>
          </a:xfrm>
          <a:prstGeom prst="rect">
            <a:avLst/>
          </a:prstGeom>
          <a:noFill/>
        </p:spPr>
        <p:txBody>
          <a:bodyPr wrap="square" rtlCol="0">
            <a:spAutoFit/>
          </a:bodyPr>
          <a:p>
            <a:pPr marL="285750" indent="-285750" algn="l">
              <a:buFont typeface="Wingdings" panose="05000000000000000000" charset="0"/>
              <a:buChar char="§"/>
            </a:pPr>
            <a:r>
              <a:rPr lang="en-US"/>
              <a:t>Durability</a:t>
            </a:r>
            <a:endParaRPr lang="en-US"/>
          </a:p>
        </p:txBody>
      </p:sp>
      <p:pic>
        <p:nvPicPr>
          <p:cNvPr id="6" name="Content Placeholder 5"/>
          <p:cNvPicPr>
            <a:picLocks noChangeAspect="1"/>
          </p:cNvPicPr>
          <p:nvPr>
            <p:ph/>
          </p:nvPr>
        </p:nvPicPr>
        <p:blipFill>
          <a:blip r:embed="rId1"/>
          <a:stretch>
            <a:fillRect/>
          </a:stretch>
        </p:blipFill>
        <p:spPr>
          <a:xfrm>
            <a:off x="1064895" y="2043430"/>
            <a:ext cx="1365250" cy="1299210"/>
          </a:xfrm>
          <a:prstGeom prst="rect">
            <a:avLst/>
          </a:prstGeom>
        </p:spPr>
      </p:pic>
      <p:sp>
        <p:nvSpPr>
          <p:cNvPr id="7" name="Text Box 6"/>
          <p:cNvSpPr txBox="1"/>
          <p:nvPr/>
        </p:nvSpPr>
        <p:spPr>
          <a:xfrm>
            <a:off x="4918710" y="1607820"/>
            <a:ext cx="1664335" cy="368300"/>
          </a:xfrm>
          <a:prstGeom prst="rect">
            <a:avLst/>
          </a:prstGeom>
          <a:noFill/>
        </p:spPr>
        <p:txBody>
          <a:bodyPr wrap="square" rtlCol="0">
            <a:spAutoFit/>
          </a:bodyPr>
          <a:p>
            <a:pPr marL="285750" indent="-285750">
              <a:buFont typeface="Wingdings" panose="05000000000000000000" charset="0"/>
              <a:buChar char="§"/>
            </a:pPr>
            <a:r>
              <a:rPr lang="en-US"/>
              <a:t>Low Cost</a:t>
            </a:r>
            <a:endParaRPr lang="en-US"/>
          </a:p>
        </p:txBody>
      </p:sp>
      <p:pic>
        <p:nvPicPr>
          <p:cNvPr id="8" name="Picture 7"/>
          <p:cNvPicPr>
            <a:picLocks noChangeAspect="1"/>
          </p:cNvPicPr>
          <p:nvPr/>
        </p:nvPicPr>
        <p:blipFill>
          <a:blip r:embed="rId2"/>
          <a:stretch>
            <a:fillRect/>
          </a:stretch>
        </p:blipFill>
        <p:spPr>
          <a:xfrm>
            <a:off x="5012055" y="2136775"/>
            <a:ext cx="1268730" cy="1205865"/>
          </a:xfrm>
          <a:prstGeom prst="rect">
            <a:avLst/>
          </a:prstGeom>
        </p:spPr>
      </p:pic>
      <p:sp>
        <p:nvSpPr>
          <p:cNvPr id="10" name="Text Box 9"/>
          <p:cNvSpPr txBox="1"/>
          <p:nvPr/>
        </p:nvSpPr>
        <p:spPr>
          <a:xfrm>
            <a:off x="9345930" y="1647825"/>
            <a:ext cx="1565910" cy="368300"/>
          </a:xfrm>
          <a:prstGeom prst="rect">
            <a:avLst/>
          </a:prstGeom>
          <a:noFill/>
        </p:spPr>
        <p:txBody>
          <a:bodyPr wrap="square" rtlCol="0">
            <a:spAutoFit/>
          </a:bodyPr>
          <a:p>
            <a:pPr marL="285750" indent="-285750" algn="l">
              <a:buFont typeface="Wingdings" panose="05000000000000000000" charset="0"/>
              <a:buChar char="§"/>
            </a:pPr>
            <a:r>
              <a:rPr lang="en-US"/>
              <a:t>Scalability</a:t>
            </a:r>
            <a:endParaRPr lang="en-US"/>
          </a:p>
        </p:txBody>
      </p:sp>
      <p:pic>
        <p:nvPicPr>
          <p:cNvPr id="11" name="Picture 10"/>
          <p:cNvPicPr>
            <a:picLocks noChangeAspect="1"/>
          </p:cNvPicPr>
          <p:nvPr/>
        </p:nvPicPr>
        <p:blipFill>
          <a:blip r:embed="rId3"/>
          <a:stretch>
            <a:fillRect/>
          </a:stretch>
        </p:blipFill>
        <p:spPr>
          <a:xfrm>
            <a:off x="9571990" y="2136775"/>
            <a:ext cx="1243965" cy="1205865"/>
          </a:xfrm>
          <a:prstGeom prst="rect">
            <a:avLst/>
          </a:prstGeom>
        </p:spPr>
      </p:pic>
      <p:sp>
        <p:nvSpPr>
          <p:cNvPr id="13" name="Text Box 12"/>
          <p:cNvSpPr txBox="1"/>
          <p:nvPr/>
        </p:nvSpPr>
        <p:spPr>
          <a:xfrm>
            <a:off x="1064260" y="4239260"/>
            <a:ext cx="1555115" cy="368300"/>
          </a:xfrm>
          <a:prstGeom prst="rect">
            <a:avLst/>
          </a:prstGeom>
          <a:noFill/>
        </p:spPr>
        <p:txBody>
          <a:bodyPr wrap="square" rtlCol="0">
            <a:spAutoFit/>
          </a:bodyPr>
          <a:p>
            <a:pPr marL="285750" indent="-285750" algn="l">
              <a:buFont typeface="Wingdings" panose="05000000000000000000" charset="0"/>
              <a:buChar char="§"/>
            </a:pPr>
            <a:r>
              <a:rPr lang="en-US"/>
              <a:t>Availability</a:t>
            </a:r>
            <a:endParaRPr lang="en-US"/>
          </a:p>
        </p:txBody>
      </p:sp>
      <p:pic>
        <p:nvPicPr>
          <p:cNvPr id="14" name="Picture 13"/>
          <p:cNvPicPr>
            <a:picLocks noChangeAspect="1"/>
          </p:cNvPicPr>
          <p:nvPr/>
        </p:nvPicPr>
        <p:blipFill>
          <a:blip r:embed="rId4"/>
          <a:stretch>
            <a:fillRect/>
          </a:stretch>
        </p:blipFill>
        <p:spPr>
          <a:xfrm>
            <a:off x="1290320" y="4979035"/>
            <a:ext cx="1140460" cy="1246505"/>
          </a:xfrm>
          <a:prstGeom prst="rect">
            <a:avLst/>
          </a:prstGeom>
        </p:spPr>
      </p:pic>
      <p:sp>
        <p:nvSpPr>
          <p:cNvPr id="16" name="Text Box 15"/>
          <p:cNvSpPr txBox="1"/>
          <p:nvPr/>
        </p:nvSpPr>
        <p:spPr>
          <a:xfrm>
            <a:off x="5146040" y="4305935"/>
            <a:ext cx="1464310" cy="368300"/>
          </a:xfrm>
          <a:prstGeom prst="rect">
            <a:avLst/>
          </a:prstGeom>
          <a:noFill/>
        </p:spPr>
        <p:txBody>
          <a:bodyPr wrap="square" rtlCol="0">
            <a:spAutoFit/>
          </a:bodyPr>
          <a:p>
            <a:pPr marL="285750" indent="-285750" algn="l">
              <a:buFont typeface="Wingdings" panose="05000000000000000000" charset="0"/>
              <a:buChar char="§"/>
            </a:pPr>
            <a:r>
              <a:rPr lang="en-US"/>
              <a:t>Security</a:t>
            </a:r>
            <a:endParaRPr lang="en-US"/>
          </a:p>
        </p:txBody>
      </p:sp>
      <p:pic>
        <p:nvPicPr>
          <p:cNvPr id="17" name="Picture 16"/>
          <p:cNvPicPr>
            <a:picLocks noChangeAspect="1"/>
          </p:cNvPicPr>
          <p:nvPr/>
        </p:nvPicPr>
        <p:blipFill>
          <a:blip r:embed="rId5"/>
          <a:stretch>
            <a:fillRect/>
          </a:stretch>
        </p:blipFill>
        <p:spPr>
          <a:xfrm>
            <a:off x="5146040" y="4979035"/>
            <a:ext cx="1286510" cy="12465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951865" y="557530"/>
            <a:ext cx="10941685" cy="5908040"/>
          </a:xfrm>
          <a:prstGeom prst="rect">
            <a:avLst/>
          </a:prstGeom>
          <a:noFill/>
        </p:spPr>
        <p:txBody>
          <a:bodyPr wrap="square" rtlCol="0">
            <a:spAutoFit/>
          </a:bodyPr>
          <a:p>
            <a:pPr marL="285750" indent="-285750">
              <a:buFont typeface="Wingdings" panose="05000000000000000000" charset="0"/>
              <a:buChar char="§"/>
            </a:pPr>
            <a:r>
              <a:rPr lang="en-US"/>
              <a:t>From </a:t>
            </a:r>
            <a:r>
              <a:rPr lang="en-US" b="1"/>
              <a:t>UI perspective</a:t>
            </a:r>
            <a:r>
              <a:rPr lang="en-US"/>
              <a:t> all your bucket are shown in one place. that's we see at the top it's shows Global.</a:t>
            </a:r>
            <a:endParaRPr lang="en-US"/>
          </a:p>
          <a:p>
            <a:pPr marL="285750" indent="-285750">
              <a:buFont typeface="Wingdings" panose="05000000000000000000" charset="0"/>
              <a:buChar char="§"/>
            </a:pPr>
            <a:r>
              <a:rPr lang="en-US"/>
              <a:t>S3 is not a global service it's regional service.</a:t>
            </a:r>
            <a:endParaRPr lang="en-US"/>
          </a:p>
          <a:p>
            <a:pPr marL="285750" indent="-285750">
              <a:buFont typeface="Wingdings" panose="05000000000000000000" charset="0"/>
              <a:buChar char="§"/>
            </a:pPr>
            <a:r>
              <a:rPr lang="en-US"/>
              <a:t>Bucket name should be uniq.</a:t>
            </a:r>
            <a:endParaRPr lang="en-US"/>
          </a:p>
          <a:p>
            <a:endParaRPr lang="en-US"/>
          </a:p>
          <a:p>
            <a:pPr marL="285750" indent="-285750">
              <a:buFont typeface="Wingdings" panose="05000000000000000000" charset="0"/>
              <a:buChar char="§"/>
            </a:pPr>
            <a:r>
              <a:rPr lang="en-US" b="1"/>
              <a:t>ARN:</a:t>
            </a:r>
            <a:r>
              <a:rPr lang="en-US"/>
              <a:t> for s3 object : </a:t>
            </a:r>
            <a:r>
              <a:rPr lang="en-US" b="1"/>
              <a:t>arn:aws:s3:::bucketname/objectname</a:t>
            </a:r>
            <a:r>
              <a:rPr lang="en-US"/>
              <a:t>.</a:t>
            </a:r>
            <a:endParaRPr lang="en-US"/>
          </a:p>
          <a:p>
            <a:pPr marL="285750" indent="-285750">
              <a:buFont typeface="Wingdings" panose="05000000000000000000" charset="0"/>
              <a:buChar char="§"/>
            </a:pPr>
            <a:r>
              <a:rPr lang="en-US"/>
              <a:t>after s3 two sections are blanked : one is for region and another is for AC number. but s3 bucket totally uniq so we leave it blank.</a:t>
            </a:r>
            <a:endParaRPr lang="en-US"/>
          </a:p>
          <a:p>
            <a:pPr indent="0">
              <a:buFont typeface="Wingdings" panose="05000000000000000000" charset="0"/>
              <a:buNone/>
            </a:pPr>
            <a:endParaRPr lang="en-US"/>
          </a:p>
          <a:p>
            <a:pPr indent="0">
              <a:buFont typeface="Wingdings" panose="05000000000000000000" charset="0"/>
              <a:buNone/>
            </a:pPr>
            <a:r>
              <a:rPr lang="en-US" b="1"/>
              <a:t>Versioning : </a:t>
            </a:r>
            <a:endParaRPr lang="en-US"/>
          </a:p>
          <a:p>
            <a:pPr indent="0">
              <a:buFont typeface="Wingdings" panose="05000000000000000000" charset="0"/>
              <a:buNone/>
            </a:pPr>
            <a:endParaRPr lang="en-US"/>
          </a:p>
          <a:p>
            <a:pPr indent="0">
              <a:buFont typeface="Wingdings" panose="05000000000000000000" charset="0"/>
              <a:buNone/>
            </a:pPr>
            <a:r>
              <a:rPr lang="en-US"/>
              <a:t>If different file are in the same name both are being put into same bucket. (for example file.1 file.2 both versions are maintain in the bucket.)</a:t>
            </a:r>
            <a:endParaRPr lang="en-US"/>
          </a:p>
          <a:p>
            <a:pPr marL="285750" indent="-285750">
              <a:buFont typeface="Wingdings" panose="05000000000000000000" charset="0"/>
              <a:buChar char="§"/>
            </a:pPr>
            <a:r>
              <a:rPr lang="en-US"/>
              <a:t>In case i gohead and delete a file it is not real delete which is just marker just created.</a:t>
            </a:r>
            <a:endParaRPr lang="en-US"/>
          </a:p>
          <a:p>
            <a:pPr marL="285750" indent="-285750">
              <a:buFont typeface="Wingdings" panose="05000000000000000000" charset="0"/>
              <a:buChar char="§"/>
            </a:pPr>
            <a:r>
              <a:rPr lang="en-US"/>
              <a:t>if i want that file goto remove marker i got that file.</a:t>
            </a:r>
            <a:endParaRPr lang="en-US"/>
          </a:p>
          <a:p>
            <a:pPr marL="285750" indent="-285750">
              <a:buFont typeface="Wingdings" panose="05000000000000000000" charset="0"/>
              <a:buChar char="§"/>
            </a:pPr>
            <a:r>
              <a:rPr lang="en-US"/>
              <a:t>if you gohead versioning you can't remove just suspended.</a:t>
            </a:r>
            <a:endParaRPr lang="en-US"/>
          </a:p>
          <a:p>
            <a:pPr indent="0">
              <a:buFont typeface="Wingdings" panose="05000000000000000000" charset="0"/>
              <a:buNone/>
            </a:pPr>
            <a:endParaRPr lang="en-US"/>
          </a:p>
          <a:p>
            <a:pPr indent="0">
              <a:buFont typeface="Wingdings" panose="05000000000000000000" charset="0"/>
              <a:buNone/>
            </a:pPr>
            <a:r>
              <a:rPr lang="en-US" b="1"/>
              <a:t>Storage class:</a:t>
            </a:r>
            <a:r>
              <a:rPr lang="en-US"/>
              <a:t> </a:t>
            </a:r>
            <a:endParaRPr lang="en-US"/>
          </a:p>
          <a:p>
            <a:pPr indent="0">
              <a:buFont typeface="Wingdings" panose="05000000000000000000" charset="0"/>
              <a:buNone/>
            </a:pPr>
            <a:endParaRPr lang="en-US"/>
          </a:p>
          <a:p>
            <a:pPr indent="0">
              <a:buFont typeface="Wingdings" panose="05000000000000000000" charset="0"/>
              <a:buNone/>
            </a:pPr>
            <a:r>
              <a:rPr lang="en-US"/>
              <a:t>It's desiged based on different types of needs, you can choose. different storage class are different prices.</a:t>
            </a:r>
            <a:endParaRPr lang="en-US"/>
          </a:p>
          <a:p>
            <a:pPr marL="285750" indent="-285750">
              <a:buFont typeface="Wingdings" panose="05000000000000000000" charset="0"/>
              <a:buChar char="§"/>
            </a:pPr>
            <a:r>
              <a:rPr lang="en-US"/>
              <a:t>By default you upload a file it is going to be </a:t>
            </a:r>
            <a:r>
              <a:rPr lang="en-US" b="1"/>
              <a:t>standard class</a:t>
            </a:r>
            <a:r>
              <a:rPr lang="en-US"/>
              <a:t>.</a:t>
            </a:r>
            <a:endParaRPr lang="en-US"/>
          </a:p>
          <a:p>
            <a:pPr marL="285750" indent="-285750">
              <a:buFont typeface="Wingdings" panose="05000000000000000000" charset="0"/>
              <a:buChar char="§"/>
            </a:pPr>
            <a:r>
              <a:rPr lang="en-US"/>
              <a:t>Each object in Amazon S3 has a storage class associated with it.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685800" y="411480"/>
            <a:ext cx="2282825" cy="368300"/>
          </a:xfrm>
          <a:prstGeom prst="rect">
            <a:avLst/>
          </a:prstGeom>
          <a:noFill/>
        </p:spPr>
        <p:txBody>
          <a:bodyPr wrap="none" rtlCol="0">
            <a:spAutoFit/>
          </a:bodyPr>
          <a:p>
            <a:pPr algn="l"/>
            <a:r>
              <a:rPr lang="en-US" b="1"/>
              <a:t>Types of storage class</a:t>
            </a:r>
            <a:r>
              <a:rPr lang="en-US"/>
              <a:t>:</a:t>
            </a:r>
            <a:endParaRPr lang="en-US"/>
          </a:p>
        </p:txBody>
      </p:sp>
      <p:sp>
        <p:nvSpPr>
          <p:cNvPr id="4" name="Text Box 3"/>
          <p:cNvSpPr txBox="1"/>
          <p:nvPr/>
        </p:nvSpPr>
        <p:spPr>
          <a:xfrm>
            <a:off x="1510030" y="925830"/>
            <a:ext cx="3804285" cy="1198880"/>
          </a:xfrm>
          <a:prstGeom prst="rect">
            <a:avLst/>
          </a:prstGeom>
          <a:noFill/>
        </p:spPr>
        <p:txBody>
          <a:bodyPr wrap="square" rtlCol="0">
            <a:spAutoFit/>
          </a:bodyPr>
          <a:p>
            <a:pPr marL="285750" indent="-285750">
              <a:buFont typeface="Wingdings" panose="05000000000000000000" charset="0"/>
              <a:buChar char="§"/>
            </a:pPr>
            <a:r>
              <a:rPr lang="en-US"/>
              <a:t>STANDARD</a:t>
            </a:r>
            <a:endParaRPr lang="en-US"/>
          </a:p>
          <a:p>
            <a:pPr marL="285750" indent="-285750">
              <a:buFont typeface="Wingdings" panose="05000000000000000000" charset="0"/>
              <a:buChar char="§"/>
            </a:pPr>
            <a:r>
              <a:rPr lang="en-US"/>
              <a:t>STANDARD_IA (Infrequent access)</a:t>
            </a:r>
            <a:endParaRPr lang="en-US"/>
          </a:p>
          <a:p>
            <a:pPr marL="285750" indent="-285750">
              <a:buFont typeface="Wingdings" panose="05000000000000000000" charset="0"/>
              <a:buChar char="§"/>
            </a:pPr>
            <a:r>
              <a:rPr lang="en-US"/>
              <a:t>RR (Reduced Redundancy)</a:t>
            </a:r>
            <a:endParaRPr lang="en-US"/>
          </a:p>
          <a:p>
            <a:pPr marL="285750" indent="-285750">
              <a:buFont typeface="Wingdings" panose="05000000000000000000" charset="0"/>
              <a:buChar char="§"/>
            </a:pPr>
            <a:r>
              <a:rPr lang="en-US"/>
              <a:t>GLACIER</a:t>
            </a:r>
            <a:endParaRPr lang="en-US"/>
          </a:p>
        </p:txBody>
      </p:sp>
      <p:sp>
        <p:nvSpPr>
          <p:cNvPr id="5" name="Text Box 4"/>
          <p:cNvSpPr txBox="1"/>
          <p:nvPr/>
        </p:nvSpPr>
        <p:spPr>
          <a:xfrm>
            <a:off x="685165" y="2500630"/>
            <a:ext cx="11182350" cy="4246245"/>
          </a:xfrm>
          <a:prstGeom prst="rect">
            <a:avLst/>
          </a:prstGeom>
          <a:noFill/>
        </p:spPr>
        <p:txBody>
          <a:bodyPr wrap="square" rtlCol="0">
            <a:spAutoFit/>
          </a:bodyPr>
          <a:p>
            <a:r>
              <a:rPr lang="en-US" b="1"/>
              <a:t>STANDARD :</a:t>
            </a:r>
            <a:r>
              <a:rPr lang="en-US"/>
              <a:t> </a:t>
            </a:r>
            <a:endParaRPr lang="en-US"/>
          </a:p>
          <a:p>
            <a:r>
              <a:rPr lang="en-US"/>
              <a:t>                     This storage class is ideal for performance-sensitive use cases and frequently accessed data.		</a:t>
            </a:r>
            <a:endParaRPr lang="en-US"/>
          </a:p>
          <a:p>
            <a:pPr marL="285750" indent="-285750">
              <a:buFont typeface="Wingdings" panose="05000000000000000000" charset="0"/>
              <a:buChar char="§"/>
            </a:pPr>
            <a:r>
              <a:rPr lang="en-US"/>
              <a:t>STANDARD is the default storage class</a:t>
            </a:r>
            <a:endParaRPr lang="en-US"/>
          </a:p>
          <a:p>
            <a:pPr marL="285750" indent="-285750">
              <a:buFont typeface="Wingdings" panose="05000000000000000000" charset="0"/>
              <a:buChar char="§"/>
            </a:pPr>
            <a:r>
              <a:rPr lang="en-US"/>
              <a:t>If you don't specify storage class at the time that you upload an object, Amazon S3 assumes the STANDARD storage class.</a:t>
            </a:r>
            <a:endParaRPr lang="en-US"/>
          </a:p>
          <a:p>
            <a:pPr marL="285750" indent="-285750">
              <a:buFont typeface="Wingdings" panose="05000000000000000000" charset="0"/>
              <a:buChar char="§"/>
            </a:pPr>
            <a:r>
              <a:rPr lang="en-US"/>
              <a:t>Frequently access the data like images, java scripts.json...</a:t>
            </a:r>
            <a:endParaRPr lang="en-US"/>
          </a:p>
          <a:p>
            <a:pPr marL="285750" indent="-285750">
              <a:buFont typeface="Wingdings" panose="05000000000000000000" charset="0"/>
              <a:buChar char="§"/>
            </a:pPr>
            <a:r>
              <a:rPr lang="en-US"/>
              <a:t>While creating the bucket the object is replicated into 3 AZ's with in the Region.</a:t>
            </a:r>
            <a:endParaRPr lang="en-US"/>
          </a:p>
          <a:p>
            <a:pPr indent="0">
              <a:buFont typeface="Wingdings" panose="05000000000000000000" charset="0"/>
              <a:buNone/>
            </a:pPr>
            <a:endParaRPr lang="en-US"/>
          </a:p>
          <a:p>
            <a:pPr indent="0">
              <a:buFont typeface="Wingdings" panose="05000000000000000000" charset="0"/>
              <a:buNone/>
            </a:pPr>
            <a:r>
              <a:rPr lang="en-US" b="1"/>
              <a:t>STANDARD_IA:</a:t>
            </a:r>
            <a:r>
              <a:rPr lang="en-US"/>
              <a:t> </a:t>
            </a:r>
            <a:endParaRPr lang="en-US"/>
          </a:p>
          <a:p>
            <a:pPr indent="0">
              <a:buFont typeface="Wingdings" panose="05000000000000000000" charset="0"/>
              <a:buNone/>
            </a:pPr>
            <a:r>
              <a:rPr lang="en-US"/>
              <a:t>                        This storage class (IA, for infrequent access) is optimized for long-lived and less frequently accessed data</a:t>
            </a:r>
            <a:endParaRPr lang="en-US"/>
          </a:p>
          <a:p>
            <a:pPr marL="285750" indent="-285750">
              <a:buFont typeface="Wingdings" panose="05000000000000000000" charset="0"/>
              <a:buChar char="§"/>
            </a:pPr>
            <a:r>
              <a:rPr lang="en-US"/>
              <a:t>The STANDARD_IA storage class is suitable for larger objects greater than 128 Kilobytes that you want to keep for at least 30 days.</a:t>
            </a:r>
            <a:endParaRPr lang="en-US"/>
          </a:p>
          <a:p>
            <a:pPr marL="285750" indent="-285750">
              <a:buFont typeface="Wingdings" panose="05000000000000000000" charset="0"/>
              <a:buChar char="§"/>
            </a:pPr>
            <a:r>
              <a:rPr lang="en-US"/>
              <a:t>The per GB storage class less than standard but there is try to rectrive data there is additional fee.</a:t>
            </a:r>
            <a:endParaRPr lang="en-US"/>
          </a:p>
          <a:p>
            <a:pPr marL="285750" indent="-285750">
              <a:buFont typeface="Wingdings" panose="05000000000000000000" charset="0"/>
              <a:buChar char="§"/>
            </a:pPr>
            <a:r>
              <a:rPr lang="en-US"/>
              <a:t>Example backup files.</a:t>
            </a:r>
            <a:endParaRPr lang="en-US"/>
          </a:p>
          <a:p>
            <a:pPr marL="285750" indent="-285750">
              <a:buFont typeface="Wingdings" panose="05000000000000000000" charset="0"/>
              <a:buChar char="§"/>
            </a:pPr>
            <a:r>
              <a:rPr lang="en-US"/>
              <a:t>while creating the bucket the object is replicated into 3 AZ's with in the Region.</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566420" y="132715"/>
            <a:ext cx="11300460" cy="3969385"/>
          </a:xfrm>
          <a:prstGeom prst="rect">
            <a:avLst/>
          </a:prstGeom>
          <a:noFill/>
        </p:spPr>
        <p:txBody>
          <a:bodyPr wrap="square" rtlCol="0">
            <a:spAutoFit/>
          </a:bodyPr>
          <a:p>
            <a:r>
              <a:rPr lang="en-US" b="1"/>
              <a:t>REDUCED_REDUNDANCY :</a:t>
            </a:r>
            <a:r>
              <a:rPr lang="en-US"/>
              <a:t>    </a:t>
            </a:r>
            <a:endParaRPr lang="en-US"/>
          </a:p>
          <a:p>
            <a:r>
              <a:rPr lang="en-US"/>
              <a:t>                                                </a:t>
            </a:r>
            <a:r>
              <a:rPr lang="en-US" b="1"/>
              <a:t>RRS</a:t>
            </a:r>
            <a:r>
              <a:rPr lang="en-US"/>
              <a:t> storage class is designed for noncritical</a:t>
            </a:r>
            <a:endParaRPr lang="en-US"/>
          </a:p>
          <a:p>
            <a:pPr marL="285750" indent="-285750">
              <a:buFont typeface="Wingdings" panose="05000000000000000000" charset="0"/>
              <a:buChar char="§"/>
            </a:pPr>
            <a:r>
              <a:rPr lang="en-US"/>
              <a:t>Reproducible data stored at lower levels of redundancy than the STANDARD storage class, which reduces storage costs.</a:t>
            </a:r>
            <a:endParaRPr lang="en-US"/>
          </a:p>
          <a:p>
            <a:pPr marL="285750" indent="-285750">
              <a:buFont typeface="Wingdings" panose="05000000000000000000" charset="0"/>
              <a:buChar char="§"/>
            </a:pPr>
            <a:r>
              <a:rPr lang="en-US"/>
              <a:t>While creating the bucket the object is replicated into 2 AZ's with in the Region. </a:t>
            </a:r>
            <a:endParaRPr lang="en-US"/>
          </a:p>
          <a:p>
            <a:pPr marL="285750" indent="-285750">
              <a:buFont typeface="Wingdings" panose="05000000000000000000" charset="0"/>
              <a:buChar char="§"/>
            </a:pPr>
            <a:r>
              <a:rPr lang="en-US"/>
              <a:t>Durability bit lesserthan object, cost also.</a:t>
            </a:r>
            <a:endParaRPr lang="en-US"/>
          </a:p>
          <a:p>
            <a:pPr marL="285750" indent="-285750">
              <a:buFont typeface="Wingdings" panose="05000000000000000000" charset="0"/>
              <a:buChar char="§"/>
            </a:pPr>
            <a:endParaRPr lang="en-US"/>
          </a:p>
          <a:p>
            <a:pPr indent="0">
              <a:buFont typeface="Wingdings" panose="05000000000000000000" charset="0"/>
              <a:buNone/>
            </a:pPr>
            <a:r>
              <a:rPr lang="en-US" b="1"/>
              <a:t>GLACIER :</a:t>
            </a:r>
            <a:r>
              <a:rPr lang="en-US"/>
              <a:t> </a:t>
            </a:r>
            <a:endParaRPr lang="en-US"/>
          </a:p>
          <a:p>
            <a:pPr indent="0">
              <a:buFont typeface="Wingdings" panose="05000000000000000000" charset="0"/>
              <a:buNone/>
            </a:pPr>
            <a:r>
              <a:rPr lang="en-US"/>
              <a:t>                  The GLACIER storage class is suitable for archiving data where data access is infrequent. </a:t>
            </a:r>
            <a:endParaRPr lang="en-US"/>
          </a:p>
          <a:p>
            <a:pPr marL="285750" indent="-285750">
              <a:buFont typeface="Wingdings" panose="05000000000000000000" charset="0"/>
              <a:buChar char="§"/>
            </a:pPr>
            <a:r>
              <a:rPr lang="en-US"/>
              <a:t>Archived objects are not available for real-time access.</a:t>
            </a:r>
            <a:endParaRPr lang="en-US"/>
          </a:p>
          <a:p>
            <a:pPr marL="285750" indent="-285750">
              <a:buFont typeface="Wingdings" panose="05000000000000000000" charset="0"/>
              <a:buChar char="§"/>
            </a:pPr>
            <a:r>
              <a:rPr lang="en-US"/>
              <a:t>You must first restore the objects before you can access them.</a:t>
            </a:r>
            <a:endParaRPr lang="en-US"/>
          </a:p>
          <a:p>
            <a:pPr marL="285750" indent="-285750">
              <a:buFont typeface="Wingdings" panose="05000000000000000000" charset="0"/>
              <a:buChar char="§"/>
            </a:pPr>
            <a:r>
              <a:rPr lang="en-US"/>
              <a:t>GLACIER storage class using lifecycle management.</a:t>
            </a:r>
            <a:endParaRPr lang="en-US"/>
          </a:p>
          <a:p>
            <a:pPr marL="285750" indent="-285750">
              <a:buFont typeface="Wingdings" panose="05000000000000000000" charset="0"/>
              <a:buChar char="§"/>
            </a:pPr>
            <a:r>
              <a:rPr lang="en-US"/>
              <a:t>You must first restore the GLACIER objects before you can access them .(STANDARD, RRS, and STANDARD_IA objects are available for anytime access).</a:t>
            </a:r>
            <a:endParaRPr lang="en-US"/>
          </a:p>
        </p:txBody>
      </p:sp>
      <p:pic>
        <p:nvPicPr>
          <p:cNvPr id="4" name="Content Placeholder 3"/>
          <p:cNvPicPr>
            <a:picLocks noChangeAspect="1"/>
          </p:cNvPicPr>
          <p:nvPr>
            <p:ph/>
          </p:nvPr>
        </p:nvPicPr>
        <p:blipFill>
          <a:blip r:embed="rId1"/>
          <a:stretch>
            <a:fillRect/>
          </a:stretch>
        </p:blipFill>
        <p:spPr>
          <a:xfrm>
            <a:off x="2738755" y="4102735"/>
            <a:ext cx="6395720" cy="26485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831850" y="464820"/>
            <a:ext cx="11048365" cy="3138170"/>
          </a:xfrm>
          <a:prstGeom prst="rect">
            <a:avLst/>
          </a:prstGeom>
          <a:noFill/>
        </p:spPr>
        <p:txBody>
          <a:bodyPr wrap="square" rtlCol="0">
            <a:spAutoFit/>
          </a:bodyPr>
          <a:p>
            <a:r>
              <a:rPr lang="en-US" b="1"/>
              <a:t>Storage Class</a:t>
            </a:r>
            <a:r>
              <a:rPr lang="en-US"/>
              <a:t>	           </a:t>
            </a:r>
            <a:r>
              <a:rPr lang="en-US" b="1"/>
              <a:t>Durability</a:t>
            </a:r>
            <a:r>
              <a:rPr lang="en-US"/>
              <a:t> 	             </a:t>
            </a:r>
            <a:r>
              <a:rPr lang="en-US" b="1"/>
              <a:t>Availability</a:t>
            </a:r>
            <a:r>
              <a:rPr lang="en-US"/>
              <a:t> 	                                 </a:t>
            </a:r>
            <a:r>
              <a:rPr lang="en-US" b="1"/>
              <a:t>Other Considerations</a:t>
            </a:r>
            <a:endParaRPr lang="en-US" b="1"/>
          </a:p>
          <a:p>
            <a:r>
              <a:rPr lang="en-US"/>
              <a:t>                 </a:t>
            </a:r>
            <a:endParaRPr lang="en-US"/>
          </a:p>
          <a:p>
            <a:r>
              <a:rPr lang="en-US" b="1"/>
              <a:t>STANDARD</a:t>
            </a:r>
            <a:r>
              <a:rPr lang="en-US"/>
              <a:t>                      99.999999999%                99.99%                                                    None</a:t>
            </a:r>
            <a:endParaRPr lang="en-US"/>
          </a:p>
          <a:p>
            <a:r>
              <a:rPr lang="en-US" b="1"/>
              <a:t>STANDARD_IA</a:t>
            </a:r>
            <a:r>
              <a:rPr lang="en-US"/>
              <a:t>                99.999999999%                99.9%                         Which makes it most suitable for infrequently                       							accessed data.</a:t>
            </a:r>
            <a:endParaRPr lang="en-US"/>
          </a:p>
          <a:p>
            <a:r>
              <a:rPr lang="en-US" b="1"/>
              <a:t>ONEZONE_IA</a:t>
            </a:r>
            <a:r>
              <a:rPr lang="en-US"/>
              <a:t>                  99.999999999%                99.5%                         Not resilient to the loss of the Availability Zone. </a:t>
            </a:r>
            <a:endParaRPr lang="en-US"/>
          </a:p>
          <a:p>
            <a:r>
              <a:rPr lang="en-US" b="1"/>
              <a:t>GLACIER</a:t>
            </a:r>
            <a:r>
              <a:rPr lang="en-US"/>
              <a:t>                          99.999999999%                99.99%                        GLACIER objects are not available for real-time 							access. </a:t>
            </a:r>
            <a:endParaRPr lang="en-US"/>
          </a:p>
          <a:p>
            <a:r>
              <a:rPr lang="en-US"/>
              <a:t>                                                                                                                            You must first restore archived objects before 							you can access them.</a:t>
            </a:r>
            <a:endParaRPr lang="en-US"/>
          </a:p>
          <a:p>
            <a:r>
              <a:rPr lang="en-US" b="1"/>
              <a:t>RRS</a:t>
            </a:r>
            <a:r>
              <a:rPr lang="en-US"/>
              <a:t>                                  99.99%                                 99.99%                                                     None</a:t>
            </a:r>
            <a:endParaRPr lang="en-US"/>
          </a:p>
        </p:txBody>
      </p:sp>
      <p:sp>
        <p:nvSpPr>
          <p:cNvPr id="4" name="Text Box 3"/>
          <p:cNvSpPr txBox="1"/>
          <p:nvPr/>
        </p:nvSpPr>
        <p:spPr>
          <a:xfrm>
            <a:off x="739140" y="3827780"/>
            <a:ext cx="11261090" cy="2584450"/>
          </a:xfrm>
          <a:prstGeom prst="rect">
            <a:avLst/>
          </a:prstGeom>
          <a:noFill/>
        </p:spPr>
        <p:txBody>
          <a:bodyPr wrap="square" rtlCol="0">
            <a:spAutoFit/>
          </a:bodyPr>
          <a:p>
            <a:r>
              <a:rPr lang="en-US" b="1"/>
              <a:t>Life cycle:</a:t>
            </a:r>
            <a:r>
              <a:rPr lang="en-US"/>
              <a:t>   </a:t>
            </a:r>
            <a:endParaRPr lang="en-US"/>
          </a:p>
          <a:p>
            <a:pPr marL="285750" indent="-285750">
              <a:buFont typeface="Wingdings" panose="05000000000000000000" charset="0"/>
              <a:buChar char="§"/>
            </a:pPr>
            <a:r>
              <a:rPr lang="en-US"/>
              <a:t>You can manage lifecycle of objects by using </a:t>
            </a:r>
            <a:r>
              <a:rPr lang="en-US" b="1"/>
              <a:t>lifecycle rules</a:t>
            </a:r>
            <a:r>
              <a:rPr lang="en-US"/>
              <a:t>.</a:t>
            </a:r>
            <a:endParaRPr lang="en-US"/>
          </a:p>
          <a:p>
            <a:pPr marL="285750" indent="-285750">
              <a:buFont typeface="Wingdings" panose="05000000000000000000" charset="0"/>
              <a:buChar char="§"/>
            </a:pPr>
            <a:r>
              <a:rPr lang="en-US"/>
              <a:t>lifecycle rules enables you to automatically transition objects to the STANDARD_IA storage class and / or archive objects to glacier.</a:t>
            </a:r>
            <a:endParaRPr lang="en-US"/>
          </a:p>
          <a:p>
            <a:pPr marL="285750" indent="-285750">
              <a:buFont typeface="Wingdings" panose="05000000000000000000" charset="0"/>
              <a:buChar char="§"/>
            </a:pPr>
            <a:r>
              <a:rPr lang="en-US"/>
              <a:t>Removed objects after a specifed time period.</a:t>
            </a:r>
            <a:endParaRPr lang="en-US"/>
          </a:p>
          <a:p>
            <a:pPr indent="0">
              <a:buFont typeface="Wingdings" panose="05000000000000000000" charset="0"/>
              <a:buNone/>
            </a:pPr>
            <a:endParaRPr lang="en-US"/>
          </a:p>
          <a:p>
            <a:pPr indent="0">
              <a:buFont typeface="Wingdings" panose="05000000000000000000" charset="0"/>
              <a:buNone/>
            </a:pPr>
            <a:r>
              <a:rPr lang="en-US" b="1"/>
              <a:t>Cross-Region Replication:</a:t>
            </a:r>
            <a:r>
              <a:rPr lang="en-US"/>
              <a:t> </a:t>
            </a:r>
            <a:endParaRPr lang="en-US"/>
          </a:p>
          <a:p>
            <a:pPr marL="285750" indent="-285750">
              <a:buFont typeface="Wingdings" panose="05000000000000000000" charset="0"/>
              <a:buChar char="§"/>
            </a:pPr>
            <a:r>
              <a:rPr lang="en-US"/>
              <a:t>To copy a files from one region bucket to another region.</a:t>
            </a:r>
            <a:endParaRPr lang="en-US"/>
          </a:p>
          <a:p>
            <a:pPr marL="285750" indent="-285750">
              <a:buFont typeface="Wingdings" panose="05000000000000000000" charset="0"/>
              <a:buChar char="§"/>
            </a:pPr>
            <a:r>
              <a:rPr lang="en-US"/>
              <a:t>Any object upload bucket it will get replicated destination region.</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805815" y="451485"/>
            <a:ext cx="10995025" cy="5631180"/>
          </a:xfrm>
          <a:prstGeom prst="rect">
            <a:avLst/>
          </a:prstGeom>
          <a:noFill/>
        </p:spPr>
        <p:txBody>
          <a:bodyPr wrap="square" rtlCol="0">
            <a:spAutoFit/>
          </a:bodyPr>
          <a:p>
            <a:r>
              <a:rPr lang="en-US" b="1"/>
              <a:t>Requester pays: </a:t>
            </a:r>
            <a:endParaRPr lang="en-US"/>
          </a:p>
          <a:p>
            <a:pPr marL="285750" indent="-285750">
              <a:buFont typeface="Wingdings" panose="05000000000000000000" charset="0"/>
              <a:buChar char="§"/>
            </a:pPr>
            <a:r>
              <a:rPr lang="en-US"/>
              <a:t>Enable request pays on this bucket causes the requester.</a:t>
            </a:r>
            <a:endParaRPr lang="en-US"/>
          </a:p>
          <a:p>
            <a:pPr marL="285750" indent="-285750">
              <a:buFont typeface="Wingdings" panose="05000000000000000000" charset="0"/>
              <a:buChar char="§"/>
            </a:pPr>
            <a:r>
              <a:rPr lang="en-US"/>
              <a:t>Instead of the bucket owner to pay for the charges of requester and data transfer.</a:t>
            </a:r>
            <a:endParaRPr lang="en-US"/>
          </a:p>
          <a:p>
            <a:pPr indent="0">
              <a:buFont typeface="Wingdings" panose="05000000000000000000" charset="0"/>
              <a:buNone/>
            </a:pPr>
            <a:endParaRPr lang="en-US"/>
          </a:p>
          <a:p>
            <a:pPr indent="0">
              <a:buFont typeface="Wingdings" panose="05000000000000000000" charset="0"/>
              <a:buNone/>
            </a:pPr>
            <a:r>
              <a:rPr lang="en-US" b="1"/>
              <a:t>Tranfer Acceleration :</a:t>
            </a:r>
            <a:r>
              <a:rPr lang="en-US"/>
              <a:t> </a:t>
            </a:r>
            <a:endParaRPr lang="en-US"/>
          </a:p>
          <a:p>
            <a:pPr marL="285750" indent="-285750">
              <a:buFont typeface="Wingdings" panose="05000000000000000000" charset="0"/>
              <a:buChar char="§"/>
            </a:pPr>
            <a:r>
              <a:rPr lang="en-US"/>
              <a:t>We are transfer the data from one region to another region through edge locations.</a:t>
            </a:r>
            <a:endParaRPr lang="en-US"/>
          </a:p>
          <a:p>
            <a:pPr marL="285750" indent="-285750">
              <a:buFont typeface="Wingdings" panose="05000000000000000000" charset="0"/>
              <a:buChar char="§"/>
            </a:pPr>
            <a:r>
              <a:rPr lang="en-US"/>
              <a:t>Once enabled it will seach nearest edge locations and route the traffic to that location.</a:t>
            </a:r>
            <a:endParaRPr lang="en-US"/>
          </a:p>
          <a:p>
            <a:pPr marL="285750" indent="-285750">
              <a:buFont typeface="Wingdings" panose="05000000000000000000" charset="0"/>
              <a:buChar char="§"/>
            </a:pPr>
            <a:r>
              <a:rPr lang="en-US"/>
              <a:t>From base location to edge loaction transfer data through public n/w , then transfer through aws n/w.</a:t>
            </a:r>
            <a:endParaRPr lang="en-US"/>
          </a:p>
          <a:p>
            <a:pPr marL="285750" indent="-285750">
              <a:buFont typeface="Wingdings" panose="05000000000000000000" charset="0"/>
              <a:buChar char="§"/>
            </a:pPr>
            <a:r>
              <a:rPr lang="en-US"/>
              <a:t>Data transfer 300% faster.	</a:t>
            </a:r>
            <a:endParaRPr lang="en-US"/>
          </a:p>
          <a:p>
            <a:pPr marL="285750" indent="-285750">
              <a:buFont typeface="Wingdings" panose="05000000000000000000" charset="0"/>
              <a:buChar char="§"/>
            </a:pPr>
            <a:r>
              <a:rPr lang="en-US"/>
              <a:t>Amazon S3 Transfer Acceleration enables fast, easy, and secure transfers of files over long distances between your client and an S3 bucket.</a:t>
            </a:r>
            <a:endParaRPr lang="en-US"/>
          </a:p>
          <a:p>
            <a:pPr indent="0">
              <a:buFont typeface="Wingdings" panose="05000000000000000000" charset="0"/>
              <a:buNone/>
            </a:pPr>
            <a:endParaRPr lang="en-US"/>
          </a:p>
          <a:p>
            <a:pPr indent="0">
              <a:buFont typeface="Wingdings" panose="05000000000000000000" charset="0"/>
              <a:buNone/>
            </a:pPr>
            <a:r>
              <a:rPr lang="en-US" b="1"/>
              <a:t>Server Access Logging:</a:t>
            </a:r>
            <a:endParaRPr lang="en-US"/>
          </a:p>
          <a:p>
            <a:pPr marL="285750" indent="-285750">
              <a:buFont typeface="Wingdings" panose="05000000000000000000" charset="0"/>
              <a:buChar char="§"/>
            </a:pPr>
            <a:r>
              <a:rPr lang="en-US"/>
              <a:t>To track requests for access to your bucket, There is no extra charge for enabling server access logging on an Amazon S3 bucket.</a:t>
            </a:r>
            <a:endParaRPr lang="en-US"/>
          </a:p>
          <a:p>
            <a:pPr marL="285750" indent="-285750">
              <a:buFont typeface="Wingdings" panose="05000000000000000000" charset="0"/>
              <a:buChar char="§"/>
            </a:pPr>
            <a:r>
              <a:rPr lang="en-US"/>
              <a:t>You can delete the log files at any time.</a:t>
            </a:r>
            <a:endParaRPr lang="en-US"/>
          </a:p>
          <a:p>
            <a:pPr marL="285750" indent="-285750">
              <a:buFont typeface="Wingdings" panose="05000000000000000000" charset="0"/>
              <a:buChar char="§"/>
            </a:pPr>
            <a:r>
              <a:rPr lang="en-US"/>
              <a:t>Access log information can be useful in security and access audits.</a:t>
            </a:r>
            <a:endParaRPr lang="en-US"/>
          </a:p>
          <a:p>
            <a:pPr marL="285750" indent="-285750">
              <a:buFont typeface="Wingdings" panose="05000000000000000000" charset="0"/>
              <a:buChar char="§"/>
            </a:pPr>
            <a:r>
              <a:rPr lang="en-US"/>
              <a:t>It can also help you learn about your customer base and understand your Amazon S3 bill.</a:t>
            </a:r>
            <a:endParaRPr lang="en-US"/>
          </a:p>
          <a:p>
            <a:pPr marL="285750" indent="-285750">
              <a:buFont typeface="Wingdings" panose="05000000000000000000" charset="0"/>
              <a:buChar char="§"/>
            </a:pPr>
            <a:r>
              <a:rPr lang="en-US"/>
              <a:t>No data transfer charges are assessed for log file delivery, but access to the delivered log files is charged the same as any other data transfer. </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9209</Words>
  <Application>WPS Presentation</Application>
  <PresentationFormat>Widescreen</PresentationFormat>
  <Paragraphs>186</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Wingdings</vt:lpstr>
      <vt:lpstr>Calibri</vt:lpstr>
      <vt:lpstr>Microsoft YaHei</vt:lpstr>
      <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Administrator</dc:creator>
  <cp:lastModifiedBy>ganesh</cp:lastModifiedBy>
  <cp:revision>21</cp:revision>
  <dcterms:created xsi:type="dcterms:W3CDTF">2018-10-05T05:28:00Z</dcterms:created>
  <dcterms:modified xsi:type="dcterms:W3CDTF">2019-02-17T01:43:17Z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