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332095" y="462915"/>
            <a:ext cx="2405380" cy="521970"/>
          </a:xfrm>
          <a:prstGeom prst="rect">
            <a:avLst/>
          </a:prstGeom>
          <a:noFill/>
        </p:spPr>
        <p:txBody>
          <a:bodyPr wrap="square" rtlCol="0">
            <a:spAutoFit/>
          </a:bodyPr>
          <a:p>
            <a:r>
              <a:rPr lang="en-IN" altLang="en-US" sz="2800">
                <a:solidFill>
                  <a:schemeClr val="accent1"/>
                </a:solidFill>
                <a:effectLst>
                  <a:outerShdw blurRad="38100" dist="25400" dir="5400000" algn="ctr" rotWithShape="0">
                    <a:srgbClr val="6E747A">
                      <a:alpha val="43000"/>
                    </a:srgbClr>
                  </a:outerShdw>
                </a:effectLst>
              </a:rPr>
              <a:t>VPC</a:t>
            </a:r>
            <a:endParaRPr lang="en-IN" altLang="en-US" sz="2800">
              <a:solidFill>
                <a:schemeClr val="accent1"/>
              </a:solidFill>
              <a:effectLst>
                <a:outerShdw blurRad="38100" dist="25400" dir="5400000" algn="ctr" rotWithShape="0">
                  <a:srgbClr val="6E747A">
                    <a:alpha val="43000"/>
                  </a:srgbClr>
                </a:outerShdw>
              </a:effectLst>
            </a:endParaRPr>
          </a:p>
        </p:txBody>
      </p:sp>
      <p:sp>
        <p:nvSpPr>
          <p:cNvPr id="5" name="Text Box 4"/>
          <p:cNvSpPr txBox="1"/>
          <p:nvPr/>
        </p:nvSpPr>
        <p:spPr>
          <a:xfrm>
            <a:off x="1021080" y="1405255"/>
            <a:ext cx="10691495" cy="3415030"/>
          </a:xfrm>
          <a:prstGeom prst="rect">
            <a:avLst/>
          </a:prstGeom>
          <a:noFill/>
        </p:spPr>
        <p:txBody>
          <a:bodyPr wrap="square" rtlCol="0">
            <a:spAutoFit/>
          </a:bodyPr>
          <a:p>
            <a:pPr marL="285750" indent="-285750" algn="l">
              <a:buFont typeface="Wingdings" panose="05000000000000000000" charset="0"/>
              <a:buChar char=""/>
            </a:pPr>
            <a:r>
              <a:rPr lang="en-US"/>
              <a:t>Amazon Virtual Private Cloud (Amazon VPC) enables you to launch AWS resources into a virtual network that you've defined.</a:t>
            </a:r>
            <a:endParaRPr lang="en-US"/>
          </a:p>
          <a:p>
            <a:pPr marL="285750" indent="-285750" algn="l">
              <a:buFont typeface="Wingdings" panose="05000000000000000000" charset="0"/>
              <a:buChar char=""/>
            </a:pPr>
            <a:r>
              <a:rPr lang="en-US"/>
              <a:t>A virtual private cloud (VPC) is a virtual network dedicated to your AWS account. It is logically isolated from other virtual networks in the AWS Cloud.</a:t>
            </a:r>
            <a:endParaRPr lang="en-US"/>
          </a:p>
          <a:p>
            <a:pPr indent="0" algn="l">
              <a:buFont typeface="Wingdings" panose="05000000000000000000" charset="0"/>
              <a:buNone/>
            </a:pPr>
            <a:endParaRPr lang="en-US"/>
          </a:p>
          <a:p>
            <a:pPr marL="285750" indent="-285750" algn="l">
              <a:buFont typeface="Wingdings" panose="05000000000000000000" charset="0"/>
              <a:buChar char=""/>
            </a:pPr>
            <a:endParaRPr lang="en-US"/>
          </a:p>
          <a:p>
            <a:pPr marL="285750" indent="-285750" algn="l">
              <a:buFont typeface="Wingdings" panose="05000000000000000000" charset="0"/>
              <a:buChar char=""/>
            </a:pPr>
            <a:r>
              <a:rPr lang="en-US"/>
              <a:t>A subnet is a range of IP addresses in your VPC. </a:t>
            </a:r>
            <a:endParaRPr lang="en-US"/>
          </a:p>
          <a:p>
            <a:pPr marL="285750" indent="-285750" algn="l">
              <a:buFont typeface="Wingdings" panose="05000000000000000000" charset="0"/>
              <a:buChar char=""/>
            </a:pPr>
            <a:r>
              <a:rPr lang="en-US"/>
              <a:t> You can launch AWS resources into a specified subnet. Use a public subnet for resources that must be     connected to the internet, </a:t>
            </a:r>
            <a:endParaRPr lang="en-US"/>
          </a:p>
          <a:p>
            <a:pPr marL="285750" indent="-285750" algn="l">
              <a:buFont typeface="Wingdings" panose="05000000000000000000" charset="0"/>
              <a:buChar char=""/>
            </a:pPr>
            <a:r>
              <a:rPr lang="en-US"/>
              <a:t>private subnet for resources that won't be connected to the internet.</a:t>
            </a:r>
            <a:endParaRPr lang="en-US"/>
          </a:p>
          <a:p>
            <a:pPr marL="285750" indent="-285750" algn="l">
              <a:buFont typeface="Wingdings" panose="05000000000000000000" charset="0"/>
              <a:buChar char=""/>
            </a:pPr>
            <a:r>
              <a:rPr lang="en-US"/>
              <a:t>To protect the AWS resources in each subnet, you can use multiple layers of security, including security groups and network access control lists (ACL).</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248535" y="330835"/>
            <a:ext cx="6887210" cy="368300"/>
          </a:xfrm>
          <a:prstGeom prst="rect">
            <a:avLst/>
          </a:prstGeom>
          <a:noFill/>
        </p:spPr>
        <p:txBody>
          <a:bodyPr wrap="none" rtlCol="0">
            <a:spAutoFit/>
          </a:bodyPr>
          <a:p>
            <a:pPr algn="l"/>
            <a:r>
              <a:rPr lang="en-IN" altLang="en-US" b="1"/>
              <a:t>D</a:t>
            </a:r>
            <a:r>
              <a:rPr lang="en-US" b="1"/>
              <a:t>ifference between security groups and the network access control list</a:t>
            </a:r>
            <a:endParaRPr lang="en-US" b="1"/>
          </a:p>
        </p:txBody>
      </p:sp>
      <p:sp>
        <p:nvSpPr>
          <p:cNvPr id="5" name="Text Box 4"/>
          <p:cNvSpPr txBox="1"/>
          <p:nvPr/>
        </p:nvSpPr>
        <p:spPr>
          <a:xfrm>
            <a:off x="722630" y="1750060"/>
            <a:ext cx="10805795" cy="1476375"/>
          </a:xfrm>
          <a:prstGeom prst="rect">
            <a:avLst/>
          </a:prstGeom>
          <a:noFill/>
        </p:spPr>
        <p:txBody>
          <a:bodyPr wrap="square" rtlCol="0">
            <a:spAutoFit/>
          </a:bodyPr>
          <a:p>
            <a:pPr marL="285750" indent="-285750" algn="l">
              <a:buFont typeface="Wingdings" panose="05000000000000000000" charset="0"/>
              <a:buChar char=""/>
            </a:pPr>
            <a:r>
              <a:rPr lang="en-US"/>
              <a:t>Security Groups supports only Allow rules.</a:t>
            </a:r>
            <a:endParaRPr lang="en-US"/>
          </a:p>
          <a:p>
            <a:pPr marL="285750" indent="-285750" algn="l">
              <a:buFont typeface="Wingdings" panose="05000000000000000000" charset="0"/>
              <a:buChar char=""/>
            </a:pPr>
            <a:r>
              <a:rPr lang="en-US"/>
              <a:t>Security Group is Stateful, any changes applied to an incoming rules is automatically applied to an outgoing rule.</a:t>
            </a:r>
            <a:endParaRPr lang="en-US"/>
          </a:p>
          <a:p>
            <a:pPr marL="285750" indent="-285750" algn="l">
              <a:buFont typeface="Wingdings" panose="05000000000000000000" charset="0"/>
              <a:buChar char=""/>
            </a:pPr>
            <a:r>
              <a:rPr lang="en-US"/>
              <a:t>Security groups are tied to an instance.</a:t>
            </a:r>
            <a:endParaRPr lang="en-US"/>
          </a:p>
          <a:p>
            <a:pPr marL="285750" indent="-285750" algn="l">
              <a:buFont typeface="Wingdings" panose="05000000000000000000" charset="0"/>
              <a:buChar char=""/>
            </a:pPr>
            <a:r>
              <a:rPr lang="en-US"/>
              <a:t>Secuity group is the first layer of the defense. </a:t>
            </a:r>
            <a:endParaRPr lang="en-US"/>
          </a:p>
          <a:p>
            <a:pPr marL="285750" indent="-285750" algn="l">
              <a:buFont typeface="Wingdings" panose="05000000000000000000" charset="0"/>
              <a:buChar char=""/>
            </a:pPr>
            <a:r>
              <a:rPr lang="en-US"/>
              <a:t>Security group all rules are applied. </a:t>
            </a:r>
            <a:endParaRPr lang="en-US"/>
          </a:p>
        </p:txBody>
      </p:sp>
      <p:sp>
        <p:nvSpPr>
          <p:cNvPr id="7" name="Text Box 6"/>
          <p:cNvSpPr txBox="1"/>
          <p:nvPr/>
        </p:nvSpPr>
        <p:spPr>
          <a:xfrm>
            <a:off x="4729480" y="967740"/>
            <a:ext cx="1682750" cy="368300"/>
          </a:xfrm>
          <a:prstGeom prst="rect">
            <a:avLst/>
          </a:prstGeom>
          <a:noFill/>
        </p:spPr>
        <p:txBody>
          <a:bodyPr wrap="none" rtlCol="0">
            <a:spAutoFit/>
          </a:bodyPr>
          <a:p>
            <a:pPr algn="l"/>
            <a:r>
              <a:rPr lang="en-US" b="1">
                <a:sym typeface="+mn-ea"/>
              </a:rPr>
              <a:t>Security Groups</a:t>
            </a:r>
            <a:endParaRPr lang="en-US" b="1"/>
          </a:p>
        </p:txBody>
      </p:sp>
      <p:sp>
        <p:nvSpPr>
          <p:cNvPr id="8" name="Text Box 7"/>
          <p:cNvSpPr txBox="1"/>
          <p:nvPr/>
        </p:nvSpPr>
        <p:spPr>
          <a:xfrm>
            <a:off x="4968240" y="3607435"/>
            <a:ext cx="1188085" cy="368300"/>
          </a:xfrm>
          <a:prstGeom prst="rect">
            <a:avLst/>
          </a:prstGeom>
          <a:noFill/>
        </p:spPr>
        <p:txBody>
          <a:bodyPr wrap="square" rtlCol="0">
            <a:spAutoFit/>
          </a:bodyPr>
          <a:p>
            <a:r>
              <a:rPr lang="en-IN" altLang="en-US" b="1"/>
              <a:t>NACL</a:t>
            </a:r>
            <a:endParaRPr lang="en-IN" altLang="en-US" b="1"/>
          </a:p>
        </p:txBody>
      </p:sp>
      <p:sp>
        <p:nvSpPr>
          <p:cNvPr id="9" name="Text Box 8"/>
          <p:cNvSpPr txBox="1"/>
          <p:nvPr/>
        </p:nvSpPr>
        <p:spPr>
          <a:xfrm>
            <a:off x="721995" y="4324985"/>
            <a:ext cx="9100185" cy="1476375"/>
          </a:xfrm>
          <a:prstGeom prst="rect">
            <a:avLst/>
          </a:prstGeom>
          <a:noFill/>
        </p:spPr>
        <p:txBody>
          <a:bodyPr wrap="square" rtlCol="0">
            <a:spAutoFit/>
          </a:bodyPr>
          <a:p>
            <a:pPr indent="0" algn="l">
              <a:buFont typeface="Wingdings" panose="05000000000000000000" charset="0"/>
              <a:buNone/>
            </a:pPr>
            <a:endParaRPr lang="en-US"/>
          </a:p>
          <a:p>
            <a:pPr marL="285750" indent="-285750" algn="l">
              <a:buFont typeface="Wingdings" panose="05000000000000000000" charset="0"/>
              <a:buChar char=""/>
            </a:pPr>
            <a:r>
              <a:rPr lang="en-US"/>
              <a:t>Network ACL is Stateless changes applied to incoming will not be applied to </a:t>
            </a:r>
            <a:r>
              <a:rPr lang="en-IN" altLang="en-US"/>
              <a:t>outbond</a:t>
            </a:r>
            <a:r>
              <a:rPr lang="en-US"/>
              <a:t>.</a:t>
            </a:r>
            <a:endParaRPr lang="en-US"/>
          </a:p>
          <a:p>
            <a:pPr marL="285750" indent="-285750" algn="l">
              <a:buFont typeface="Wingdings" panose="05000000000000000000" charset="0"/>
              <a:buChar char=""/>
            </a:pPr>
            <a:r>
              <a:rPr lang="en-US"/>
              <a:t>Network ACL are tied to the subnet.</a:t>
            </a:r>
            <a:endParaRPr lang="en-US"/>
          </a:p>
          <a:p>
            <a:pPr marL="285750" indent="-285750" algn="l">
              <a:buFont typeface="Wingdings" panose="05000000000000000000" charset="0"/>
              <a:buChar char=""/>
            </a:pPr>
            <a:r>
              <a:rPr lang="en-US"/>
              <a:t>Network ACL is the second layer of the defense.</a:t>
            </a:r>
            <a:endParaRPr lang="en-US"/>
          </a:p>
          <a:p>
            <a:pPr marL="285750" indent="-285750" algn="l">
              <a:buFont typeface="Wingdings" panose="05000000000000000000" charset="0"/>
              <a:buChar char=""/>
            </a:pPr>
            <a:r>
              <a:rPr lang="en-US"/>
              <a:t>Network ACL rules are applied in order, with rules with lower number processed first.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51155" y="184785"/>
            <a:ext cx="11752580" cy="2030095"/>
          </a:xfrm>
          <a:prstGeom prst="rect">
            <a:avLst/>
          </a:prstGeom>
          <a:noFill/>
        </p:spPr>
        <p:txBody>
          <a:bodyPr wrap="square" rtlCol="0">
            <a:spAutoFit/>
          </a:bodyPr>
          <a:p>
            <a:pPr marL="285750" indent="-285750" algn="l">
              <a:buFont typeface="Wingdings" panose="05000000000000000000" charset="0"/>
              <a:buChar char=""/>
            </a:pPr>
            <a:r>
              <a:rPr lang="en-US"/>
              <a:t>Security Group by default is ‘Deny All’ inbound. ACL by default is ‘Allow All’ both inbound &amp; outbound.</a:t>
            </a:r>
            <a:endParaRPr lang="en-US"/>
          </a:p>
          <a:p>
            <a:pPr marL="285750" indent="-285750" algn="l">
              <a:buFont typeface="Wingdings" panose="05000000000000000000" charset="0"/>
              <a:buChar char=""/>
            </a:pPr>
            <a:r>
              <a:rPr lang="en-US"/>
              <a:t>In ACL you can specify both allow and deny. In SG, you can only specify allow entries.</a:t>
            </a:r>
            <a:endParaRPr lang="en-US"/>
          </a:p>
          <a:p>
            <a:pPr marL="285750" indent="-285750" algn="l">
              <a:buFont typeface="Wingdings" panose="05000000000000000000" charset="0"/>
              <a:buChar char=""/>
            </a:pPr>
            <a:r>
              <a:rPr lang="en-US"/>
              <a:t>Security Groups are stateful, i.e- if you open inbound port 80, it will automatically open outbound port 80 as well. In an ACL, you have to manually do this for both inbound and outbound i.e -stateless.</a:t>
            </a:r>
            <a:endParaRPr lang="en-US"/>
          </a:p>
          <a:p>
            <a:pPr marL="285750" indent="-285750" algn="l">
              <a:buFont typeface="Wingdings" panose="05000000000000000000" charset="0"/>
              <a:buChar char=""/>
            </a:pPr>
            <a:r>
              <a:rPr lang="en-US"/>
              <a:t>Security Groups are applied to individual resources. i.e- EC2, RDS etc. ACL is applied on a network level i.e- VPC.</a:t>
            </a:r>
            <a:endParaRPr lang="en-US"/>
          </a:p>
          <a:p>
            <a:pPr marL="285750" indent="-285750" algn="l">
              <a:buFont typeface="Wingdings" panose="05000000000000000000" charset="0"/>
              <a:buChar char=""/>
            </a:pPr>
            <a:r>
              <a:rPr lang="en-US"/>
              <a:t>ACLs take precedence as traffic hits it before the Security group. If port 80 is blocked on the ACL, it will not come through to the security group even if it is allowed on the security group.</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5139055" y="357505"/>
            <a:ext cx="1666875" cy="460375"/>
          </a:xfrm>
          <a:prstGeom prst="rect">
            <a:avLst/>
          </a:prstGeom>
          <a:noFill/>
        </p:spPr>
        <p:txBody>
          <a:bodyPr wrap="square" rtlCol="0">
            <a:spAutoFit/>
          </a:bodyPr>
          <a:p>
            <a:r>
              <a:rPr lang="en-IN" altLang="en-US" sz="2400">
                <a:solidFill>
                  <a:schemeClr val="accent1"/>
                </a:solidFill>
                <a:effectLst>
                  <a:outerShdw blurRad="38100" dist="25400" dir="5400000" algn="ctr" rotWithShape="0">
                    <a:srgbClr val="6E747A">
                      <a:alpha val="43000"/>
                    </a:srgbClr>
                  </a:outerShdw>
                </a:effectLst>
              </a:rPr>
              <a:t>VPN</a:t>
            </a:r>
            <a:endParaRPr lang="en-IN" altLang="en-US" sz="2400">
              <a:solidFill>
                <a:schemeClr val="accent1"/>
              </a:solidFill>
              <a:effectLst>
                <a:outerShdw blurRad="38100" dist="25400" dir="5400000" algn="ctr" rotWithShape="0">
                  <a:srgbClr val="6E747A">
                    <a:alpha val="43000"/>
                  </a:srgbClr>
                </a:outerShdw>
              </a:effectLst>
            </a:endParaRPr>
          </a:p>
        </p:txBody>
      </p:sp>
      <p:sp>
        <p:nvSpPr>
          <p:cNvPr id="4" name="Text Box 3"/>
          <p:cNvSpPr txBox="1"/>
          <p:nvPr/>
        </p:nvSpPr>
        <p:spPr>
          <a:xfrm>
            <a:off x="580390" y="1101090"/>
            <a:ext cx="11229340" cy="3138170"/>
          </a:xfrm>
          <a:prstGeom prst="rect">
            <a:avLst/>
          </a:prstGeom>
          <a:noFill/>
        </p:spPr>
        <p:txBody>
          <a:bodyPr wrap="square" rtlCol="0">
            <a:spAutoFit/>
          </a:bodyPr>
          <a:p>
            <a:pPr indent="0">
              <a:buFont typeface="Wingdings" panose="05000000000000000000" charset="0"/>
              <a:buNone/>
            </a:pPr>
            <a:r>
              <a:rPr lang="en-US" b="1"/>
              <a:t>Accessing a Corporate or Home Network:</a:t>
            </a:r>
            <a:endParaRPr lang="en-US" b="1"/>
          </a:p>
          <a:p>
            <a:pPr marL="285750" indent="-285750">
              <a:buFont typeface="Wingdings" panose="05000000000000000000" charset="0"/>
              <a:buChar char=""/>
            </a:pPr>
            <a:r>
              <a:rPr lang="en-US"/>
              <a:t>You can optionally connect your VPC to your own corporate data center using an </a:t>
            </a:r>
            <a:r>
              <a:rPr lang="en-US" b="1"/>
              <a:t>IPsec</a:t>
            </a:r>
            <a:r>
              <a:rPr lang="en-US"/>
              <a:t> AWS managed VPN connection, </a:t>
            </a:r>
            <a:endParaRPr lang="en-US"/>
          </a:p>
          <a:p>
            <a:pPr marL="285750" indent="-285750">
              <a:buFont typeface="Wingdings" panose="05000000000000000000" charset="0"/>
              <a:buChar char=""/>
            </a:pPr>
            <a:r>
              <a:rPr lang="en-IN" altLang="en-US"/>
              <a:t>M</a:t>
            </a:r>
            <a:r>
              <a:rPr lang="en-US"/>
              <a:t>aking the AWS Cloud an extension of your data center.</a:t>
            </a:r>
            <a:endParaRPr lang="en-US"/>
          </a:p>
          <a:p>
            <a:pPr marL="285750" indent="-285750">
              <a:buFont typeface="Wingdings" panose="05000000000000000000" charset="0"/>
              <a:buChar char=""/>
            </a:pPr>
            <a:r>
              <a:rPr lang="en-US"/>
              <a:t>A VPN connection consists of a virtual private gateway attached to your VPC and a customer gateway located in your data center.</a:t>
            </a:r>
            <a:endParaRPr lang="en-US"/>
          </a:p>
          <a:p>
            <a:pPr marL="285750" indent="-285750">
              <a:buFont typeface="Wingdings" panose="05000000000000000000" charset="0"/>
              <a:buChar char=""/>
            </a:pPr>
            <a:r>
              <a:rPr lang="en-US"/>
              <a:t>A virtual private gateway is the VPN concentrator on the Amazon side of the VPN connection.</a:t>
            </a:r>
            <a:endParaRPr lang="en-US"/>
          </a:p>
          <a:p>
            <a:pPr marL="285750" indent="-285750">
              <a:buFont typeface="Wingdings" panose="05000000000000000000" charset="0"/>
              <a:buChar char=""/>
            </a:pPr>
            <a:r>
              <a:rPr lang="en-US"/>
              <a:t>A customer gateway is a physical device or software appliance on your side of the VPN connection.</a:t>
            </a:r>
            <a:endParaRPr lang="en-US"/>
          </a:p>
          <a:p>
            <a:pPr marL="285750" indent="-285750">
              <a:buFont typeface="Wingdings" panose="05000000000000000000" charset="0"/>
              <a:buChar char=""/>
            </a:pPr>
            <a:endParaRPr lang="en-US"/>
          </a:p>
          <a:p>
            <a:pPr indent="0">
              <a:buFont typeface="Wingdings" panose="05000000000000000000" charset="0"/>
              <a:buNone/>
            </a:pPr>
            <a:endParaRPr lang="en-US"/>
          </a:p>
          <a:p>
            <a:pPr indent="0">
              <a:buFont typeface="Wingdings" panose="05000000000000000000" charset="0"/>
              <a:buNone/>
            </a:pP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Content Placeholder 2"/>
          <p:cNvPicPr>
            <a:picLocks noChangeAspect="1"/>
          </p:cNvPicPr>
          <p:nvPr>
            <p:ph/>
          </p:nvPr>
        </p:nvPicPr>
        <p:blipFill>
          <a:blip r:embed="rId1"/>
          <a:stretch>
            <a:fillRect/>
          </a:stretch>
        </p:blipFill>
        <p:spPr>
          <a:xfrm>
            <a:off x="2096135" y="472440"/>
            <a:ext cx="8104505" cy="53581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931035" y="450215"/>
            <a:ext cx="8194675" cy="368300"/>
          </a:xfrm>
          <a:prstGeom prst="rect">
            <a:avLst/>
          </a:prstGeom>
          <a:noFill/>
        </p:spPr>
        <p:txBody>
          <a:bodyPr wrap="square" rtlCol="0">
            <a:spAutoFit/>
          </a:bodyPr>
          <a:p>
            <a:pPr algn="l"/>
            <a:r>
              <a:rPr lang="en-US" b="1"/>
              <a:t>Difference between virtual private gateway VPG and customer gateway CG in aws</a:t>
            </a:r>
            <a:endParaRPr lang="en-US" b="1"/>
          </a:p>
        </p:txBody>
      </p:sp>
      <p:sp>
        <p:nvSpPr>
          <p:cNvPr id="4" name="Text Box 3"/>
          <p:cNvSpPr txBox="1"/>
          <p:nvPr/>
        </p:nvSpPr>
        <p:spPr>
          <a:xfrm>
            <a:off x="974725" y="1205865"/>
            <a:ext cx="1809115" cy="368300"/>
          </a:xfrm>
          <a:prstGeom prst="rect">
            <a:avLst/>
          </a:prstGeom>
          <a:noFill/>
        </p:spPr>
        <p:txBody>
          <a:bodyPr wrap="square" rtlCol="0">
            <a:spAutoFit/>
          </a:bodyPr>
          <a:p>
            <a:endParaRPr lang="en-US"/>
          </a:p>
        </p:txBody>
      </p:sp>
      <p:sp>
        <p:nvSpPr>
          <p:cNvPr id="5" name="Text Box 4"/>
          <p:cNvSpPr txBox="1"/>
          <p:nvPr/>
        </p:nvSpPr>
        <p:spPr>
          <a:xfrm>
            <a:off x="842645" y="1326515"/>
            <a:ext cx="11238230" cy="3969385"/>
          </a:xfrm>
          <a:prstGeom prst="rect">
            <a:avLst/>
          </a:prstGeom>
          <a:noFill/>
        </p:spPr>
        <p:txBody>
          <a:bodyPr wrap="square" rtlCol="0">
            <a:spAutoFit/>
          </a:bodyPr>
          <a:p>
            <a:pPr marL="285750" indent="-285750" algn="l">
              <a:buFont typeface="Wingdings" panose="05000000000000000000" charset="0"/>
              <a:buChar char=""/>
            </a:pPr>
            <a:r>
              <a:rPr lang="en-US"/>
              <a:t>To establish VPN connection in AWS ,need Customer Gateway (CG ) and Virtual Private Gateway (VPG).Its similar traditional site to site VPN.</a:t>
            </a:r>
            <a:endParaRPr lang="en-US"/>
          </a:p>
          <a:p>
            <a:pPr marL="285750" indent="-285750" algn="l">
              <a:buFont typeface="Wingdings" panose="05000000000000000000" charset="0"/>
              <a:buChar char=""/>
            </a:pPr>
            <a:r>
              <a:rPr lang="en-US"/>
              <a:t>The difference is one end is your office router or appliance and another end is AWS router.But in AWS side you can see everything as virtual resources. They made it very user friendly GUI to setup VPN connection.</a:t>
            </a:r>
            <a:endParaRPr lang="en-US"/>
          </a:p>
          <a:p>
            <a:pPr marL="285750" indent="-285750" algn="l">
              <a:buFont typeface="Wingdings" panose="05000000000000000000" charset="0"/>
              <a:buChar char=""/>
            </a:pPr>
            <a:r>
              <a:rPr lang="en-US"/>
              <a:t>Connectivity between Client office /DC to AWS VPC.</a:t>
            </a:r>
            <a:endParaRPr lang="en-US"/>
          </a:p>
          <a:p>
            <a:pPr indent="0" algn="l">
              <a:buFont typeface="Wingdings" panose="05000000000000000000" charset="0"/>
              <a:buNone/>
            </a:pPr>
            <a:endParaRPr lang="en-US"/>
          </a:p>
          <a:p>
            <a:pPr indent="0" algn="l">
              <a:buFont typeface="Wingdings" panose="05000000000000000000" charset="0"/>
              <a:buNone/>
            </a:pPr>
            <a:endParaRPr lang="en-US"/>
          </a:p>
          <a:p>
            <a:pPr indent="0" algn="l">
              <a:buFont typeface="Wingdings" panose="05000000000000000000" charset="0"/>
              <a:buNone/>
            </a:pPr>
            <a:r>
              <a:rPr lang="en-US" b="1"/>
              <a:t>Customer Gateway :</a:t>
            </a:r>
            <a:endParaRPr lang="en-US" b="1"/>
          </a:p>
          <a:p>
            <a:pPr indent="0" algn="l">
              <a:buFont typeface="Wingdings" panose="05000000000000000000" charset="0"/>
              <a:buNone/>
            </a:pPr>
            <a:endParaRPr lang="en-US"/>
          </a:p>
          <a:p>
            <a:pPr marL="285750" indent="-285750" algn="l">
              <a:buFont typeface="Wingdings" panose="05000000000000000000" charset="0"/>
              <a:buChar char=""/>
            </a:pPr>
            <a:r>
              <a:rPr lang="en-US"/>
              <a:t>A customer gateway is the anchor on your side of that connection. It can be a physical or software appliance. </a:t>
            </a:r>
            <a:endParaRPr lang="en-US"/>
          </a:p>
          <a:p>
            <a:pPr marL="285750" indent="-285750" algn="l">
              <a:buFont typeface="Wingdings" panose="05000000000000000000" charset="0"/>
              <a:buChar char=""/>
            </a:pPr>
            <a:r>
              <a:rPr lang="en-US"/>
              <a:t>Ex: Cisco ASA router can be a customer gateway to configure VPN. AWS supports most of the major vendors router        device to configure VPN.</a:t>
            </a:r>
            <a:endParaRPr lang="en-US"/>
          </a:p>
          <a:p>
            <a:pPr marL="285750" indent="-285750" algn="l">
              <a:buFont typeface="Wingdings" panose="05000000000000000000" charset="0"/>
              <a:buChar char=""/>
            </a:pPr>
            <a:r>
              <a:rPr lang="en-US"/>
              <a:t> If the specific device type not found you can raise try with generic model.</a:t>
            </a:r>
            <a:endParaRPr lang="en-US"/>
          </a:p>
          <a:p>
            <a:pPr marL="285750" indent="-285750" algn="l">
              <a:buFont typeface="Wingdings" panose="05000000000000000000" charset="0"/>
              <a:buChar char=""/>
            </a:pPr>
            <a:r>
              <a:rPr lang="en-US"/>
              <a:t> If still its not working you can open a case.AWS technical will look and advise.</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777240" y="901065"/>
            <a:ext cx="11213465" cy="1753235"/>
          </a:xfrm>
          <a:prstGeom prst="rect">
            <a:avLst/>
          </a:prstGeom>
          <a:noFill/>
        </p:spPr>
        <p:txBody>
          <a:bodyPr wrap="square" rtlCol="0">
            <a:spAutoFit/>
          </a:bodyPr>
          <a:p>
            <a:pPr algn="l"/>
            <a:r>
              <a:rPr lang="en-US" b="1"/>
              <a:t>Virtual Private Gateway:</a:t>
            </a:r>
            <a:endParaRPr lang="en-US" b="1"/>
          </a:p>
          <a:p>
            <a:pPr algn="l"/>
            <a:endParaRPr lang="en-US"/>
          </a:p>
          <a:p>
            <a:pPr marL="285750" indent="-285750" algn="l">
              <a:buFont typeface="Wingdings" panose="05000000000000000000" charset="0"/>
              <a:buChar char=""/>
            </a:pPr>
            <a:r>
              <a:rPr lang="en-US"/>
              <a:t>The anchor on the AWS side of the VPN connection is called a virtual private gateway.Simply we can say router kind of device in AWS side.</a:t>
            </a:r>
            <a:endParaRPr lang="en-US"/>
          </a:p>
          <a:p>
            <a:pPr marL="285750" indent="-285750" algn="l">
              <a:buFont typeface="Wingdings" panose="05000000000000000000" charset="0"/>
              <a:buChar char=""/>
            </a:pPr>
            <a:r>
              <a:rPr lang="en-US"/>
              <a:t> But you wont get any information about that and no need to configure much on this part.</a:t>
            </a:r>
            <a:endParaRPr lang="en-US"/>
          </a:p>
          <a:p>
            <a:pPr marL="285750" indent="-285750" algn="l">
              <a:buFont typeface="Wingdings" panose="05000000000000000000" charset="0"/>
              <a:buChar char=""/>
            </a:pPr>
            <a:r>
              <a:rPr lang="en-US"/>
              <a:t> Just click to create VPG and attach to required VPC. AWS will automatically assign two public IP.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p:nvPr>
        </p:nvPicPr>
        <p:blipFill>
          <a:blip r:embed="rId1"/>
          <a:stretch>
            <a:fillRect/>
          </a:stretch>
        </p:blipFill>
        <p:spPr>
          <a:xfrm>
            <a:off x="1610995" y="299085"/>
            <a:ext cx="7734300" cy="63271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649605" y="292100"/>
            <a:ext cx="11343005" cy="2306955"/>
          </a:xfrm>
          <a:prstGeom prst="rect">
            <a:avLst/>
          </a:prstGeom>
          <a:noFill/>
        </p:spPr>
        <p:txBody>
          <a:bodyPr wrap="square" rtlCol="0">
            <a:spAutoFit/>
          </a:bodyPr>
          <a:p>
            <a:pPr algn="l"/>
            <a:r>
              <a:rPr lang="en-US" b="1"/>
              <a:t>NAT Gateways: </a:t>
            </a:r>
            <a:endParaRPr lang="en-US" b="1"/>
          </a:p>
          <a:p>
            <a:pPr algn="l"/>
            <a:endParaRPr lang="en-US" b="1"/>
          </a:p>
          <a:p>
            <a:pPr marL="285750" indent="-285750" algn="l">
              <a:buFont typeface="Wingdings" panose="05000000000000000000" charset="0"/>
              <a:buChar char=""/>
            </a:pPr>
            <a:r>
              <a:rPr lang="en-US"/>
              <a:t>You can use a network address translation (NAT) gateway to enable instances in a private subnet to connect to the internet or other AWS services.</a:t>
            </a:r>
            <a:endParaRPr lang="en-US"/>
          </a:p>
          <a:p>
            <a:pPr marL="285750" indent="-285750" algn="l">
              <a:buFont typeface="Wingdings" panose="05000000000000000000" charset="0"/>
              <a:buChar char=""/>
            </a:pPr>
            <a:r>
              <a:rPr lang="en-US"/>
              <a:t>You are charged for creating and using a NAT gateway in your account.</a:t>
            </a:r>
            <a:endParaRPr lang="en-US"/>
          </a:p>
          <a:p>
            <a:pPr marL="285750" indent="-285750" algn="l">
              <a:buFont typeface="Wingdings" panose="05000000000000000000" charset="0"/>
              <a:buChar char=""/>
            </a:pPr>
            <a:r>
              <a:rPr lang="en-US"/>
              <a:t>NAT gateway supports 5 Gbps of bandwidth and automatically scales up to 45 Gbps</a:t>
            </a:r>
            <a:endParaRPr lang="en-US"/>
          </a:p>
          <a:p>
            <a:pPr marL="285750" indent="-285750" algn="l">
              <a:buFont typeface="Wingdings" panose="05000000000000000000" charset="0"/>
              <a:buChar char=""/>
            </a:pPr>
            <a:r>
              <a:rPr lang="en-US"/>
              <a:t>You can associate exactly one Elastic IP address with a NAT gateway</a:t>
            </a:r>
            <a:endParaRPr lang="en-US"/>
          </a:p>
          <a:p>
            <a:pPr marL="285750" indent="-285750" algn="l">
              <a:buFont typeface="Wingdings" panose="05000000000000000000" charset="0"/>
              <a:buChar char=""/>
            </a:pPr>
            <a:r>
              <a:rPr lang="en-US"/>
              <a:t>NAT gateway supports the following protocols: TCP, UDP, and ICMP.</a:t>
            </a:r>
            <a:endParaRPr lang="en-US"/>
          </a:p>
        </p:txBody>
      </p:sp>
      <p:pic>
        <p:nvPicPr>
          <p:cNvPr id="4" name="Content Placeholder 3"/>
          <p:cNvPicPr>
            <a:picLocks noChangeAspect="1"/>
          </p:cNvPicPr>
          <p:nvPr>
            <p:ph/>
          </p:nvPr>
        </p:nvPicPr>
        <p:blipFill>
          <a:blip r:embed="rId1"/>
          <a:stretch>
            <a:fillRect/>
          </a:stretch>
        </p:blipFill>
        <p:spPr>
          <a:xfrm>
            <a:off x="1638935" y="2599055"/>
            <a:ext cx="6286500" cy="38252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411480" y="251460"/>
            <a:ext cx="11664315" cy="1476375"/>
          </a:xfrm>
          <a:prstGeom prst="rect">
            <a:avLst/>
          </a:prstGeom>
          <a:noFill/>
        </p:spPr>
        <p:txBody>
          <a:bodyPr wrap="square" rtlCol="0">
            <a:spAutoFit/>
          </a:bodyPr>
          <a:p>
            <a:pPr algn="l"/>
            <a:r>
              <a:rPr lang="en-US" b="1"/>
              <a:t>VPC Peering: </a:t>
            </a:r>
            <a:endParaRPr lang="en-US" b="1"/>
          </a:p>
          <a:p>
            <a:pPr algn="l"/>
            <a:endParaRPr lang="en-US" b="1"/>
          </a:p>
          <a:p>
            <a:pPr marL="285750" indent="-285750" algn="l">
              <a:buFont typeface="Wingdings" panose="05000000000000000000" charset="0"/>
              <a:buChar char=""/>
            </a:pPr>
            <a:r>
              <a:rPr lang="en-US"/>
              <a:t>A VPC peering connection is a networking connection between two VPCs that enables you to route traffic between them using private IPv4 addresses or IPv6 addresses.</a:t>
            </a:r>
            <a:endParaRPr lang="en-US"/>
          </a:p>
          <a:p>
            <a:pPr marL="285750" indent="-285750" algn="l">
              <a:buFont typeface="Wingdings" panose="05000000000000000000" charset="0"/>
              <a:buChar char=""/>
            </a:pPr>
            <a:r>
              <a:rPr lang="en-US"/>
              <a:t>You can create a VPC peering connection between your own VPCs, or with a VPC in another AWS account.</a:t>
            </a:r>
            <a:endParaRPr lang="en-US"/>
          </a:p>
        </p:txBody>
      </p:sp>
      <p:pic>
        <p:nvPicPr>
          <p:cNvPr id="4" name="Content Placeholder 3"/>
          <p:cNvPicPr>
            <a:picLocks noChangeAspect="1"/>
          </p:cNvPicPr>
          <p:nvPr>
            <p:ph/>
          </p:nvPr>
        </p:nvPicPr>
        <p:blipFill>
          <a:blip r:embed="rId1"/>
          <a:stretch>
            <a:fillRect/>
          </a:stretch>
        </p:blipFill>
        <p:spPr>
          <a:xfrm>
            <a:off x="2289810" y="2301240"/>
            <a:ext cx="7067550" cy="36106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417830" y="410210"/>
            <a:ext cx="11480800" cy="2306955"/>
          </a:xfrm>
          <a:prstGeom prst="rect">
            <a:avLst/>
          </a:prstGeom>
          <a:noFill/>
        </p:spPr>
        <p:txBody>
          <a:bodyPr wrap="square" rtlCol="0">
            <a:spAutoFit/>
          </a:bodyPr>
          <a:p>
            <a:pPr algn="l"/>
            <a:r>
              <a:rPr lang="en-US" b="1"/>
              <a:t>Security Groups:</a:t>
            </a:r>
            <a:r>
              <a:rPr lang="en-US"/>
              <a:t> </a:t>
            </a:r>
            <a:endParaRPr lang="en-US"/>
          </a:p>
          <a:p>
            <a:pPr algn="l"/>
            <a:endParaRPr lang="en-US"/>
          </a:p>
          <a:p>
            <a:pPr marL="285750" indent="-285750" algn="l">
              <a:buFont typeface="Wingdings" panose="05000000000000000000" charset="0"/>
              <a:buChar char=""/>
            </a:pPr>
            <a:r>
              <a:rPr lang="en-US"/>
              <a:t>A security group acts as a virtual firewall that controls the traffic for one or more instances.</a:t>
            </a:r>
            <a:endParaRPr lang="en-US"/>
          </a:p>
          <a:p>
            <a:pPr marL="285750" indent="-285750" algn="l">
              <a:buFont typeface="Wingdings" panose="05000000000000000000" charset="0"/>
              <a:buChar char=""/>
            </a:pPr>
            <a:r>
              <a:rPr lang="en-US"/>
              <a:t> When you launch an instance in a VPC, you must specify a security group that's created for that VPC.After you launch            an instance, you can change its security groups.</a:t>
            </a:r>
            <a:endParaRPr lang="en-US"/>
          </a:p>
          <a:p>
            <a:pPr marL="285750" indent="-285750" algn="l">
              <a:buFont typeface="Wingdings" panose="05000000000000000000" charset="0"/>
              <a:buChar char=""/>
            </a:pPr>
            <a:r>
              <a:rPr lang="en-US"/>
              <a:t>AWS security groups (SGs) are associated with EC2 instances and provide security at the protocol and port access level.</a:t>
            </a:r>
            <a:endParaRPr lang="en-US"/>
          </a:p>
          <a:p>
            <a:pPr marL="285750" indent="-285750" algn="l">
              <a:buFont typeface="Wingdings" panose="05000000000000000000" charset="0"/>
              <a:buChar char=""/>
            </a:pPr>
            <a:r>
              <a:rPr lang="en-US"/>
              <a:t> limited to only 100 security groups per VPC.</a:t>
            </a:r>
            <a:endParaRPr lang="en-US"/>
          </a:p>
          <a:p>
            <a:pPr algn="l"/>
            <a:r>
              <a:rPr lang="en-US"/>
              <a:t>   </a:t>
            </a:r>
            <a:endParaRPr lang="en-US"/>
          </a:p>
        </p:txBody>
      </p:sp>
      <p:pic>
        <p:nvPicPr>
          <p:cNvPr id="4" name="Content Placeholder 3"/>
          <p:cNvPicPr>
            <a:picLocks noChangeAspect="1"/>
          </p:cNvPicPr>
          <p:nvPr>
            <p:ph/>
          </p:nvPr>
        </p:nvPicPr>
        <p:blipFill>
          <a:blip r:embed="rId1"/>
          <a:stretch>
            <a:fillRect/>
          </a:stretch>
        </p:blipFill>
        <p:spPr>
          <a:xfrm>
            <a:off x="2755265" y="2717165"/>
            <a:ext cx="5592445" cy="39243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457835" y="304165"/>
            <a:ext cx="11529060" cy="4246245"/>
          </a:xfrm>
          <a:prstGeom prst="rect">
            <a:avLst/>
          </a:prstGeom>
          <a:noFill/>
        </p:spPr>
        <p:txBody>
          <a:bodyPr wrap="square" rtlCol="0">
            <a:spAutoFit/>
          </a:bodyPr>
          <a:p>
            <a:pPr algn="l"/>
            <a:r>
              <a:rPr lang="en-US" b="1"/>
              <a:t>AWS Security Groups: rules</a:t>
            </a:r>
            <a:endParaRPr lang="en-US" b="1"/>
          </a:p>
          <a:p>
            <a:pPr algn="l"/>
            <a:endParaRPr lang="en-US" b="1"/>
          </a:p>
          <a:p>
            <a:pPr marL="285750" indent="-285750" algn="l">
              <a:buFont typeface="Wingdings" panose="05000000000000000000" charset="0"/>
              <a:buChar char=""/>
            </a:pPr>
            <a:r>
              <a:rPr lang="en-US"/>
              <a:t>By default, security groups allow all outbound traffic.</a:t>
            </a:r>
            <a:endParaRPr lang="en-US"/>
          </a:p>
          <a:p>
            <a:pPr marL="285750" indent="-285750" algn="l">
              <a:buFont typeface="Wingdings" panose="05000000000000000000" charset="0"/>
              <a:buChar char=""/>
            </a:pPr>
            <a:r>
              <a:rPr lang="en-US"/>
              <a:t>The actual rule set that filters traffic is made up of two tables: ‘Inbound’ and ‘Outbound’. </a:t>
            </a:r>
            <a:endParaRPr lang="en-US"/>
          </a:p>
          <a:p>
            <a:pPr marL="285750" indent="-285750" algn="l">
              <a:buFont typeface="Wingdings" panose="05000000000000000000" charset="0"/>
              <a:buChar char=""/>
            </a:pPr>
            <a:r>
              <a:rPr lang="en-US"/>
              <a:t>AWS Security groups are </a:t>
            </a:r>
            <a:r>
              <a:rPr lang="en-US" b="1"/>
              <a:t>statefu</a:t>
            </a:r>
            <a:r>
              <a:rPr lang="en-US"/>
              <a:t>l, meaning you do not need the same rules for both outbound traffic and inbound. </a:t>
            </a:r>
            <a:endParaRPr lang="en-US"/>
          </a:p>
          <a:p>
            <a:pPr marL="285750" indent="-285750" algn="l">
              <a:buFont typeface="Wingdings" panose="05000000000000000000" charset="0"/>
              <a:buChar char=""/>
            </a:pPr>
            <a:r>
              <a:rPr lang="en-US"/>
              <a:t>Each rule is comprised of four fields: ‘Type’, ‘Protocol’, ‘Port Range’, and ‘Source’. This applies for both ‘Inbound’ and ‘Outbound’ rules.</a:t>
            </a:r>
            <a:endParaRPr lang="en-US"/>
          </a:p>
          <a:p>
            <a:pPr marL="285750" indent="-285750" algn="l">
              <a:buFont typeface="Wingdings" panose="05000000000000000000" charset="0"/>
              <a:buChar char=""/>
            </a:pPr>
            <a:r>
              <a:rPr lang="en-US" b="1"/>
              <a:t> Type: </a:t>
            </a:r>
            <a:r>
              <a:rPr lang="en-US"/>
              <a:t>      The drop down list allows you to select common protocols like SSH, RDP, or HTTP. You can also choose custom protocols.</a:t>
            </a:r>
            <a:endParaRPr lang="en-US"/>
          </a:p>
          <a:p>
            <a:pPr marL="285750" indent="-285750" algn="l">
              <a:buFont typeface="Wingdings" panose="05000000000000000000" charset="0"/>
              <a:buChar char=""/>
            </a:pPr>
            <a:r>
              <a:rPr lang="en-US"/>
              <a:t> </a:t>
            </a:r>
            <a:r>
              <a:rPr lang="en-US" b="1"/>
              <a:t>Protocol:</a:t>
            </a:r>
            <a:r>
              <a:rPr lang="en-US"/>
              <a:t>   This is typically greyed out, as it’s covered by most ‘Type’ choices. However, if you create a custom rule, you can specify your protocol (TCP/UDP etc.) here.</a:t>
            </a:r>
            <a:endParaRPr lang="en-US"/>
          </a:p>
          <a:p>
            <a:pPr marL="285750" indent="-285750" algn="l">
              <a:buFont typeface="Wingdings" panose="05000000000000000000" charset="0"/>
              <a:buChar char=""/>
            </a:pPr>
            <a:r>
              <a:rPr lang="en-US"/>
              <a:t> </a:t>
            </a:r>
            <a:r>
              <a:rPr lang="en-US" b="1"/>
              <a:t>Port Range:</a:t>
            </a:r>
            <a:r>
              <a:rPr lang="en-US"/>
              <a:t> This value will also usually be pre-filled, reflecting the default port or port range for your chosen protocol. However, there might be times when you prefer to use custom ports.</a:t>
            </a:r>
            <a:endParaRPr lang="en-US"/>
          </a:p>
          <a:p>
            <a:pPr marL="285750" indent="-285750" algn="l">
              <a:buFont typeface="Wingdings" panose="05000000000000000000" charset="0"/>
              <a:buChar char=""/>
            </a:pPr>
            <a:r>
              <a:rPr lang="en-US"/>
              <a:t> </a:t>
            </a:r>
            <a:r>
              <a:rPr lang="en-US" b="1"/>
              <a:t>Source: </a:t>
            </a:r>
            <a:r>
              <a:rPr lang="en-US"/>
              <a:t>    This can be a Network Subnet range, a specific IP address, or another AWS security group. You can also leave access open to the entire Internet using the ‘Anywhere (0.0.0.0/0)’ value.</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563880" y="926465"/>
            <a:ext cx="11444605" cy="4246245"/>
          </a:xfrm>
          <a:prstGeom prst="rect">
            <a:avLst/>
          </a:prstGeom>
          <a:noFill/>
        </p:spPr>
        <p:txBody>
          <a:bodyPr wrap="square" rtlCol="0">
            <a:spAutoFit/>
          </a:bodyPr>
          <a:p>
            <a:pPr algn="l"/>
            <a:r>
              <a:rPr lang="en-US" b="1"/>
              <a:t>Network ACLs (NACL):</a:t>
            </a:r>
            <a:r>
              <a:rPr lang="en-US"/>
              <a:t> </a:t>
            </a:r>
            <a:endParaRPr lang="en-US"/>
          </a:p>
          <a:p>
            <a:pPr algn="l"/>
            <a:endParaRPr lang="en-US"/>
          </a:p>
          <a:p>
            <a:pPr marL="285750" indent="-285750" algn="l">
              <a:buFont typeface="Wingdings" panose="05000000000000000000" charset="0"/>
              <a:buChar char=""/>
            </a:pPr>
            <a:r>
              <a:rPr lang="en-US"/>
              <a:t>A network access control list (ACL) is an optional layer of security for your VPC that acts as a firewall for controlling traffic in and out of one or more subnets.</a:t>
            </a:r>
            <a:endParaRPr lang="en-US"/>
          </a:p>
          <a:p>
            <a:pPr marL="285750" indent="-285750" algn="l">
              <a:buFont typeface="Wingdings" panose="05000000000000000000" charset="0"/>
              <a:buChar char=""/>
            </a:pPr>
            <a:r>
              <a:rPr lang="en-US"/>
              <a:t>ACLs monitor and filter traffic moving in and out of a network.</a:t>
            </a:r>
            <a:endParaRPr lang="en-US"/>
          </a:p>
          <a:p>
            <a:pPr marL="285750" indent="-285750" algn="l">
              <a:buFont typeface="Wingdings" panose="05000000000000000000" charset="0"/>
              <a:buChar char=""/>
            </a:pPr>
            <a:r>
              <a:rPr lang="en-US"/>
              <a:t>You can attach an ACL to one or more subnets within your Virtual Private Cloud (VPC).</a:t>
            </a:r>
            <a:endParaRPr lang="en-US"/>
          </a:p>
          <a:p>
            <a:pPr marL="285750" indent="-285750" algn="l">
              <a:buFont typeface="Wingdings" panose="05000000000000000000" charset="0"/>
              <a:buChar char=""/>
            </a:pPr>
            <a:r>
              <a:rPr lang="en-US"/>
              <a:t>If you haven’t created a custom ACL, then your subnets will automatically be associated with your VPC’s default ACL which ‘Allows’ all traffic to flow into and out of the network.</a:t>
            </a:r>
            <a:endParaRPr lang="en-US"/>
          </a:p>
          <a:p>
            <a:pPr marL="285750" indent="-285750" algn="l">
              <a:buFont typeface="Wingdings" panose="05000000000000000000" charset="0"/>
              <a:buChar char=""/>
            </a:pPr>
            <a:r>
              <a:rPr lang="en-US"/>
              <a:t>This is important, because ACL rules are read in </a:t>
            </a:r>
            <a:r>
              <a:rPr lang="en-US" b="1"/>
              <a:t>ascending order</a:t>
            </a:r>
            <a:endParaRPr lang="en-US" b="1"/>
          </a:p>
          <a:p>
            <a:pPr marL="285750" indent="-285750" algn="l">
              <a:buFont typeface="Wingdings" panose="05000000000000000000" charset="0"/>
              <a:buChar char=""/>
            </a:pPr>
            <a:r>
              <a:rPr lang="en-US"/>
              <a:t>You can number of your rules starting at one (which will be read first), and going as high as 32766. </a:t>
            </a:r>
            <a:endParaRPr lang="en-US"/>
          </a:p>
          <a:p>
            <a:pPr marL="285750" indent="-285750" algn="l">
              <a:buFont typeface="Wingdings" panose="05000000000000000000" charset="0"/>
              <a:buChar char=""/>
            </a:pPr>
            <a:r>
              <a:rPr lang="en-US"/>
              <a:t>I would suggest that you leave a gap of at least 50 numbers between each of your rules (i.e., 50, 100, 150…) to allow you to more easily add new rules in sequence later, if it should be necessary.</a:t>
            </a:r>
            <a:endParaRPr lang="en-US"/>
          </a:p>
          <a:p>
            <a:pPr marL="285750" indent="-285750" algn="l">
              <a:buFont typeface="Wingdings" panose="05000000000000000000" charset="0"/>
              <a:buChar char=""/>
            </a:pPr>
            <a:r>
              <a:rPr lang="en-US"/>
              <a:t>ACLs, on the other hand, are </a:t>
            </a:r>
            <a:r>
              <a:rPr lang="en-US" b="1"/>
              <a:t>stateless</a:t>
            </a:r>
            <a:r>
              <a:rPr lang="en-US"/>
              <a:t>. </a:t>
            </a:r>
            <a:endParaRPr lang="en-US"/>
          </a:p>
          <a:p>
            <a:pPr marL="285750" indent="-285750" algn="l">
              <a:buFont typeface="Wingdings" panose="05000000000000000000" charset="0"/>
              <a:buChar char=""/>
            </a:pPr>
            <a:r>
              <a:rPr lang="en-US"/>
              <a:t>Therefore, when creating your rules, you may need to apply an outbound reply rule to permit responses to inbound requests.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Content Placeholder 2"/>
          <p:cNvPicPr>
            <a:picLocks noChangeAspect="1"/>
          </p:cNvPicPr>
          <p:nvPr>
            <p:ph/>
          </p:nvPr>
        </p:nvPicPr>
        <p:blipFill>
          <a:blip r:embed="rId1"/>
          <a:stretch>
            <a:fillRect/>
          </a:stretch>
        </p:blipFill>
        <p:spPr>
          <a:xfrm>
            <a:off x="1680845" y="762635"/>
            <a:ext cx="8830310" cy="52292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550545" y="384175"/>
            <a:ext cx="11323955" cy="5631180"/>
          </a:xfrm>
          <a:prstGeom prst="rect">
            <a:avLst/>
          </a:prstGeom>
          <a:noFill/>
        </p:spPr>
        <p:txBody>
          <a:bodyPr wrap="square" rtlCol="0">
            <a:spAutoFit/>
          </a:bodyPr>
          <a:p>
            <a:pPr algn="l"/>
            <a:r>
              <a:rPr lang="en-US" b="1"/>
              <a:t>Let’s explain these fields: </a:t>
            </a:r>
            <a:endParaRPr lang="en-US" b="1"/>
          </a:p>
          <a:p>
            <a:pPr algn="l"/>
            <a:r>
              <a:rPr lang="en-US"/>
              <a:t>   </a:t>
            </a:r>
            <a:endParaRPr lang="en-US"/>
          </a:p>
          <a:p>
            <a:pPr marL="285750" indent="-285750" algn="l">
              <a:buFont typeface="Wingdings" panose="05000000000000000000" charset="0"/>
              <a:buChar char=""/>
            </a:pPr>
            <a:r>
              <a:rPr lang="en-US" b="1"/>
              <a:t>Rule: </a:t>
            </a:r>
            <a:r>
              <a:rPr lang="en-US"/>
              <a:t>  As we mentioned, ACL rules are read in </a:t>
            </a:r>
            <a:r>
              <a:rPr lang="en-US" b="1"/>
              <a:t>ascending order</a:t>
            </a:r>
            <a:r>
              <a:rPr lang="en-US"/>
              <a:t>, but only until a rule matching the packet is found. </a:t>
            </a:r>
            <a:endParaRPr lang="en-US"/>
          </a:p>
          <a:p>
            <a:pPr indent="0" algn="l">
              <a:buFont typeface="Wingdings" panose="05000000000000000000" charset="0"/>
              <a:buNone/>
            </a:pPr>
            <a:r>
              <a:rPr lang="en-US"/>
              <a:t>                  Care should be taken to number your rules appropriately when creating your rule base.</a:t>
            </a:r>
            <a:endParaRPr lang="en-US"/>
          </a:p>
          <a:p>
            <a:pPr marL="285750" indent="-285750" algn="l">
              <a:buFont typeface="Wingdings" panose="05000000000000000000" charset="0"/>
              <a:buChar char=""/>
            </a:pPr>
            <a:r>
              <a:rPr lang="en-US" b="1"/>
              <a:t>Type:</a:t>
            </a:r>
            <a:r>
              <a:rPr lang="en-US"/>
              <a:t>   This drop down list allows you to select from a list of common protocol types, including SSH, RDP, HTTP, and             POP3. You can alternatively specify custom protocols such as varieties of ICMP.</a:t>
            </a:r>
            <a:endParaRPr lang="en-US"/>
          </a:p>
          <a:p>
            <a:pPr marL="285750" indent="-285750" algn="l">
              <a:buFont typeface="Wingdings" panose="05000000000000000000" charset="0"/>
              <a:buChar char=""/>
            </a:pPr>
            <a:r>
              <a:rPr lang="en-US" b="1"/>
              <a:t>Protocol:</a:t>
            </a:r>
            <a:r>
              <a:rPr lang="en-US"/>
              <a:t>  Based on your choice for ‘Type’, the Protocol option might be greyed out. For custom rules like TCP/UDP however, you should provide a value.</a:t>
            </a:r>
            <a:endParaRPr lang="en-US"/>
          </a:p>
          <a:p>
            <a:pPr marL="285750" indent="-285750" algn="l">
              <a:buFont typeface="Wingdings" panose="05000000000000000000" charset="0"/>
              <a:buChar char=""/>
            </a:pPr>
            <a:r>
              <a:rPr lang="en-US" b="1"/>
              <a:t>Port Range:</a:t>
            </a:r>
            <a:r>
              <a:rPr lang="en-US"/>
              <a:t>  If you do create a custom rule, you’ll need to specify the port range for the protocol to use</a:t>
            </a:r>
            <a:endParaRPr lang="en-US"/>
          </a:p>
          <a:p>
            <a:pPr marL="285750" indent="-285750" algn="l">
              <a:buFont typeface="Wingdings" panose="05000000000000000000" charset="0"/>
              <a:buChar char=""/>
            </a:pPr>
            <a:r>
              <a:rPr lang="en-US" b="1"/>
              <a:t>Source: </a:t>
            </a:r>
            <a:r>
              <a:rPr lang="en-US"/>
              <a:t>     This can be a network subnet range, a specific IP address, or even left open to traffic from anywhere (using this value: </a:t>
            </a:r>
            <a:r>
              <a:rPr lang="en-US" b="1"/>
              <a:t>0.0.0.0/0</a:t>
            </a:r>
            <a:r>
              <a:rPr lang="en-US"/>
              <a:t>).</a:t>
            </a:r>
            <a:endParaRPr lang="en-US"/>
          </a:p>
          <a:p>
            <a:pPr marL="285750" indent="-285750" algn="l">
              <a:buFont typeface="Wingdings" panose="05000000000000000000" charset="0"/>
              <a:buChar char=""/>
            </a:pPr>
            <a:r>
              <a:rPr lang="en-US" b="1"/>
              <a:t>Allow/Deny:</a:t>
            </a:r>
            <a:r>
              <a:rPr lang="en-US"/>
              <a:t>  Each rule must include an action specifying whether the defined traffic will be allowed to pass or not.</a:t>
            </a:r>
            <a:endParaRPr lang="en-US"/>
          </a:p>
          <a:p>
            <a:pPr indent="0" algn="l">
              <a:buFont typeface="Wingdings" panose="05000000000000000000" charset="0"/>
              <a:buNone/>
            </a:pPr>
            <a:endParaRPr lang="en-US"/>
          </a:p>
          <a:p>
            <a:pPr indent="0" algn="l">
              <a:buFont typeface="Wingdings" panose="05000000000000000000" charset="0"/>
              <a:buNone/>
            </a:pPr>
            <a:endParaRPr lang="en-US"/>
          </a:p>
          <a:p>
            <a:pPr marL="285750" indent="-285750" algn="l">
              <a:buFont typeface="Wingdings" panose="05000000000000000000" charset="0"/>
              <a:buChar char=""/>
            </a:pPr>
            <a:r>
              <a:rPr lang="en-US"/>
              <a:t>When creating your ACLs be aware that there is a default limit of 20 inbound and 20 outbound rules per list. </a:t>
            </a:r>
            <a:endParaRPr lang="en-US"/>
          </a:p>
          <a:p>
            <a:pPr marL="285750" indent="-285750" algn="l">
              <a:buFont typeface="Wingdings" panose="05000000000000000000" charset="0"/>
              <a:buChar char=""/>
            </a:pPr>
            <a:r>
              <a:rPr lang="en-US"/>
              <a:t>You can associate a network ACL with multiple subnets; however, a subnet can be associated with only one network ACL at a time.</a:t>
            </a:r>
            <a:endParaRPr lang="en-US"/>
          </a:p>
          <a:p>
            <a:pPr marL="285750" indent="-285750" algn="l">
              <a:buFont typeface="Wingdings" panose="05000000000000000000" charset="0"/>
              <a:buChar char=""/>
            </a:pPr>
            <a:r>
              <a:rPr lang="en-US"/>
              <a:t>The highest number that you can use for a rule is 32766. </a:t>
            </a:r>
            <a:endParaRPr lang="en-US"/>
          </a:p>
          <a:p>
            <a:pPr marL="285750" indent="-285750" algn="l">
              <a:buFont typeface="Wingdings" panose="05000000000000000000" charset="0"/>
              <a:buChar char=""/>
            </a:pPr>
            <a:r>
              <a:rPr lang="en-US"/>
              <a:t> We recommend that you start by creating rules in increments (for example, increments of 10 or 100) so that you can insert new rules where you need to later on.</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8527</Words>
  <Application>WPS Presentation</Application>
  <PresentationFormat>Widescreen</PresentationFormat>
  <Paragraphs>126</Paragraphs>
  <Slides>15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SimSun</vt:lpstr>
      <vt:lpstr>Wingdings</vt:lpstr>
      <vt:lpstr>Wingdings</vt:lpstr>
      <vt:lpstr>Calibri</vt:lpstr>
      <vt:lpstr>Microsoft YaHei</vt:lpstr>
      <vt:lpstr/>
      <vt:lpstr>Arial Unicode MS</vt:lpstr>
      <vt:lpstr>Calibri Light</vt:lpstr>
      <vt:lpstr>Segoe Print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ganesh</dc:creator>
  <cp:lastModifiedBy>ganesh</cp:lastModifiedBy>
  <cp:revision>20</cp:revision>
  <dcterms:created xsi:type="dcterms:W3CDTF">2018-10-03T11:54:00Z</dcterms:created>
  <dcterms:modified xsi:type="dcterms:W3CDTF">2019-02-08T14:28:41Z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