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82ADBB-512F-4E92-B427-377A8AB40AC0}"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AD66-CC32-4B64-AF66-F13E823B6FB9}" type="slidenum">
              <a:rPr lang="en-US" smtClean="0"/>
              <a:t>‹#›</a:t>
            </a:fld>
            <a:endParaRPr lang="en-US"/>
          </a:p>
        </p:txBody>
      </p:sp>
    </p:spTree>
    <p:extLst>
      <p:ext uri="{BB962C8B-B14F-4D97-AF65-F5344CB8AC3E}">
        <p14:creationId xmlns:p14="http://schemas.microsoft.com/office/powerpoint/2010/main" val="128473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2ADBB-512F-4E92-B427-377A8AB40AC0}"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AD66-CC32-4B64-AF66-F13E823B6FB9}" type="slidenum">
              <a:rPr lang="en-US" smtClean="0"/>
              <a:t>‹#›</a:t>
            </a:fld>
            <a:endParaRPr lang="en-US"/>
          </a:p>
        </p:txBody>
      </p:sp>
    </p:spTree>
    <p:extLst>
      <p:ext uri="{BB962C8B-B14F-4D97-AF65-F5344CB8AC3E}">
        <p14:creationId xmlns:p14="http://schemas.microsoft.com/office/powerpoint/2010/main" val="8516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2ADBB-512F-4E92-B427-377A8AB40AC0}"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AD66-CC32-4B64-AF66-F13E823B6FB9}" type="slidenum">
              <a:rPr lang="en-US" smtClean="0"/>
              <a:t>‹#›</a:t>
            </a:fld>
            <a:endParaRPr lang="en-US"/>
          </a:p>
        </p:txBody>
      </p:sp>
    </p:spTree>
    <p:extLst>
      <p:ext uri="{BB962C8B-B14F-4D97-AF65-F5344CB8AC3E}">
        <p14:creationId xmlns:p14="http://schemas.microsoft.com/office/powerpoint/2010/main" val="415046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82ADBB-512F-4E92-B427-377A8AB40AC0}"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AD66-CC32-4B64-AF66-F13E823B6FB9}" type="slidenum">
              <a:rPr lang="en-US" smtClean="0"/>
              <a:t>‹#›</a:t>
            </a:fld>
            <a:endParaRPr lang="en-US"/>
          </a:p>
        </p:txBody>
      </p:sp>
    </p:spTree>
    <p:extLst>
      <p:ext uri="{BB962C8B-B14F-4D97-AF65-F5344CB8AC3E}">
        <p14:creationId xmlns:p14="http://schemas.microsoft.com/office/powerpoint/2010/main" val="635753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2ADBB-512F-4E92-B427-377A8AB40AC0}"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AD66-CC32-4B64-AF66-F13E823B6FB9}" type="slidenum">
              <a:rPr lang="en-US" smtClean="0"/>
              <a:t>‹#›</a:t>
            </a:fld>
            <a:endParaRPr lang="en-US"/>
          </a:p>
        </p:txBody>
      </p:sp>
    </p:spTree>
    <p:extLst>
      <p:ext uri="{BB962C8B-B14F-4D97-AF65-F5344CB8AC3E}">
        <p14:creationId xmlns:p14="http://schemas.microsoft.com/office/powerpoint/2010/main" val="92853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82ADBB-512F-4E92-B427-377A8AB40AC0}"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AD66-CC32-4B64-AF66-F13E823B6FB9}" type="slidenum">
              <a:rPr lang="en-US" smtClean="0"/>
              <a:t>‹#›</a:t>
            </a:fld>
            <a:endParaRPr lang="en-US"/>
          </a:p>
        </p:txBody>
      </p:sp>
    </p:spTree>
    <p:extLst>
      <p:ext uri="{BB962C8B-B14F-4D97-AF65-F5344CB8AC3E}">
        <p14:creationId xmlns:p14="http://schemas.microsoft.com/office/powerpoint/2010/main" val="114965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82ADBB-512F-4E92-B427-377A8AB40AC0}" type="datetimeFigureOut">
              <a:rPr lang="en-US" smtClean="0"/>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EAD66-CC32-4B64-AF66-F13E823B6FB9}" type="slidenum">
              <a:rPr lang="en-US" smtClean="0"/>
              <a:t>‹#›</a:t>
            </a:fld>
            <a:endParaRPr lang="en-US"/>
          </a:p>
        </p:txBody>
      </p:sp>
    </p:spTree>
    <p:extLst>
      <p:ext uri="{BB962C8B-B14F-4D97-AF65-F5344CB8AC3E}">
        <p14:creationId xmlns:p14="http://schemas.microsoft.com/office/powerpoint/2010/main" val="30650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82ADBB-512F-4E92-B427-377A8AB40AC0}" type="datetimeFigureOut">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EAD66-CC32-4B64-AF66-F13E823B6FB9}" type="slidenum">
              <a:rPr lang="en-US" smtClean="0"/>
              <a:t>‹#›</a:t>
            </a:fld>
            <a:endParaRPr lang="en-US"/>
          </a:p>
        </p:txBody>
      </p:sp>
    </p:spTree>
    <p:extLst>
      <p:ext uri="{BB962C8B-B14F-4D97-AF65-F5344CB8AC3E}">
        <p14:creationId xmlns:p14="http://schemas.microsoft.com/office/powerpoint/2010/main" val="333033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2ADBB-512F-4E92-B427-377A8AB40AC0}" type="datetimeFigureOut">
              <a:rPr lang="en-US" smtClean="0"/>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EAD66-CC32-4B64-AF66-F13E823B6FB9}" type="slidenum">
              <a:rPr lang="en-US" smtClean="0"/>
              <a:t>‹#›</a:t>
            </a:fld>
            <a:endParaRPr lang="en-US"/>
          </a:p>
        </p:txBody>
      </p:sp>
    </p:spTree>
    <p:extLst>
      <p:ext uri="{BB962C8B-B14F-4D97-AF65-F5344CB8AC3E}">
        <p14:creationId xmlns:p14="http://schemas.microsoft.com/office/powerpoint/2010/main" val="202248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2ADBB-512F-4E92-B427-377A8AB40AC0}"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AD66-CC32-4B64-AF66-F13E823B6FB9}" type="slidenum">
              <a:rPr lang="en-US" smtClean="0"/>
              <a:t>‹#›</a:t>
            </a:fld>
            <a:endParaRPr lang="en-US"/>
          </a:p>
        </p:txBody>
      </p:sp>
    </p:spTree>
    <p:extLst>
      <p:ext uri="{BB962C8B-B14F-4D97-AF65-F5344CB8AC3E}">
        <p14:creationId xmlns:p14="http://schemas.microsoft.com/office/powerpoint/2010/main" val="25944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2ADBB-512F-4E92-B427-377A8AB40AC0}"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AD66-CC32-4B64-AF66-F13E823B6FB9}" type="slidenum">
              <a:rPr lang="en-US" smtClean="0"/>
              <a:t>‹#›</a:t>
            </a:fld>
            <a:endParaRPr lang="en-US"/>
          </a:p>
        </p:txBody>
      </p:sp>
    </p:spTree>
    <p:extLst>
      <p:ext uri="{BB962C8B-B14F-4D97-AF65-F5344CB8AC3E}">
        <p14:creationId xmlns:p14="http://schemas.microsoft.com/office/powerpoint/2010/main" val="37665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2ADBB-512F-4E92-B427-377A8AB40AC0}" type="datetimeFigureOut">
              <a:rPr lang="en-US" smtClean="0"/>
              <a:t>8/2/2018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EAD66-CC32-4B64-AF66-F13E823B6FB9}" type="slidenum">
              <a:rPr lang="en-US" smtClean="0"/>
              <a:t>‹#›</a:t>
            </a:fld>
            <a:endParaRPr lang="en-US"/>
          </a:p>
        </p:txBody>
      </p:sp>
    </p:spTree>
    <p:extLst>
      <p:ext uri="{BB962C8B-B14F-4D97-AF65-F5344CB8AC3E}">
        <p14:creationId xmlns:p14="http://schemas.microsoft.com/office/powerpoint/2010/main" val="1509540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2">
                    <a:lumMod val="75000"/>
                  </a:schemeClr>
                </a:solidFill>
              </a:rPr>
              <a:t>AWS</a:t>
            </a:r>
            <a:r>
              <a:rPr lang="en-US" dirty="0" smtClean="0">
                <a:solidFill>
                  <a:schemeClr val="accent5">
                    <a:lumMod val="75000"/>
                  </a:schemeClr>
                </a:solidFill>
              </a:rPr>
              <a:t/>
            </a:r>
            <a:br>
              <a:rPr lang="en-US" dirty="0" smtClean="0">
                <a:solidFill>
                  <a:schemeClr val="accent5">
                    <a:lumMod val="75000"/>
                  </a:schemeClr>
                </a:solidFill>
              </a:rPr>
            </a:br>
            <a:r>
              <a:rPr lang="en-US" b="1" dirty="0" smtClean="0">
                <a:solidFill>
                  <a:schemeClr val="accent5">
                    <a:lumMod val="75000"/>
                  </a:schemeClr>
                </a:solidFill>
              </a:rPr>
              <a:t>Certified DevOps Engineer </a:t>
            </a:r>
            <a:r>
              <a:rPr lang="en-US" dirty="0" smtClean="0">
                <a:solidFill>
                  <a:schemeClr val="accent5">
                    <a:lumMod val="75000"/>
                  </a:schemeClr>
                </a:solidFill>
              </a:rPr>
              <a:t/>
            </a:r>
            <a:br>
              <a:rPr lang="en-US" dirty="0" smtClean="0">
                <a:solidFill>
                  <a:schemeClr val="accent5">
                    <a:lumMod val="75000"/>
                  </a:schemeClr>
                </a:solidFill>
              </a:rPr>
            </a:br>
            <a:r>
              <a:rPr lang="en-US" dirty="0" smtClean="0"/>
              <a:t>– Professional level</a:t>
            </a:r>
            <a:endParaRPr lang="en-US" dirty="0"/>
          </a:p>
        </p:txBody>
      </p:sp>
      <p:sp>
        <p:nvSpPr>
          <p:cNvPr id="3" name="Subtitle 2"/>
          <p:cNvSpPr>
            <a:spLocks noGrp="1"/>
          </p:cNvSpPr>
          <p:nvPr>
            <p:ph type="subTitle" idx="1"/>
          </p:nvPr>
        </p:nvSpPr>
        <p:spPr/>
        <p:txBody>
          <a:bodyPr/>
          <a:lstStyle/>
          <a:p>
            <a:r>
              <a:rPr lang="en-US" dirty="0" smtClean="0"/>
              <a:t>By</a:t>
            </a:r>
          </a:p>
          <a:p>
            <a:endParaRPr lang="en-US" dirty="0"/>
          </a:p>
          <a:p>
            <a:r>
              <a:rPr lang="en-US" sz="3400" b="1" dirty="0" smtClean="0">
                <a:solidFill>
                  <a:schemeClr val="accent6">
                    <a:lumMod val="75000"/>
                  </a:schemeClr>
                </a:solidFill>
              </a:rPr>
              <a:t>Keshav Kummari</a:t>
            </a:r>
            <a:endParaRPr lang="en-US" sz="3400" b="1" dirty="0">
              <a:solidFill>
                <a:schemeClr val="accent6">
                  <a:lumMod val="75000"/>
                </a:schemeClr>
              </a:solidFill>
            </a:endParaRPr>
          </a:p>
        </p:txBody>
      </p:sp>
    </p:spTree>
    <p:extLst>
      <p:ext uri="{BB962C8B-B14F-4D97-AF65-F5344CB8AC3E}">
        <p14:creationId xmlns:p14="http://schemas.microsoft.com/office/powerpoint/2010/main" val="1190901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r>
              <a:rPr lang="en-US" sz="3000" b="1" dirty="0" smtClean="0">
                <a:solidFill>
                  <a:schemeClr val="accent2">
                    <a:lumMod val="75000"/>
                  </a:schemeClr>
                </a:solidFill>
              </a:rPr>
              <a:t>4. </a:t>
            </a:r>
            <a:r>
              <a:rPr lang="en-US" sz="3000" b="1" dirty="0" err="1" smtClean="0">
                <a:solidFill>
                  <a:schemeClr val="accent2">
                    <a:lumMod val="75000"/>
                  </a:schemeClr>
                </a:solidFill>
              </a:rPr>
              <a:t>CloudFormation</a:t>
            </a:r>
            <a:r>
              <a:rPr lang="en-US" sz="3000" b="1" dirty="0" smtClean="0">
                <a:solidFill>
                  <a:schemeClr val="accent2">
                    <a:lumMod val="75000"/>
                  </a:schemeClr>
                </a:solidFill>
              </a:rPr>
              <a:t> For DevOps</a:t>
            </a:r>
            <a:endParaRPr lang="en-US" sz="3000" b="1" dirty="0">
              <a:solidFill>
                <a:schemeClr val="accent2">
                  <a:lumMod val="75000"/>
                </a:schemeClr>
              </a:solidFill>
            </a:endParaRPr>
          </a:p>
        </p:txBody>
      </p:sp>
      <p:sp>
        <p:nvSpPr>
          <p:cNvPr id="3" name="Content Placeholder 2"/>
          <p:cNvSpPr>
            <a:spLocks noGrp="1"/>
          </p:cNvSpPr>
          <p:nvPr>
            <p:ph idx="1"/>
          </p:nvPr>
        </p:nvSpPr>
        <p:spPr>
          <a:xfrm>
            <a:off x="838200" y="903890"/>
            <a:ext cx="10515600" cy="5273073"/>
          </a:xfrm>
        </p:spPr>
        <p:txBody>
          <a:bodyPr>
            <a:normAutofit fontScale="70000" lnSpcReduction="20000"/>
          </a:bodyPr>
          <a:lstStyle/>
          <a:p>
            <a:r>
              <a:rPr lang="en-US" dirty="0" smtClean="0"/>
              <a:t>Using </a:t>
            </a:r>
            <a:r>
              <a:rPr lang="en-US" dirty="0" err="1" smtClean="0"/>
              <a:t>CloudFormation</a:t>
            </a:r>
            <a:r>
              <a:rPr lang="en-US" dirty="0" smtClean="0"/>
              <a:t> to create infrastructure, known as infrastructure as Code, is a common technique that a DevOps Professional will need to master.</a:t>
            </a:r>
          </a:p>
          <a:p>
            <a:r>
              <a:rPr lang="en-US" dirty="0" smtClean="0"/>
              <a:t>The Code is a </a:t>
            </a:r>
            <a:r>
              <a:rPr lang="en-US" dirty="0" err="1" smtClean="0"/>
              <a:t>CloudFormation</a:t>
            </a:r>
            <a:r>
              <a:rPr lang="en-US" dirty="0" smtClean="0"/>
              <a:t> template which describes the infrastructure that will be deployed.</a:t>
            </a:r>
          </a:p>
          <a:p>
            <a:r>
              <a:rPr lang="en-US" dirty="0" smtClean="0"/>
              <a:t>The infrastructure is a </a:t>
            </a:r>
            <a:r>
              <a:rPr lang="en-US" dirty="0" err="1" smtClean="0"/>
              <a:t>CloudFormation</a:t>
            </a:r>
            <a:r>
              <a:rPr lang="en-US" dirty="0" smtClean="0"/>
              <a:t> Stack, created from the template.</a:t>
            </a:r>
          </a:p>
          <a:p>
            <a:r>
              <a:rPr lang="en-US" dirty="0" smtClean="0"/>
              <a:t>In this scenario we’ll create a stack containing an Auto Scaling Group of EC2 instances backed by an Amazon RDS database.</a:t>
            </a:r>
          </a:p>
          <a:p>
            <a:r>
              <a:rPr lang="en-US" b="1" dirty="0" smtClean="0"/>
              <a:t>Several ways to Work with Stacks:</a:t>
            </a:r>
          </a:p>
          <a:p>
            <a:pPr marL="514350" indent="-514350">
              <a:buFont typeface="+mj-lt"/>
              <a:buAutoNum type="arabicPeriod"/>
            </a:pPr>
            <a:r>
              <a:rPr lang="en-US" dirty="0" smtClean="0"/>
              <a:t>Key Points</a:t>
            </a:r>
          </a:p>
          <a:p>
            <a:pPr marL="514350" indent="-514350">
              <a:buFont typeface="+mj-lt"/>
              <a:buAutoNum type="arabicPeriod"/>
            </a:pPr>
            <a:r>
              <a:rPr lang="en-US" dirty="0" smtClean="0"/>
              <a:t>Deployment Strategies</a:t>
            </a:r>
          </a:p>
          <a:p>
            <a:pPr marL="514350" indent="-514350">
              <a:buFont typeface="+mj-lt"/>
              <a:buAutoNum type="arabicPeriod"/>
            </a:pPr>
            <a:r>
              <a:rPr lang="en-US" dirty="0" smtClean="0"/>
              <a:t>Wait Conditions</a:t>
            </a:r>
          </a:p>
          <a:p>
            <a:pPr marL="514350" indent="-514350">
              <a:buFont typeface="+mj-lt"/>
              <a:buAutoNum type="arabicPeriod"/>
            </a:pPr>
            <a:r>
              <a:rPr lang="en-US" dirty="0" smtClean="0"/>
              <a:t>Creation Policy</a:t>
            </a:r>
          </a:p>
          <a:p>
            <a:pPr marL="514350" indent="-514350">
              <a:buFont typeface="+mj-lt"/>
              <a:buAutoNum type="arabicPeriod"/>
            </a:pPr>
            <a:r>
              <a:rPr lang="en-US" dirty="0" smtClean="0"/>
              <a:t>Creation Policy with Auto Scaling</a:t>
            </a:r>
          </a:p>
          <a:p>
            <a:pPr marL="514350" indent="-514350">
              <a:buFont typeface="+mj-lt"/>
              <a:buAutoNum type="arabicPeriod"/>
            </a:pPr>
            <a:r>
              <a:rPr lang="en-US" dirty="0" smtClean="0"/>
              <a:t>Helper Scripts</a:t>
            </a:r>
          </a:p>
          <a:p>
            <a:pPr marL="514350" indent="-514350">
              <a:buFont typeface="+mj-lt"/>
              <a:buAutoNum type="arabicPeriod"/>
            </a:pPr>
            <a:r>
              <a:rPr lang="en-US" dirty="0" smtClean="0"/>
              <a:t>Stack Policies</a:t>
            </a:r>
          </a:p>
          <a:p>
            <a:pPr marL="514350" indent="-514350">
              <a:buFont typeface="+mj-lt"/>
              <a:buAutoNum type="arabicPeriod"/>
            </a:pPr>
            <a:r>
              <a:rPr lang="en-US" dirty="0" smtClean="0"/>
              <a:t>Update Policies</a:t>
            </a:r>
          </a:p>
        </p:txBody>
      </p:sp>
    </p:spTree>
    <p:extLst>
      <p:ext uri="{BB962C8B-B14F-4D97-AF65-F5344CB8AC3E}">
        <p14:creationId xmlns:p14="http://schemas.microsoft.com/office/powerpoint/2010/main" val="1240122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7876" y="282301"/>
            <a:ext cx="9029043" cy="5902790"/>
          </a:xfrm>
          <a:prstGeom prst="rect">
            <a:avLst/>
          </a:prstGeom>
        </p:spPr>
      </p:pic>
    </p:spTree>
    <p:extLst>
      <p:ext uri="{BB962C8B-B14F-4D97-AF65-F5344CB8AC3E}">
        <p14:creationId xmlns:p14="http://schemas.microsoft.com/office/powerpoint/2010/main" val="1469747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r>
              <a:rPr lang="en-US" sz="3000" b="1" dirty="0" smtClean="0">
                <a:solidFill>
                  <a:schemeClr val="accent2">
                    <a:lumMod val="75000"/>
                  </a:schemeClr>
                </a:solidFill>
              </a:rPr>
              <a:t>5. Elastic Beanstalk for DevOps</a:t>
            </a:r>
            <a:endParaRPr lang="en-US" sz="3000" b="1" dirty="0">
              <a:solidFill>
                <a:schemeClr val="accent2">
                  <a:lumMod val="75000"/>
                </a:schemeClr>
              </a:solidFill>
            </a:endParaRPr>
          </a:p>
        </p:txBody>
      </p:sp>
      <p:sp>
        <p:nvSpPr>
          <p:cNvPr id="3" name="Content Placeholder 2"/>
          <p:cNvSpPr>
            <a:spLocks noGrp="1"/>
          </p:cNvSpPr>
          <p:nvPr>
            <p:ph idx="1"/>
          </p:nvPr>
        </p:nvSpPr>
        <p:spPr>
          <a:xfrm>
            <a:off x="838200" y="903890"/>
            <a:ext cx="10515600" cy="5273073"/>
          </a:xfrm>
        </p:spPr>
        <p:txBody>
          <a:bodyPr>
            <a:normAutofit fontScale="92500" lnSpcReduction="20000"/>
          </a:bodyPr>
          <a:lstStyle/>
          <a:p>
            <a:r>
              <a:rPr lang="en-US" dirty="0" smtClean="0"/>
              <a:t>With Elastic Beanstalk, you can quickly deploy and manage applications in the AWS Cloud without worrying about the infrastructure that runs those applications.</a:t>
            </a:r>
          </a:p>
          <a:p>
            <a:r>
              <a:rPr lang="en-US" dirty="0" smtClean="0"/>
              <a:t>AWS Elastic Beanstalk reduces management complexity without restricting choice or control.</a:t>
            </a:r>
          </a:p>
          <a:p>
            <a:r>
              <a:rPr lang="en-US" dirty="0" smtClean="0"/>
              <a:t>You simply upload your application, and Elastic Beanstalk automatically handles the details of capacity provisioning, load balancing, scaling, and application health monitoring.</a:t>
            </a:r>
          </a:p>
          <a:p>
            <a:pPr marL="514350" indent="-514350">
              <a:buFont typeface="+mj-lt"/>
              <a:buAutoNum type="arabicPeriod"/>
            </a:pPr>
            <a:r>
              <a:rPr lang="en-US" dirty="0" smtClean="0"/>
              <a:t>Introduction</a:t>
            </a:r>
          </a:p>
          <a:p>
            <a:pPr marL="514350" indent="-514350">
              <a:buFont typeface="+mj-lt"/>
              <a:buAutoNum type="arabicPeriod"/>
            </a:pPr>
            <a:r>
              <a:rPr lang="en-US" dirty="0" smtClean="0"/>
              <a:t>Deployment Strategies</a:t>
            </a:r>
          </a:p>
          <a:p>
            <a:pPr marL="514350" indent="-514350">
              <a:buFont typeface="+mj-lt"/>
              <a:buAutoNum type="arabicPeriod"/>
            </a:pPr>
            <a:r>
              <a:rPr lang="en-US" dirty="0" smtClean="0"/>
              <a:t>Docker with Elastic Beanstalk</a:t>
            </a:r>
          </a:p>
          <a:p>
            <a:pPr marL="514350" indent="-514350">
              <a:buFont typeface="+mj-lt"/>
              <a:buAutoNum type="arabicPeriod"/>
            </a:pPr>
            <a:r>
              <a:rPr lang="en-US" dirty="0" smtClean="0"/>
              <a:t>Environment Configurations</a:t>
            </a:r>
          </a:p>
          <a:p>
            <a:pPr marL="514350" indent="-514350">
              <a:buFont typeface="+mj-lt"/>
              <a:buAutoNum type="arabicPeriod"/>
            </a:pPr>
            <a:r>
              <a:rPr lang="en-US" dirty="0" smtClean="0"/>
              <a:t>Using With </a:t>
            </a:r>
            <a:r>
              <a:rPr lang="en-US" dirty="0" err="1" smtClean="0"/>
              <a:t>CloudFormation</a:t>
            </a:r>
            <a:endParaRPr lang="en-US" dirty="0" smtClean="0"/>
          </a:p>
          <a:p>
            <a:pPr marL="514350" indent="-514350">
              <a:buFont typeface="+mj-lt"/>
              <a:buAutoNum type="arabicPeriod"/>
            </a:pPr>
            <a:r>
              <a:rPr lang="en-US" dirty="0" smtClean="0"/>
              <a:t>Elastic Beanstalk Scenarios</a:t>
            </a:r>
            <a:endParaRPr lang="en-US" dirty="0"/>
          </a:p>
        </p:txBody>
      </p:sp>
    </p:spTree>
    <p:extLst>
      <p:ext uri="{BB962C8B-B14F-4D97-AF65-F5344CB8AC3E}">
        <p14:creationId xmlns:p14="http://schemas.microsoft.com/office/powerpoint/2010/main" val="272130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8800" y="310875"/>
            <a:ext cx="8506317" cy="6104300"/>
          </a:xfrm>
          <a:prstGeom prst="rect">
            <a:avLst/>
          </a:prstGeom>
        </p:spPr>
      </p:pic>
    </p:spTree>
    <p:extLst>
      <p:ext uri="{BB962C8B-B14F-4D97-AF65-F5344CB8AC3E}">
        <p14:creationId xmlns:p14="http://schemas.microsoft.com/office/powerpoint/2010/main" val="1180273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r>
              <a:rPr lang="en-US" sz="3000" b="1" dirty="0" smtClean="0">
                <a:solidFill>
                  <a:schemeClr val="accent2">
                    <a:lumMod val="75000"/>
                  </a:schemeClr>
                </a:solidFill>
              </a:rPr>
              <a:t>6. Application Deployments with </a:t>
            </a:r>
            <a:r>
              <a:rPr lang="en-US" sz="3000" b="1" dirty="0" err="1" smtClean="0">
                <a:solidFill>
                  <a:schemeClr val="accent2">
                    <a:lumMod val="75000"/>
                  </a:schemeClr>
                </a:solidFill>
              </a:rPr>
              <a:t>OpsWorks</a:t>
            </a:r>
            <a:endParaRPr lang="en-US" sz="3000" b="1" dirty="0">
              <a:solidFill>
                <a:schemeClr val="accent2">
                  <a:lumMod val="75000"/>
                </a:schemeClr>
              </a:solidFill>
            </a:endParaRPr>
          </a:p>
        </p:txBody>
      </p:sp>
      <p:sp>
        <p:nvSpPr>
          <p:cNvPr id="3" name="Content Placeholder 2"/>
          <p:cNvSpPr>
            <a:spLocks noGrp="1"/>
          </p:cNvSpPr>
          <p:nvPr>
            <p:ph idx="1"/>
          </p:nvPr>
        </p:nvSpPr>
        <p:spPr>
          <a:xfrm>
            <a:off x="838200" y="903890"/>
            <a:ext cx="10515600" cy="5273073"/>
          </a:xfrm>
        </p:spPr>
        <p:txBody>
          <a:bodyPr>
            <a:normAutofit fontScale="92500" lnSpcReduction="10000"/>
          </a:bodyPr>
          <a:lstStyle/>
          <a:p>
            <a:r>
              <a:rPr lang="en-US" dirty="0" smtClean="0"/>
              <a:t>AWS </a:t>
            </a:r>
            <a:r>
              <a:rPr lang="en-US" dirty="0" err="1" smtClean="0"/>
              <a:t>OpsWorks</a:t>
            </a:r>
            <a:r>
              <a:rPr lang="en-US" dirty="0" smtClean="0"/>
              <a:t> is a configuration management service that provides managed instances of Chef &amp; Puppet.</a:t>
            </a:r>
          </a:p>
          <a:p>
            <a:r>
              <a:rPr lang="en-US" dirty="0" smtClean="0"/>
              <a:t>Chef &amp; Puppet are automation platforms that allow you to use code to automate the configurations of your servers.</a:t>
            </a:r>
          </a:p>
          <a:p>
            <a:r>
              <a:rPr lang="en-US" dirty="0" err="1" smtClean="0"/>
              <a:t>OpsWorks</a:t>
            </a:r>
            <a:r>
              <a:rPr lang="en-US" dirty="0" smtClean="0"/>
              <a:t> lets you use Chef &amp; Puppet to automate how servers are configured, deployed, and managed across your Amazon EC2 instances or On-Premises compute environments.</a:t>
            </a:r>
          </a:p>
          <a:p>
            <a:r>
              <a:rPr lang="en-US" dirty="0" err="1" smtClean="0"/>
              <a:t>OpsWorks</a:t>
            </a:r>
            <a:r>
              <a:rPr lang="en-US" dirty="0" smtClean="0"/>
              <a:t> can be seen as a Platform as a Service, however, unlike most PaaS, you have full control over the OS, Instance Count, and can make changes directly to the deployment mechanisms.</a:t>
            </a:r>
          </a:p>
          <a:p>
            <a:pPr marL="514350" indent="-514350">
              <a:buFont typeface="+mj-lt"/>
              <a:buAutoNum type="arabicPeriod"/>
            </a:pPr>
            <a:r>
              <a:rPr lang="en-US" dirty="0" err="1" smtClean="0"/>
              <a:t>OpsWorks</a:t>
            </a:r>
            <a:r>
              <a:rPr lang="en-US" dirty="0" smtClean="0"/>
              <a:t> Essentials </a:t>
            </a:r>
          </a:p>
          <a:p>
            <a:pPr marL="514350" indent="-514350">
              <a:buFont typeface="+mj-lt"/>
              <a:buAutoNum type="arabicPeriod"/>
            </a:pPr>
            <a:r>
              <a:rPr lang="en-US" dirty="0" err="1" smtClean="0"/>
              <a:t>Deplyment</a:t>
            </a:r>
            <a:r>
              <a:rPr lang="en-US" dirty="0" smtClean="0"/>
              <a:t> Strategies</a:t>
            </a:r>
          </a:p>
          <a:p>
            <a:pPr marL="514350" indent="-514350">
              <a:buFont typeface="+mj-lt"/>
              <a:buAutoNum type="arabicPeriod"/>
            </a:pPr>
            <a:r>
              <a:rPr lang="en-US" dirty="0" smtClean="0"/>
              <a:t>Stack Creation</a:t>
            </a:r>
            <a:endParaRPr lang="en-US" dirty="0"/>
          </a:p>
        </p:txBody>
      </p:sp>
    </p:spTree>
    <p:extLst>
      <p:ext uri="{BB962C8B-B14F-4D97-AF65-F5344CB8AC3E}">
        <p14:creationId xmlns:p14="http://schemas.microsoft.com/office/powerpoint/2010/main" val="1305853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7987" y="385203"/>
            <a:ext cx="7666475" cy="6088347"/>
          </a:xfrm>
          <a:prstGeom prst="rect">
            <a:avLst/>
          </a:prstGeom>
        </p:spPr>
      </p:pic>
    </p:spTree>
    <p:extLst>
      <p:ext uri="{BB962C8B-B14F-4D97-AF65-F5344CB8AC3E}">
        <p14:creationId xmlns:p14="http://schemas.microsoft.com/office/powerpoint/2010/main" val="3370933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r>
              <a:rPr lang="en-US" sz="3000" b="1" dirty="0" smtClean="0">
                <a:solidFill>
                  <a:schemeClr val="accent2">
                    <a:lumMod val="75000"/>
                  </a:schemeClr>
                </a:solidFill>
              </a:rPr>
              <a:t>7. DynamoDB with Applications</a:t>
            </a:r>
            <a:endParaRPr lang="en-US" sz="3000" b="1" dirty="0">
              <a:solidFill>
                <a:schemeClr val="accent2">
                  <a:lumMod val="75000"/>
                </a:schemeClr>
              </a:solidFill>
            </a:endParaRPr>
          </a:p>
        </p:txBody>
      </p:sp>
      <p:sp>
        <p:nvSpPr>
          <p:cNvPr id="3" name="Content Placeholder 2"/>
          <p:cNvSpPr>
            <a:spLocks noGrp="1"/>
          </p:cNvSpPr>
          <p:nvPr>
            <p:ph idx="1"/>
          </p:nvPr>
        </p:nvSpPr>
        <p:spPr>
          <a:xfrm>
            <a:off x="838200" y="903890"/>
            <a:ext cx="10515600" cy="5273073"/>
          </a:xfrm>
        </p:spPr>
        <p:txBody>
          <a:bodyPr>
            <a:normAutofit lnSpcReduction="10000"/>
          </a:bodyPr>
          <a:lstStyle/>
          <a:p>
            <a:r>
              <a:rPr lang="en-US" dirty="0" smtClean="0"/>
              <a:t>Amazon DynamoDB is a fully managed NoSQL database service that makes it simple and cost-effective to store and retrieve any amount of data and serve any level of request traffic.</a:t>
            </a:r>
          </a:p>
          <a:p>
            <a:r>
              <a:rPr lang="en-US" dirty="0" smtClean="0"/>
              <a:t>It is important to understand the foundational concepts of DynamoDB, such as Partition Keys and Sort Keys as well as Local and Global Secondary indexes, at the DevOps Pro level it is important to understand the use case for DynamoDB, such as storing metadata and the services used to export data to DynamoDB(Data </a:t>
            </a:r>
            <a:r>
              <a:rPr lang="en-US" dirty="0" err="1" smtClean="0"/>
              <a:t>Pipline</a:t>
            </a:r>
            <a:r>
              <a:rPr lang="en-US" dirty="0" smtClean="0"/>
              <a:t>, DynamoDB streams).</a:t>
            </a:r>
          </a:p>
          <a:p>
            <a:pPr marL="514350" indent="-514350">
              <a:buFont typeface="+mj-lt"/>
              <a:buAutoNum type="arabicPeriod"/>
            </a:pPr>
            <a:r>
              <a:rPr lang="en-US" dirty="0" smtClean="0"/>
              <a:t>Secondary Indexes</a:t>
            </a:r>
          </a:p>
          <a:p>
            <a:pPr marL="514350" indent="-514350">
              <a:buFont typeface="+mj-lt"/>
              <a:buAutoNum type="arabicPeriod"/>
            </a:pPr>
            <a:r>
              <a:rPr lang="en-US" dirty="0" smtClean="0"/>
              <a:t>Provisioned Throughput</a:t>
            </a:r>
          </a:p>
          <a:p>
            <a:pPr marL="514350" indent="-514350">
              <a:buFont typeface="+mj-lt"/>
              <a:buAutoNum type="arabicPeriod"/>
            </a:pPr>
            <a:r>
              <a:rPr lang="en-US" dirty="0" smtClean="0"/>
              <a:t>Web Identity Federation</a:t>
            </a:r>
          </a:p>
          <a:p>
            <a:pPr marL="514350" indent="-514350">
              <a:buFont typeface="+mj-lt"/>
              <a:buAutoNum type="arabicPeriod"/>
            </a:pPr>
            <a:r>
              <a:rPr lang="en-US" dirty="0" smtClean="0"/>
              <a:t>Data Pipeline</a:t>
            </a:r>
          </a:p>
        </p:txBody>
      </p:sp>
    </p:spTree>
    <p:extLst>
      <p:ext uri="{BB962C8B-B14F-4D97-AF65-F5344CB8AC3E}">
        <p14:creationId xmlns:p14="http://schemas.microsoft.com/office/powerpoint/2010/main" val="2270366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22482" y="449791"/>
            <a:ext cx="6745303" cy="5935244"/>
          </a:xfrm>
          <a:prstGeom prst="rect">
            <a:avLst/>
          </a:prstGeom>
        </p:spPr>
      </p:pic>
    </p:spTree>
    <p:extLst>
      <p:ext uri="{BB962C8B-B14F-4D97-AF65-F5344CB8AC3E}">
        <p14:creationId xmlns:p14="http://schemas.microsoft.com/office/powerpoint/2010/main" val="2278355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r>
              <a:rPr lang="en-US" sz="3000" b="1" dirty="0" smtClean="0">
                <a:solidFill>
                  <a:schemeClr val="accent2">
                    <a:lumMod val="75000"/>
                  </a:schemeClr>
                </a:solidFill>
              </a:rPr>
              <a:t>8. Deployment Concepts with S3</a:t>
            </a:r>
            <a:endParaRPr lang="en-US" sz="3000" b="1" dirty="0">
              <a:solidFill>
                <a:schemeClr val="accent2">
                  <a:lumMod val="75000"/>
                </a:schemeClr>
              </a:solidFill>
            </a:endParaRPr>
          </a:p>
        </p:txBody>
      </p:sp>
      <p:sp>
        <p:nvSpPr>
          <p:cNvPr id="3" name="Content Placeholder 2"/>
          <p:cNvSpPr>
            <a:spLocks noGrp="1"/>
          </p:cNvSpPr>
          <p:nvPr>
            <p:ph idx="1"/>
          </p:nvPr>
        </p:nvSpPr>
        <p:spPr>
          <a:xfrm>
            <a:off x="838200" y="903890"/>
            <a:ext cx="10515600" cy="5273073"/>
          </a:xfrm>
        </p:spPr>
        <p:txBody>
          <a:bodyPr>
            <a:normAutofit lnSpcReduction="10000"/>
          </a:bodyPr>
          <a:lstStyle/>
          <a:p>
            <a:r>
              <a:rPr lang="en-US" dirty="0" smtClean="0"/>
              <a:t>Amazon S3 is used extensively in AWS DevOps operations.</a:t>
            </a:r>
          </a:p>
          <a:p>
            <a:r>
              <a:rPr lang="en-US" dirty="0" smtClean="0"/>
              <a:t>It’s low cost and high durability dictates that it should always be considered as a storage option.</a:t>
            </a:r>
          </a:p>
          <a:p>
            <a:r>
              <a:rPr lang="en-US" dirty="0" smtClean="0"/>
              <a:t>Additionally, S3 provides comprehensive security and compliance capabilities that meet even the most stringent regulatory requirements.</a:t>
            </a:r>
          </a:p>
          <a:p>
            <a:r>
              <a:rPr lang="en-US" dirty="0" smtClean="0"/>
              <a:t>DevOps specific uses for S3 including Log Data storage, secure storage to only be accessed via IAM Roles, and configuring Cross-Account Access for S3 access from other AWS accounts.</a:t>
            </a:r>
          </a:p>
          <a:p>
            <a:pPr marL="514350" indent="-514350">
              <a:buFont typeface="+mj-lt"/>
              <a:buAutoNum type="arabicPeriod"/>
            </a:pPr>
            <a:r>
              <a:rPr lang="en-US" dirty="0" smtClean="0"/>
              <a:t>Lifecycle Management</a:t>
            </a:r>
          </a:p>
          <a:p>
            <a:pPr marL="514350" indent="-514350">
              <a:buFont typeface="+mj-lt"/>
              <a:buAutoNum type="arabicPeriod"/>
            </a:pPr>
            <a:r>
              <a:rPr lang="en-US" dirty="0" smtClean="0"/>
              <a:t>Cross-Account Access</a:t>
            </a:r>
          </a:p>
          <a:p>
            <a:pPr marL="514350" indent="-514350">
              <a:buFont typeface="+mj-lt"/>
              <a:buAutoNum type="arabicPeriod"/>
            </a:pPr>
            <a:r>
              <a:rPr lang="en-US" dirty="0" smtClean="0"/>
              <a:t>Exporting Log Data</a:t>
            </a:r>
            <a:endParaRPr lang="en-US" dirty="0"/>
          </a:p>
        </p:txBody>
      </p:sp>
    </p:spTree>
    <p:extLst>
      <p:ext uri="{BB962C8B-B14F-4D97-AF65-F5344CB8AC3E}">
        <p14:creationId xmlns:p14="http://schemas.microsoft.com/office/powerpoint/2010/main" val="867617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2883" y="484948"/>
            <a:ext cx="7480409" cy="5866419"/>
          </a:xfrm>
          <a:prstGeom prst="rect">
            <a:avLst/>
          </a:prstGeom>
        </p:spPr>
      </p:pic>
    </p:spTree>
    <p:extLst>
      <p:ext uri="{BB962C8B-B14F-4D97-AF65-F5344CB8AC3E}">
        <p14:creationId xmlns:p14="http://schemas.microsoft.com/office/powerpoint/2010/main" val="1484397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r>
              <a:rPr lang="en-US" sz="3000" b="1" dirty="0" smtClean="0">
                <a:solidFill>
                  <a:schemeClr val="accent2">
                    <a:lumMod val="75000"/>
                  </a:schemeClr>
                </a:solidFill>
              </a:rPr>
              <a:t>AWS – Certified DevOps Engineer- Course Introduction</a:t>
            </a:r>
            <a:endParaRPr lang="en-US" sz="3000" b="1" dirty="0">
              <a:solidFill>
                <a:schemeClr val="accent2">
                  <a:lumMod val="75000"/>
                </a:schemeClr>
              </a:solidFill>
            </a:endParaRPr>
          </a:p>
        </p:txBody>
      </p:sp>
      <p:sp>
        <p:nvSpPr>
          <p:cNvPr id="3" name="Content Placeholder 2"/>
          <p:cNvSpPr>
            <a:spLocks noGrp="1"/>
          </p:cNvSpPr>
          <p:nvPr>
            <p:ph idx="1"/>
          </p:nvPr>
        </p:nvSpPr>
        <p:spPr>
          <a:xfrm>
            <a:off x="838200" y="903890"/>
            <a:ext cx="10515600" cy="5273073"/>
          </a:xfrm>
        </p:spPr>
        <p:txBody>
          <a:bodyPr>
            <a:normAutofit fontScale="92500" lnSpcReduction="10000"/>
          </a:bodyPr>
          <a:lstStyle/>
          <a:p>
            <a:pPr marL="514350" indent="-514350">
              <a:buFont typeface="+mj-lt"/>
              <a:buAutoNum type="arabicPeriod"/>
            </a:pPr>
            <a:r>
              <a:rPr lang="en-US" dirty="0" smtClean="0">
                <a:solidFill>
                  <a:schemeClr val="accent5">
                    <a:lumMod val="75000"/>
                  </a:schemeClr>
                </a:solidFill>
              </a:rPr>
              <a:t>Auto Scaling Deployment Concepts</a:t>
            </a:r>
          </a:p>
          <a:p>
            <a:pPr lvl="1"/>
            <a:r>
              <a:rPr lang="en-US" dirty="0" smtClean="0"/>
              <a:t> How to configure Auto Scaling &amp; Deploy applications using Auto Scaling.</a:t>
            </a:r>
          </a:p>
          <a:p>
            <a:pPr marL="514350" indent="-514350">
              <a:buFont typeface="+mj-lt"/>
              <a:buAutoNum type="arabicPeriod"/>
            </a:pPr>
            <a:r>
              <a:rPr lang="en-US" dirty="0" smtClean="0">
                <a:solidFill>
                  <a:schemeClr val="accent5">
                    <a:lumMod val="75000"/>
                  </a:schemeClr>
                </a:solidFill>
              </a:rPr>
              <a:t>Deployment Concepts with EC2</a:t>
            </a:r>
          </a:p>
          <a:p>
            <a:pPr lvl="1"/>
            <a:r>
              <a:rPr lang="en-US" dirty="0" smtClean="0"/>
              <a:t>Using EC2 in deployments including EC2 logging and Backup Strategies.</a:t>
            </a:r>
          </a:p>
          <a:p>
            <a:pPr marL="514350" indent="-514350">
              <a:lnSpc>
                <a:spcPct val="100000"/>
              </a:lnSpc>
              <a:buFont typeface="+mj-lt"/>
              <a:buAutoNum type="arabicPeriod"/>
            </a:pPr>
            <a:r>
              <a:rPr lang="en-US" dirty="0">
                <a:solidFill>
                  <a:schemeClr val="accent5">
                    <a:lumMod val="75000"/>
                  </a:schemeClr>
                </a:solidFill>
              </a:rPr>
              <a:t>Cloud Watch For DevOps</a:t>
            </a:r>
          </a:p>
          <a:p>
            <a:pPr lvl="1"/>
            <a:r>
              <a:rPr lang="en-US" dirty="0" smtClean="0"/>
              <a:t>Utilizing Cloud Watch for DevOps including Monitoring &amp; Logging.</a:t>
            </a:r>
          </a:p>
          <a:p>
            <a:pPr marL="514350" indent="-514350">
              <a:lnSpc>
                <a:spcPct val="110000"/>
              </a:lnSpc>
              <a:buFont typeface="+mj-lt"/>
              <a:buAutoNum type="arabicPeriod"/>
            </a:pPr>
            <a:r>
              <a:rPr lang="en-US" dirty="0" err="1">
                <a:solidFill>
                  <a:schemeClr val="accent5">
                    <a:lumMod val="75000"/>
                  </a:schemeClr>
                </a:solidFill>
              </a:rPr>
              <a:t>CloudFormation</a:t>
            </a:r>
            <a:r>
              <a:rPr lang="en-US" dirty="0">
                <a:solidFill>
                  <a:schemeClr val="accent5">
                    <a:lumMod val="75000"/>
                  </a:schemeClr>
                </a:solidFill>
              </a:rPr>
              <a:t> for DevOps</a:t>
            </a:r>
          </a:p>
          <a:p>
            <a:pPr lvl="1"/>
            <a:r>
              <a:rPr lang="en-US" dirty="0" smtClean="0"/>
              <a:t>Utilizing </a:t>
            </a:r>
            <a:r>
              <a:rPr lang="en-US" dirty="0" err="1" smtClean="0"/>
              <a:t>CloudFormation</a:t>
            </a:r>
            <a:r>
              <a:rPr lang="en-US" dirty="0" smtClean="0"/>
              <a:t> to deploy infrastructure on AWS</a:t>
            </a:r>
          </a:p>
          <a:p>
            <a:pPr marL="514350" indent="-514350">
              <a:lnSpc>
                <a:spcPct val="110000"/>
              </a:lnSpc>
              <a:buFont typeface="+mj-lt"/>
              <a:buAutoNum type="arabicPeriod"/>
            </a:pPr>
            <a:r>
              <a:rPr lang="en-US" dirty="0">
                <a:solidFill>
                  <a:schemeClr val="accent5">
                    <a:lumMod val="75000"/>
                  </a:schemeClr>
                </a:solidFill>
              </a:rPr>
              <a:t>Elastic Beanstalk for DevOps</a:t>
            </a:r>
          </a:p>
          <a:p>
            <a:pPr lvl="1"/>
            <a:r>
              <a:rPr lang="en-US" dirty="0" smtClean="0"/>
              <a:t>Using Elastic Beanstalk to quickly deploy applications on AWS.</a:t>
            </a:r>
          </a:p>
          <a:p>
            <a:pPr marL="514350" indent="-514350">
              <a:lnSpc>
                <a:spcPct val="110000"/>
              </a:lnSpc>
              <a:buFont typeface="+mj-lt"/>
              <a:buAutoNum type="arabicPeriod"/>
            </a:pPr>
            <a:r>
              <a:rPr lang="en-US" dirty="0">
                <a:solidFill>
                  <a:schemeClr val="accent5">
                    <a:lumMod val="75000"/>
                  </a:schemeClr>
                </a:solidFill>
              </a:rPr>
              <a:t>Application Deployments with </a:t>
            </a:r>
            <a:r>
              <a:rPr lang="en-US" dirty="0" err="1">
                <a:solidFill>
                  <a:schemeClr val="accent5">
                    <a:lumMod val="75000"/>
                  </a:schemeClr>
                </a:solidFill>
              </a:rPr>
              <a:t>OpsWorks</a:t>
            </a:r>
            <a:endParaRPr lang="en-US" dirty="0">
              <a:solidFill>
                <a:schemeClr val="accent5">
                  <a:lumMod val="75000"/>
                </a:schemeClr>
              </a:solidFill>
            </a:endParaRPr>
          </a:p>
          <a:p>
            <a:pPr lvl="1"/>
            <a:r>
              <a:rPr lang="en-US" dirty="0" smtClean="0"/>
              <a:t>Using </a:t>
            </a:r>
            <a:r>
              <a:rPr lang="en-US" dirty="0" err="1" smtClean="0"/>
              <a:t>OpsWorks</a:t>
            </a:r>
            <a:r>
              <a:rPr lang="en-US" dirty="0" smtClean="0"/>
              <a:t> to create and Manage resources for our applications, as well as managing the applications themselves.</a:t>
            </a:r>
          </a:p>
        </p:txBody>
      </p:sp>
    </p:spTree>
    <p:extLst>
      <p:ext uri="{BB962C8B-B14F-4D97-AF65-F5344CB8AC3E}">
        <p14:creationId xmlns:p14="http://schemas.microsoft.com/office/powerpoint/2010/main" val="2390181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r>
              <a:rPr lang="en-US" sz="3000" b="1" dirty="0" smtClean="0">
                <a:solidFill>
                  <a:schemeClr val="accent2">
                    <a:lumMod val="75000"/>
                  </a:schemeClr>
                </a:solidFill>
              </a:rPr>
              <a:t>9. Blue/Green Deployments</a:t>
            </a:r>
            <a:endParaRPr lang="en-US" sz="3000" b="1" dirty="0">
              <a:solidFill>
                <a:schemeClr val="accent2">
                  <a:lumMod val="75000"/>
                </a:schemeClr>
              </a:solidFill>
            </a:endParaRPr>
          </a:p>
        </p:txBody>
      </p:sp>
      <p:sp>
        <p:nvSpPr>
          <p:cNvPr id="3" name="Content Placeholder 2"/>
          <p:cNvSpPr>
            <a:spLocks noGrp="1"/>
          </p:cNvSpPr>
          <p:nvPr>
            <p:ph idx="1"/>
          </p:nvPr>
        </p:nvSpPr>
        <p:spPr>
          <a:xfrm>
            <a:off x="838200" y="903890"/>
            <a:ext cx="10515600" cy="5273073"/>
          </a:xfrm>
        </p:spPr>
        <p:txBody>
          <a:bodyPr>
            <a:normAutofit fontScale="92500" lnSpcReduction="10000"/>
          </a:bodyPr>
          <a:lstStyle/>
          <a:p>
            <a:r>
              <a:rPr lang="en-US" dirty="0" smtClean="0"/>
              <a:t>Blue/Green deployments is a technique for releasing applications by shifting traffic between two identical environments running different versions of the application.</a:t>
            </a:r>
          </a:p>
          <a:p>
            <a:r>
              <a:rPr lang="en-US" dirty="0" smtClean="0"/>
              <a:t>Blue/Green deployments can mitigate common risks associated with deploying software, such as downtime and rollback capability.</a:t>
            </a:r>
          </a:p>
          <a:p>
            <a:r>
              <a:rPr lang="en-US" dirty="0" smtClean="0"/>
              <a:t>The DevOps Engineer will be required to properly configure Blue/Green environments in such a way that switching environments is seamless with no downtime.</a:t>
            </a:r>
          </a:p>
          <a:p>
            <a:pPr marL="514350" indent="-514350">
              <a:buFont typeface="+mj-lt"/>
              <a:buAutoNum type="arabicPeriod"/>
            </a:pPr>
            <a:r>
              <a:rPr lang="en-US" dirty="0" smtClean="0"/>
              <a:t>Update DNS Routing</a:t>
            </a:r>
          </a:p>
          <a:p>
            <a:pPr marL="514350" indent="-514350">
              <a:buFont typeface="+mj-lt"/>
              <a:buAutoNum type="arabicPeriod"/>
            </a:pPr>
            <a:r>
              <a:rPr lang="en-US" dirty="0" smtClean="0"/>
              <a:t>Swap ASG Behind ELB</a:t>
            </a:r>
          </a:p>
          <a:p>
            <a:pPr marL="514350" indent="-514350">
              <a:buFont typeface="+mj-lt"/>
              <a:buAutoNum type="arabicPeriod"/>
            </a:pPr>
            <a:r>
              <a:rPr lang="en-US" dirty="0" smtClean="0"/>
              <a:t>Update ASG Launch Configuration</a:t>
            </a:r>
          </a:p>
          <a:p>
            <a:pPr marL="514350" indent="-514350">
              <a:buFont typeface="+mj-lt"/>
              <a:buAutoNum type="arabicPeriod"/>
            </a:pPr>
            <a:r>
              <a:rPr lang="en-US" dirty="0" smtClean="0"/>
              <a:t>Docker B/G Deployments</a:t>
            </a:r>
          </a:p>
          <a:p>
            <a:pPr marL="514350" indent="-514350">
              <a:buFont typeface="+mj-lt"/>
              <a:buAutoNum type="arabicPeriod"/>
            </a:pPr>
            <a:r>
              <a:rPr lang="en-US" dirty="0" smtClean="0"/>
              <a:t>A/B Testing </a:t>
            </a:r>
            <a:endParaRPr lang="en-US" dirty="0"/>
          </a:p>
        </p:txBody>
      </p:sp>
    </p:spTree>
    <p:extLst>
      <p:ext uri="{BB962C8B-B14F-4D97-AF65-F5344CB8AC3E}">
        <p14:creationId xmlns:p14="http://schemas.microsoft.com/office/powerpoint/2010/main" val="2432024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69931" y="540735"/>
            <a:ext cx="7028300" cy="5637541"/>
          </a:xfrm>
          <a:prstGeom prst="rect">
            <a:avLst/>
          </a:prstGeom>
        </p:spPr>
      </p:pic>
    </p:spTree>
    <p:extLst>
      <p:ext uri="{BB962C8B-B14F-4D97-AF65-F5344CB8AC3E}">
        <p14:creationId xmlns:p14="http://schemas.microsoft.com/office/powerpoint/2010/main" val="2007700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2966"/>
            <a:ext cx="10515600" cy="5703997"/>
          </a:xfrm>
        </p:spPr>
        <p:txBody>
          <a:bodyPr>
            <a:normAutofit fontScale="92500" lnSpcReduction="20000"/>
          </a:bodyPr>
          <a:lstStyle/>
          <a:p>
            <a:pPr marL="0" indent="0">
              <a:buNone/>
            </a:pPr>
            <a:r>
              <a:rPr lang="en-US" dirty="0" smtClean="0">
                <a:solidFill>
                  <a:schemeClr val="accent5">
                    <a:lumMod val="75000"/>
                  </a:schemeClr>
                </a:solidFill>
              </a:rPr>
              <a:t>7. DynamoDB Concepts</a:t>
            </a:r>
          </a:p>
          <a:p>
            <a:pPr marL="0" indent="0">
              <a:buNone/>
            </a:pPr>
            <a:r>
              <a:rPr lang="en-US" sz="2600" dirty="0" smtClean="0"/>
              <a:t>	Reviewing the basics of DynamoDB as well as understanding the role of DynamoDB and its use cases in DevOps.</a:t>
            </a:r>
          </a:p>
          <a:p>
            <a:pPr marL="0" indent="0">
              <a:buNone/>
            </a:pPr>
            <a:r>
              <a:rPr lang="en-US" dirty="0" smtClean="0">
                <a:solidFill>
                  <a:schemeClr val="accent5">
                    <a:lumMod val="75000"/>
                  </a:schemeClr>
                </a:solidFill>
              </a:rPr>
              <a:t>8. Data Pipeline with DynamoDB</a:t>
            </a:r>
          </a:p>
          <a:p>
            <a:pPr marL="0" indent="0">
              <a:buNone/>
            </a:pPr>
            <a:r>
              <a:rPr lang="en-US" dirty="0" smtClean="0"/>
              <a:t>	</a:t>
            </a:r>
            <a:r>
              <a:rPr lang="en-US" sz="2600" dirty="0" smtClean="0"/>
              <a:t>We will use AWS Data Pipeline to retrieve data from a tab-delimited file in Amazon S3 to populate a DynamoDB table, use a Hive script to define the necessary data transformation steps, and automatically create an Amazon EMR cluster to perform the work.</a:t>
            </a:r>
          </a:p>
          <a:p>
            <a:pPr marL="0" indent="0">
              <a:buNone/>
            </a:pPr>
            <a:r>
              <a:rPr lang="en-US" dirty="0" smtClean="0">
                <a:solidFill>
                  <a:schemeClr val="accent5">
                    <a:lumMod val="75000"/>
                  </a:schemeClr>
                </a:solidFill>
              </a:rPr>
              <a:t>9. S3 Concepts for DevOps</a:t>
            </a:r>
          </a:p>
          <a:p>
            <a:pPr marL="0" indent="0">
              <a:buNone/>
            </a:pPr>
            <a:r>
              <a:rPr lang="en-US" sz="2600" dirty="0" smtClean="0"/>
              <a:t>	Utilizing S3 buckets as a key repository for DevOps via Cross-Account Access.</a:t>
            </a:r>
          </a:p>
          <a:p>
            <a:pPr marL="0" indent="0">
              <a:buNone/>
            </a:pPr>
            <a:r>
              <a:rPr lang="en-US" dirty="0" smtClean="0">
                <a:solidFill>
                  <a:schemeClr val="accent5">
                    <a:lumMod val="75000"/>
                  </a:schemeClr>
                </a:solidFill>
              </a:rPr>
              <a:t>10. A/B Testing</a:t>
            </a:r>
          </a:p>
          <a:p>
            <a:pPr marL="0" indent="0">
              <a:buNone/>
            </a:pPr>
            <a:r>
              <a:rPr lang="en-US" dirty="0" smtClean="0"/>
              <a:t>	</a:t>
            </a:r>
            <a:r>
              <a:rPr lang="en-US" sz="2600" dirty="0" smtClean="0"/>
              <a:t>A/B Testing concepts for DevOps</a:t>
            </a:r>
          </a:p>
          <a:p>
            <a:pPr marL="0" indent="0">
              <a:buNone/>
            </a:pPr>
            <a:r>
              <a:rPr lang="en-US" dirty="0" smtClean="0">
                <a:solidFill>
                  <a:schemeClr val="accent5">
                    <a:lumMod val="75000"/>
                  </a:schemeClr>
                </a:solidFill>
              </a:rPr>
              <a:t>11. Blue/Green Deployments </a:t>
            </a:r>
          </a:p>
          <a:p>
            <a:pPr marL="0" indent="0">
              <a:buNone/>
            </a:pPr>
            <a:r>
              <a:rPr lang="en-US" dirty="0" smtClean="0"/>
              <a:t>	</a:t>
            </a:r>
            <a:r>
              <a:rPr lang="en-US" sz="2600" dirty="0" smtClean="0"/>
              <a:t>Using Automation for DevOps to facilitate Blue/Green Deployments.</a:t>
            </a:r>
          </a:p>
          <a:p>
            <a:pPr marL="0" indent="0">
              <a:buNone/>
            </a:pPr>
            <a:endParaRPr lang="en-US" dirty="0"/>
          </a:p>
        </p:txBody>
      </p:sp>
    </p:spTree>
    <p:extLst>
      <p:ext uri="{BB962C8B-B14F-4D97-AF65-F5344CB8AC3E}">
        <p14:creationId xmlns:p14="http://schemas.microsoft.com/office/powerpoint/2010/main" val="2754938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r>
              <a:rPr lang="en-US" sz="3000" b="1" dirty="0" smtClean="0">
                <a:solidFill>
                  <a:schemeClr val="accent2">
                    <a:lumMod val="75000"/>
                  </a:schemeClr>
                </a:solidFill>
              </a:rPr>
              <a:t>1. Auto Scaling Deployment Concepts</a:t>
            </a:r>
            <a:endParaRPr lang="en-US" sz="3000" b="1" dirty="0">
              <a:solidFill>
                <a:schemeClr val="accent2">
                  <a:lumMod val="75000"/>
                </a:schemeClr>
              </a:solidFill>
            </a:endParaRPr>
          </a:p>
        </p:txBody>
      </p:sp>
      <p:sp>
        <p:nvSpPr>
          <p:cNvPr id="3" name="Content Placeholder 2"/>
          <p:cNvSpPr>
            <a:spLocks noGrp="1"/>
          </p:cNvSpPr>
          <p:nvPr>
            <p:ph idx="1"/>
          </p:nvPr>
        </p:nvSpPr>
        <p:spPr>
          <a:xfrm>
            <a:off x="838200" y="903890"/>
            <a:ext cx="10515600" cy="5273073"/>
          </a:xfrm>
        </p:spPr>
        <p:txBody>
          <a:bodyPr>
            <a:normAutofit lnSpcReduction="10000"/>
          </a:bodyPr>
          <a:lstStyle/>
          <a:p>
            <a:pPr marL="0" indent="0">
              <a:buNone/>
            </a:pPr>
            <a:r>
              <a:rPr lang="en-US" b="1" dirty="0" smtClean="0">
                <a:solidFill>
                  <a:schemeClr val="accent1">
                    <a:lumMod val="50000"/>
                  </a:schemeClr>
                </a:solidFill>
              </a:rPr>
              <a:t>A DevOps Engineer will spend time in:</a:t>
            </a:r>
          </a:p>
          <a:p>
            <a:r>
              <a:rPr lang="en-US" dirty="0" smtClean="0"/>
              <a:t>Creating</a:t>
            </a:r>
          </a:p>
          <a:p>
            <a:r>
              <a:rPr lang="en-US" dirty="0" smtClean="0"/>
              <a:t>Monitoring &amp;</a:t>
            </a:r>
          </a:p>
          <a:p>
            <a:r>
              <a:rPr lang="en-US" dirty="0" smtClean="0"/>
              <a:t>Tune Auto Scaling Groups</a:t>
            </a:r>
          </a:p>
          <a:p>
            <a:endParaRPr lang="en-US" dirty="0"/>
          </a:p>
          <a:p>
            <a:pPr marL="0" indent="0">
              <a:buNone/>
            </a:pPr>
            <a:r>
              <a:rPr lang="en-US" b="1" dirty="0" smtClean="0">
                <a:solidFill>
                  <a:schemeClr val="accent1">
                    <a:lumMod val="50000"/>
                  </a:schemeClr>
                </a:solidFill>
              </a:rPr>
              <a:t>You will be learning:</a:t>
            </a:r>
          </a:p>
          <a:p>
            <a:pPr lvl="1"/>
            <a:r>
              <a:rPr lang="en-US" dirty="0" smtClean="0"/>
              <a:t>Auto Scaling</a:t>
            </a:r>
          </a:p>
          <a:p>
            <a:pPr lvl="1"/>
            <a:r>
              <a:rPr lang="en-US" dirty="0" smtClean="0"/>
              <a:t>Termination Policies</a:t>
            </a:r>
          </a:p>
          <a:p>
            <a:pPr lvl="1"/>
            <a:r>
              <a:rPr lang="en-US" dirty="0" smtClean="0"/>
              <a:t>Suspending Auto Scaling Processes</a:t>
            </a:r>
          </a:p>
          <a:p>
            <a:pPr lvl="1"/>
            <a:r>
              <a:rPr lang="en-US" dirty="0" err="1" smtClean="0"/>
              <a:t>LifeCycle</a:t>
            </a:r>
            <a:r>
              <a:rPr lang="en-US" dirty="0" smtClean="0"/>
              <a:t> Hooks</a:t>
            </a:r>
          </a:p>
          <a:p>
            <a:pPr lvl="1"/>
            <a:r>
              <a:rPr lang="en-US" dirty="0" smtClean="0"/>
              <a:t>Controlling instance &amp; </a:t>
            </a:r>
          </a:p>
          <a:p>
            <a:pPr lvl="1"/>
            <a:r>
              <a:rPr lang="en-US" dirty="0" smtClean="0"/>
              <a:t>Application Deployment</a:t>
            </a:r>
          </a:p>
        </p:txBody>
      </p:sp>
    </p:spTree>
    <p:extLst>
      <p:ext uri="{BB962C8B-B14F-4D97-AF65-F5344CB8AC3E}">
        <p14:creationId xmlns:p14="http://schemas.microsoft.com/office/powerpoint/2010/main" val="1431503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2772" y="459055"/>
            <a:ext cx="9144000" cy="5904887"/>
          </a:xfrm>
          <a:prstGeom prst="rect">
            <a:avLst/>
          </a:prstGeom>
        </p:spPr>
      </p:pic>
    </p:spTree>
    <p:extLst>
      <p:ext uri="{BB962C8B-B14F-4D97-AF65-F5344CB8AC3E}">
        <p14:creationId xmlns:p14="http://schemas.microsoft.com/office/powerpoint/2010/main" val="205261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r>
              <a:rPr lang="en-US" sz="3000" b="1" dirty="0" smtClean="0">
                <a:solidFill>
                  <a:schemeClr val="accent2">
                    <a:lumMod val="75000"/>
                  </a:schemeClr>
                </a:solidFill>
              </a:rPr>
              <a:t>2. Deployment Concepts With EC2</a:t>
            </a:r>
            <a:endParaRPr lang="en-US" sz="3000" b="1" dirty="0">
              <a:solidFill>
                <a:schemeClr val="accent2">
                  <a:lumMod val="75000"/>
                </a:schemeClr>
              </a:solidFill>
            </a:endParaRPr>
          </a:p>
        </p:txBody>
      </p:sp>
      <p:sp>
        <p:nvSpPr>
          <p:cNvPr id="3" name="Content Placeholder 2"/>
          <p:cNvSpPr>
            <a:spLocks noGrp="1"/>
          </p:cNvSpPr>
          <p:nvPr>
            <p:ph idx="1"/>
          </p:nvPr>
        </p:nvSpPr>
        <p:spPr>
          <a:xfrm>
            <a:off x="838200" y="903890"/>
            <a:ext cx="10515600" cy="5273073"/>
          </a:xfrm>
        </p:spPr>
        <p:txBody>
          <a:bodyPr>
            <a:normAutofit lnSpcReduction="10000"/>
          </a:bodyPr>
          <a:lstStyle/>
          <a:p>
            <a:r>
              <a:rPr lang="en-US" dirty="0" smtClean="0"/>
              <a:t>A DevOps engineer will be required to work with EC2 instances and a key will be using various techniques to backup EC2 instances.</a:t>
            </a:r>
          </a:p>
          <a:p>
            <a:r>
              <a:rPr lang="en-US" dirty="0" smtClean="0"/>
              <a:t>Elastic Load Balancers as a part of Deployments will be a common tool in the DevOps engineer’s toolset.</a:t>
            </a:r>
          </a:p>
          <a:p>
            <a:r>
              <a:rPr lang="en-US" dirty="0" smtClean="0"/>
              <a:t>The ability to configure ELB’s securely, with appropriate Health Checks, and to configure logging will be required both professionally and as a demonstrable skill.</a:t>
            </a:r>
          </a:p>
          <a:p>
            <a:pPr marL="514350" indent="-514350">
              <a:buFont typeface="+mj-lt"/>
              <a:buAutoNum type="arabicPeriod"/>
            </a:pPr>
            <a:r>
              <a:rPr lang="en-US" dirty="0" smtClean="0"/>
              <a:t>IAM Roles with EC2</a:t>
            </a:r>
          </a:p>
          <a:p>
            <a:pPr marL="514350" indent="-514350">
              <a:buFont typeface="+mj-lt"/>
              <a:buAutoNum type="arabicPeriod"/>
            </a:pPr>
            <a:r>
              <a:rPr lang="en-US" dirty="0" smtClean="0"/>
              <a:t>ELB &amp; EC2 logging</a:t>
            </a:r>
          </a:p>
          <a:p>
            <a:pPr marL="514350" indent="-514350">
              <a:buFont typeface="+mj-lt"/>
              <a:buAutoNum type="arabicPeriod"/>
            </a:pPr>
            <a:r>
              <a:rPr lang="en-US" dirty="0" smtClean="0"/>
              <a:t>ELB Health Checks</a:t>
            </a:r>
          </a:p>
          <a:p>
            <a:pPr marL="514350" indent="-514350">
              <a:buFont typeface="+mj-lt"/>
              <a:buAutoNum type="arabicPeriod"/>
            </a:pPr>
            <a:r>
              <a:rPr lang="en-US" dirty="0" smtClean="0"/>
              <a:t>ELB Security</a:t>
            </a:r>
          </a:p>
          <a:p>
            <a:pPr marL="514350" indent="-514350">
              <a:buFont typeface="+mj-lt"/>
              <a:buAutoNum type="arabicPeriod"/>
            </a:pPr>
            <a:r>
              <a:rPr lang="en-US" dirty="0" smtClean="0"/>
              <a:t>EC2 Backup Strategies</a:t>
            </a:r>
          </a:p>
        </p:txBody>
      </p:sp>
    </p:spTree>
    <p:extLst>
      <p:ext uri="{BB962C8B-B14F-4D97-AF65-F5344CB8AC3E}">
        <p14:creationId xmlns:p14="http://schemas.microsoft.com/office/powerpoint/2010/main" val="2162211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290" y="415159"/>
            <a:ext cx="7984741" cy="5868644"/>
          </a:xfrm>
          <a:prstGeom prst="rect">
            <a:avLst/>
          </a:prstGeom>
        </p:spPr>
      </p:pic>
    </p:spTree>
    <p:extLst>
      <p:ext uri="{BB962C8B-B14F-4D97-AF65-F5344CB8AC3E}">
        <p14:creationId xmlns:p14="http://schemas.microsoft.com/office/powerpoint/2010/main" val="3942464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r>
              <a:rPr lang="en-US" sz="3000" b="1" dirty="0" smtClean="0">
                <a:solidFill>
                  <a:schemeClr val="accent2">
                    <a:lumMod val="75000"/>
                  </a:schemeClr>
                </a:solidFill>
              </a:rPr>
              <a:t>3. Cloud Watch For DevOps</a:t>
            </a:r>
            <a:endParaRPr lang="en-US" sz="3000" b="1" dirty="0">
              <a:solidFill>
                <a:schemeClr val="accent2">
                  <a:lumMod val="75000"/>
                </a:schemeClr>
              </a:solidFill>
            </a:endParaRPr>
          </a:p>
        </p:txBody>
      </p:sp>
      <p:sp>
        <p:nvSpPr>
          <p:cNvPr id="3" name="Content Placeholder 2"/>
          <p:cNvSpPr>
            <a:spLocks noGrp="1"/>
          </p:cNvSpPr>
          <p:nvPr>
            <p:ph idx="1"/>
          </p:nvPr>
        </p:nvSpPr>
        <p:spPr>
          <a:xfrm>
            <a:off x="838200" y="903890"/>
            <a:ext cx="10515600" cy="5273073"/>
          </a:xfrm>
        </p:spPr>
        <p:txBody>
          <a:bodyPr>
            <a:normAutofit fontScale="92500" lnSpcReduction="20000"/>
          </a:bodyPr>
          <a:lstStyle/>
          <a:p>
            <a:r>
              <a:rPr lang="en-US" dirty="0" smtClean="0"/>
              <a:t>Cloud Watch is an essential tool for the DevOps Engineer.</a:t>
            </a:r>
          </a:p>
          <a:p>
            <a:r>
              <a:rPr lang="en-US" dirty="0" smtClean="0"/>
              <a:t>Cloud Watch supports the DevOps concepts of Automation, Communication, and Collaboration, by giving access to Monitoring and logging.</a:t>
            </a:r>
          </a:p>
          <a:p>
            <a:r>
              <a:rPr lang="en-US" dirty="0" smtClean="0"/>
              <a:t>Cloud Watch metrics can be used to work with Elastic Load Balancers and determine the scaling actions of Auto Scaling Groups.</a:t>
            </a:r>
          </a:p>
          <a:p>
            <a:r>
              <a:rPr lang="en-US" dirty="0" smtClean="0"/>
              <a:t>Custom Metrics are a very Powerful tool which allow the DevOps engineer to leverage Cloud Watch monitoring in a Wide range of scenarios.</a:t>
            </a:r>
          </a:p>
          <a:p>
            <a:pPr marL="514350" indent="-514350">
              <a:buFont typeface="+mj-lt"/>
              <a:buAutoNum type="arabicPeriod"/>
            </a:pPr>
            <a:r>
              <a:rPr lang="en-US" dirty="0" smtClean="0"/>
              <a:t>Concepts &amp; Terminology </a:t>
            </a:r>
          </a:p>
          <a:p>
            <a:pPr marL="514350" indent="-514350">
              <a:buFont typeface="+mj-lt"/>
              <a:buAutoNum type="arabicPeriod"/>
            </a:pPr>
            <a:r>
              <a:rPr lang="en-US" dirty="0" smtClean="0"/>
              <a:t>ELB Metrics</a:t>
            </a:r>
          </a:p>
          <a:p>
            <a:pPr marL="514350" indent="-514350">
              <a:buFont typeface="+mj-lt"/>
              <a:buAutoNum type="arabicPeriod"/>
            </a:pPr>
            <a:r>
              <a:rPr lang="en-US" dirty="0" smtClean="0"/>
              <a:t>Auto Scaling &amp; EC2 Metrics</a:t>
            </a:r>
          </a:p>
          <a:p>
            <a:pPr marL="514350" indent="-514350">
              <a:buFont typeface="+mj-lt"/>
              <a:buAutoNum type="arabicPeriod"/>
            </a:pPr>
            <a:r>
              <a:rPr lang="en-US" dirty="0" smtClean="0"/>
              <a:t>EC2 OS &amp; Application Logging </a:t>
            </a:r>
          </a:p>
          <a:p>
            <a:pPr marL="514350" indent="-514350">
              <a:buFont typeface="+mj-lt"/>
              <a:buAutoNum type="arabicPeriod"/>
            </a:pPr>
            <a:r>
              <a:rPr lang="en-US" dirty="0" smtClean="0"/>
              <a:t>Using SNS with Cloud Watch</a:t>
            </a:r>
          </a:p>
          <a:p>
            <a:pPr marL="514350" indent="-514350">
              <a:buFont typeface="+mj-lt"/>
              <a:buAutoNum type="arabicPeriod"/>
            </a:pPr>
            <a:r>
              <a:rPr lang="en-US" dirty="0" smtClean="0"/>
              <a:t>Using Kinesis with Cloud Watch</a:t>
            </a:r>
            <a:endParaRPr lang="en-US" dirty="0"/>
          </a:p>
        </p:txBody>
      </p:sp>
    </p:spTree>
    <p:extLst>
      <p:ext uri="{BB962C8B-B14F-4D97-AF65-F5344CB8AC3E}">
        <p14:creationId xmlns:p14="http://schemas.microsoft.com/office/powerpoint/2010/main" val="924480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97267" y="562001"/>
            <a:ext cx="8481849" cy="5766486"/>
          </a:xfrm>
          <a:prstGeom prst="rect">
            <a:avLst/>
          </a:prstGeom>
        </p:spPr>
      </p:pic>
    </p:spTree>
    <p:extLst>
      <p:ext uri="{BB962C8B-B14F-4D97-AF65-F5344CB8AC3E}">
        <p14:creationId xmlns:p14="http://schemas.microsoft.com/office/powerpoint/2010/main" val="2010142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936</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AWS Certified DevOps Engineer  – Professional level</vt:lpstr>
      <vt:lpstr>AWS – Certified DevOps Engineer- Course Introduction</vt:lpstr>
      <vt:lpstr>PowerPoint Presentation</vt:lpstr>
      <vt:lpstr>1. Auto Scaling Deployment Concepts</vt:lpstr>
      <vt:lpstr>PowerPoint Presentation</vt:lpstr>
      <vt:lpstr>2. Deployment Concepts With EC2</vt:lpstr>
      <vt:lpstr>PowerPoint Presentation</vt:lpstr>
      <vt:lpstr>3. Cloud Watch For DevOps</vt:lpstr>
      <vt:lpstr>PowerPoint Presentation</vt:lpstr>
      <vt:lpstr>4. CloudFormation For DevOps</vt:lpstr>
      <vt:lpstr>PowerPoint Presentation</vt:lpstr>
      <vt:lpstr>5. Elastic Beanstalk for DevOps</vt:lpstr>
      <vt:lpstr>PowerPoint Presentation</vt:lpstr>
      <vt:lpstr>6. Application Deployments with OpsWorks</vt:lpstr>
      <vt:lpstr>PowerPoint Presentation</vt:lpstr>
      <vt:lpstr>7. DynamoDB with Applications</vt:lpstr>
      <vt:lpstr>PowerPoint Presentation</vt:lpstr>
      <vt:lpstr>8. Deployment Concepts with S3</vt:lpstr>
      <vt:lpstr>PowerPoint Presentation</vt:lpstr>
      <vt:lpstr>9. Blue/Green Deployments</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Certified DevOps Engineer  – Professional level</dc:title>
  <dc:creator>Kummari, Chennakesavulu</dc:creator>
  <cp:lastModifiedBy>Kummari, Chennakesavulu</cp:lastModifiedBy>
  <cp:revision>46</cp:revision>
  <dcterms:created xsi:type="dcterms:W3CDTF">2018-08-02T11:32:04Z</dcterms:created>
  <dcterms:modified xsi:type="dcterms:W3CDTF">2018-08-02T13:44:52Z</dcterms:modified>
</cp:coreProperties>
</file>