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419600" y="4260850"/>
            <a:ext cx="15544800" cy="2940050"/>
          </a:xfrm>
          <a:prstGeom prst="rect">
            <a:avLst/>
          </a:prstGeom>
        </p:spPr>
        <p:txBody>
          <a:bodyPr lIns="91436" tIns="91436" rIns="91436" bIns="91436"/>
          <a:lstStyle>
            <a:lvl1pPr defTabSz="914400">
              <a:defRPr sz="8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 lIns="91436" tIns="91436" rIns="91436" bIns="91436" anchor="t"/>
          <a:lstStyle>
            <a:lvl1pPr marL="0" indent="0" algn="ctr" defTabSz="914400">
              <a:spcBef>
                <a:spcPts val="14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914400">
              <a:spcBef>
                <a:spcPts val="14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914400">
              <a:spcBef>
                <a:spcPts val="14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914400">
              <a:spcBef>
                <a:spcPts val="14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914400">
              <a:spcBef>
                <a:spcPts val="1400"/>
              </a:spcBef>
              <a:buSz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9906351" y="12808588"/>
            <a:ext cx="515256" cy="538473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Название 1"/>
          <p:cNvSpPr txBox="1"/>
          <p:nvPr/>
        </p:nvSpPr>
        <p:spPr>
          <a:xfrm>
            <a:off x="4419600" y="4817838"/>
            <a:ext cx="15544800" cy="230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>
            <a:normAutofit fontScale="100000" lnSpcReduction="0"/>
          </a:bodyPr>
          <a:lstStyle>
            <a:lvl1pPr defTabSz="768094">
              <a:defRPr b="0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Cloud Watch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6113133" y="12343058"/>
            <a:ext cx="12801618" cy="216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>
            <a:normAutofit fontScale="100000" lnSpcReduction="0"/>
          </a:bodyPr>
          <a:lstStyle>
            <a:lvl1pPr defTabSz="914400">
              <a:spcBef>
                <a:spcPts val="1000"/>
              </a:spcBef>
              <a:defRPr b="0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loudWatch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CloudWatch Concepts</a:t>
            </a:r>
          </a:p>
        </p:txBody>
      </p:sp>
      <p:sp>
        <p:nvSpPr>
          <p:cNvPr id="158" name="Metr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4300"/>
              </a:spcBef>
              <a:defRPr sz="3504"/>
            </a:pPr>
            <a:r>
              <a:t>Metrics 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Namespaces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Dimensions 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Timestamps 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Units </a:t>
            </a: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t>Statistics 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Periods </a:t>
            </a:r>
          </a:p>
          <a:p>
            <a:pPr lvl="1" marL="927100" indent="-463550" defTabSz="602615">
              <a:spcBef>
                <a:spcPts val="4300"/>
              </a:spcBef>
              <a:defRPr sz="3504"/>
            </a:pPr>
            <a:r>
              <a:t>Regions </a:t>
            </a:r>
          </a:p>
          <a:p>
            <a:pPr marL="463550" indent="-463550" defTabSz="602615">
              <a:spcBef>
                <a:spcPts val="4300"/>
              </a:spcBef>
              <a:defRPr sz="3504"/>
            </a:pPr>
            <a:r>
              <a:t>Alarms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161" name="Defined b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Defined by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Name 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Namespace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Dimensions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time stamp 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(optionally) a unit of measure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• Note:</a:t>
            </a:r>
          </a:p>
          <a:p>
            <a:pPr marL="0" indent="0" defTabSz="635634">
              <a:spcBef>
                <a:spcPts val="4500"/>
              </a:spcBef>
              <a:buSzTx/>
              <a:buNone/>
              <a:defRPr sz="3696"/>
            </a:pPr>
            <a:r>
              <a:t> – Data come from any application or business activity from which you collect data, not just Amazon Web Services products and applications.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ention peri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Retention period</a:t>
            </a:r>
          </a:p>
        </p:txBody>
      </p:sp>
      <p:sp>
        <p:nvSpPr>
          <p:cNvPr id="164" name="Data points with a period of less than 60 seconds are available for 3 hours. These data points are high-resolution custom metric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points with a period of less than 60 seconds are available for 3 hours. These data points are high-resolution custom metrics.</a:t>
            </a:r>
          </a:p>
          <a:p>
            <a:pPr/>
            <a:r>
              <a:t>Data points with a period of 60 seconds (1 minute) are available for 15 days</a:t>
            </a:r>
          </a:p>
          <a:p>
            <a:pPr/>
            <a:r>
              <a:t>Data points with a period of 300 seconds (5 minute) are available for 63 days </a:t>
            </a:r>
          </a:p>
          <a:p>
            <a:pPr/>
            <a:r>
              <a:t>Data points with a period of 3600 seconds (1 hour) are available for 455 days (15 months)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etrics on EC2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 on EC2 instance</a:t>
            </a:r>
          </a:p>
        </p:txBody>
      </p:sp>
      <p:pic>
        <p:nvPicPr>
          <p:cNvPr id="16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9197" y="2997337"/>
            <a:ext cx="16745606" cy="9499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amesp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Namespaces</a:t>
            </a:r>
          </a:p>
        </p:txBody>
      </p:sp>
      <p:sp>
        <p:nvSpPr>
          <p:cNvPr id="170" name="Conceptual containers for metr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Conceptual containers for metrics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Isolated from different namespaces 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Namespace name: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Valid XML characters: 0-9A-Za-z .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_ / # : – AWS services: AWS/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Less than 256 characters in length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No default namespace, specified eac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amespace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Namespaces examples</a:t>
            </a:r>
          </a:p>
        </p:txBody>
      </p:sp>
      <p:pic>
        <p:nvPicPr>
          <p:cNvPr id="17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6515" y="2918691"/>
            <a:ext cx="16010970" cy="9656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m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Dimensions</a:t>
            </a:r>
          </a:p>
        </p:txBody>
      </p:sp>
      <p:sp>
        <p:nvSpPr>
          <p:cNvPr id="176" name="Categories for metrics’ characteris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Categories for metrics’ characteristics</a:t>
            </a:r>
          </a:p>
          <a:p>
            <a:pPr/>
            <a:r>
              <a:t>Name/value pair</a:t>
            </a:r>
          </a:p>
          <a:p>
            <a:pPr/>
            <a:r>
              <a:t>Default metrics </a:t>
            </a:r>
          </a:p>
          <a:p>
            <a:pPr lvl="1"/>
            <a:r>
              <a:t>Can aggregate data across all dimensions</a:t>
            </a:r>
          </a:p>
          <a:p>
            <a:pPr/>
            <a:r>
              <a:t>Up to ten dimensions to a metric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mension on EC2 ins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Dimension on EC2 instance</a:t>
            </a:r>
          </a:p>
        </p:txBody>
      </p:sp>
      <p:pic>
        <p:nvPicPr>
          <p:cNvPr id="17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868" y="3639011"/>
            <a:ext cx="17876264" cy="8215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mestam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Timestamps</a:t>
            </a:r>
          </a:p>
        </p:txBody>
      </p:sp>
      <p:sp>
        <p:nvSpPr>
          <p:cNvPr id="182" name="Each metric data point must be marked with a time stam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3984"/>
            </a:pPr>
            <a:r>
              <a:t>Each metric data point must be marked with a time stamp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Valid Ranges: 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up to two weeks in the past 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up to one day in the future 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By default, CloudWatch creates a time stamp based on the time the data was received </a:t>
            </a:r>
          </a:p>
          <a:p>
            <a:pPr marL="527050" indent="-527050" defTabSz="685165">
              <a:spcBef>
                <a:spcPts val="4800"/>
              </a:spcBef>
              <a:defRPr sz="3984"/>
            </a:pPr>
            <a:r>
              <a:t>Note: 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Better to provide the time stamp under UTC 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Statistics from CloudWatch, all times reflect the UTC time zone.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Un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Units</a:t>
            </a:r>
          </a:p>
        </p:txBody>
      </p:sp>
      <p:sp>
        <p:nvSpPr>
          <p:cNvPr id="185" name="Statistic's unit of meas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649" indent="-374649" defTabSz="487044">
              <a:spcBef>
                <a:spcPts val="3400"/>
              </a:spcBef>
              <a:defRPr sz="2832"/>
            </a:pPr>
            <a:r>
              <a:t>Statistic's unit of measure 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Common unit: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Seconds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Bytes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Bits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Percent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Count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Bytes/Second (bytes per second)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Bits/Second (bits per second)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Count/Second (counts per second) </a:t>
            </a:r>
          </a:p>
          <a:p>
            <a:pPr lvl="1" marL="749299" indent="-374649" defTabSz="487044">
              <a:spcBef>
                <a:spcPts val="3400"/>
              </a:spcBef>
              <a:defRPr sz="2832"/>
            </a:pPr>
            <a:r>
              <a:t>None (default when no unit is specified)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loudWat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CloudWatch</a:t>
            </a:r>
          </a:p>
        </p:txBody>
      </p:sp>
      <p:sp>
        <p:nvSpPr>
          <p:cNvPr id="132" name="Amazon Web Servic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Web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Statistics</a:t>
            </a:r>
          </a:p>
        </p:txBody>
      </p:sp>
      <p:sp>
        <p:nvSpPr>
          <p:cNvPr id="188" name="Metric data aggregations over specified periods of time"/>
          <p:cNvSpPr txBox="1"/>
          <p:nvPr>
            <p:ph type="body" sz="quarter" idx="1"/>
          </p:nvPr>
        </p:nvSpPr>
        <p:spPr>
          <a:xfrm>
            <a:off x="4213179" y="3165871"/>
            <a:ext cx="15957642" cy="1206732"/>
          </a:xfrm>
          <a:prstGeom prst="rect">
            <a:avLst/>
          </a:prstGeom>
        </p:spPr>
        <p:txBody>
          <a:bodyPr/>
          <a:lstStyle/>
          <a:p>
            <a:pPr/>
            <a:r>
              <a:t>Metric data aggregations over specified periods of time</a:t>
            </a:r>
          </a:p>
        </p:txBody>
      </p:sp>
      <p:pic>
        <p:nvPicPr>
          <p:cNvPr id="18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3759" y="5306073"/>
            <a:ext cx="19076482" cy="6404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eri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Periods</a:t>
            </a:r>
          </a:p>
        </p:txBody>
      </p:sp>
      <p:sp>
        <p:nvSpPr>
          <p:cNvPr id="192" name="length of time for a specific stati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length of time for a specific statistic</a:t>
            </a:r>
          </a:p>
          <a:p>
            <a:pPr/>
            <a:r>
              <a:t>duration </a:t>
            </a:r>
          </a:p>
          <a:p>
            <a:pPr lvl="1"/>
            <a:r>
              <a:t>short as one minute (60 seconds) </a:t>
            </a:r>
          </a:p>
          <a:p>
            <a:pPr lvl="1"/>
            <a:r>
              <a:t>long as two weeks (1,209,600 seconds) </a:t>
            </a:r>
          </a:p>
          <a:p>
            <a:pPr/>
            <a:r>
              <a:t>StartTime &amp; EndTime </a:t>
            </a:r>
          </a:p>
          <a:p>
            <a:pPr lvl="1"/>
            <a:r>
              <a:t>To determine how many periods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g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Regions</a:t>
            </a:r>
          </a:p>
        </p:txBody>
      </p:sp>
      <p:sp>
        <p:nvSpPr>
          <p:cNvPr id="195" name="Each Amazon Reg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Amazon Region </a:t>
            </a:r>
          </a:p>
          <a:p>
            <a:pPr lvl="1"/>
            <a:r>
              <a:t>completely isolated from the others</a:t>
            </a:r>
          </a:p>
          <a:p>
            <a:pPr/>
            <a:r>
              <a:t>CloudWatch does not aggregate data across Regions</a:t>
            </a:r>
          </a:p>
          <a:p>
            <a:pPr lvl="1"/>
            <a:r>
              <a:t>Metrics are completely separate between Regions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 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Metrics</a:t>
            </a:r>
          </a:p>
        </p:txBody>
      </p:sp>
      <p:sp>
        <p:nvSpPr>
          <p:cNvPr id="198" name="Generate your data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your data points</a:t>
            </a:r>
          </a:p>
          <a:p>
            <a:pPr lvl="1"/>
            <a:r>
              <a:t>Like: PageViewCount </a:t>
            </a:r>
          </a:p>
          <a:p>
            <a:pPr/>
            <a:r>
              <a:t>Publish your custom metrics </a:t>
            </a:r>
          </a:p>
          <a:p>
            <a:pPr lvl="1"/>
            <a:r>
              <a:t>“mon-put-data”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loudWatch Lo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CloudWatch Logs</a:t>
            </a:r>
          </a:p>
        </p:txBody>
      </p:sp>
      <p:sp>
        <p:nvSpPr>
          <p:cNvPr id="201" name="Amazon CloudWatch Logs lets you monitor and troubleshoot your systems and applications using your existing system, application and custom log fi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CloudWatch Logs lets you monitor and troubleshoot your systems and applications using your existing system, application and custom log files.</a:t>
            </a:r>
          </a:p>
          <a:p>
            <a:pPr/>
            <a:r>
              <a:t>With CloudWatch Logs, you can monitor your logs, in near real time, for specific phrases, values or patterns.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la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Alarms</a:t>
            </a:r>
          </a:p>
        </p:txBody>
      </p:sp>
      <p:sp>
        <p:nvSpPr>
          <p:cNvPr id="204" name="Watches a single metric over a specified time peri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8950" indent="-488950" defTabSz="635634">
              <a:spcBef>
                <a:spcPts val="4500"/>
              </a:spcBef>
              <a:defRPr sz="3696"/>
            </a:pPr>
            <a:r>
              <a:t>Watches a single metric over a specified time period 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t>performs one or more actions 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t>based on the value of the metric to a given threshold over a number of time periods </a:t>
            </a:r>
          </a:p>
          <a:p>
            <a:pPr marL="488950" indent="-488950" defTabSz="635634">
              <a:spcBef>
                <a:spcPts val="4500"/>
              </a:spcBef>
              <a:defRPr sz="3696"/>
            </a:pPr>
            <a:r>
              <a:t>Action: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t>a notification sent to an SNS topic or Auto Scaling policy </a:t>
            </a:r>
          </a:p>
          <a:p>
            <a:pPr marL="488950" indent="-488950" defTabSz="635634">
              <a:spcBef>
                <a:spcPts val="4500"/>
              </a:spcBef>
              <a:defRPr sz="3696"/>
            </a:pPr>
            <a:r>
              <a:t>Invoke actions for sustained state changes only 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t>Specify the period over which the comparison is made </a:t>
            </a:r>
          </a:p>
          <a:p>
            <a:pPr lvl="1" marL="977900" indent="-488950" defTabSz="635634">
              <a:spcBef>
                <a:spcPts val="4500"/>
              </a:spcBef>
              <a:defRPr sz="3696"/>
            </a:pPr>
            <a:r>
              <a:t>Specify how many consecutive periods the threshold must be breached before you are notified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larm 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Alarm State</a:t>
            </a:r>
          </a:p>
        </p:txBody>
      </p:sp>
      <p:sp>
        <p:nvSpPr>
          <p:cNvPr id="207" name="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OK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The metric is within the defined threshold 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ALARM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The metric is outside of the defined threshold 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INSUFFICIENT_DATA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the metric is not available, alarm started </a:t>
            </a:r>
          </a:p>
          <a:p>
            <a:pPr lvl="1" marL="1219200" indent="-609600" defTabSz="792479">
              <a:spcBef>
                <a:spcPts val="5600"/>
              </a:spcBef>
              <a:defRPr sz="4608"/>
            </a:pPr>
            <a:r>
              <a:t>not enough data is available for the metric to determine the alarm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et’s analy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analyze</a:t>
            </a:r>
          </a:p>
        </p:txBody>
      </p:sp>
      <p:pic>
        <p:nvPicPr>
          <p:cNvPr id="21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1497" y="2628040"/>
            <a:ext cx="13341006" cy="10237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larms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Alarms Features</a:t>
            </a:r>
          </a:p>
        </p:txBody>
      </p:sp>
      <p:sp>
        <p:nvSpPr>
          <p:cNvPr id="213" name="Cre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4495">
              <a:spcBef>
                <a:spcPts val="2800"/>
              </a:spcBef>
              <a:defRPr sz="2352"/>
            </a:pPr>
            <a:r>
              <a:t>Create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up to 400 alarms per AWS account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List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any or all of the currently configured alarms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list any alarms in a particular state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filter the list by time range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Disable/enable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Test an alarm by setting it to any state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This temporary state change lasts only until the next alarm comparison occurs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View an alarm's history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CloudWatch preserves alarm history for two weeks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Each state transition is marked with a unique time stamp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The time stamp helps to confirm unique state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eneral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View</a:t>
            </a:r>
          </a:p>
        </p:txBody>
      </p:sp>
      <p:pic>
        <p:nvPicPr>
          <p:cNvPr id="21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381" y="2832269"/>
            <a:ext cx="17069238" cy="9829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5" name="Inter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Interface</a:t>
            </a:r>
          </a:p>
          <a:p>
            <a:pPr/>
            <a:r>
              <a:t>Monitoring </a:t>
            </a:r>
          </a:p>
          <a:p>
            <a:pPr/>
            <a:r>
              <a:t>Management</a:t>
            </a:r>
          </a:p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ri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Pricing</a:t>
            </a:r>
          </a:p>
        </p:txBody>
      </p:sp>
      <p:sp>
        <p:nvSpPr>
          <p:cNvPr id="219" name="Detailed Monitoring for EC2 instan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4495">
              <a:spcBef>
                <a:spcPts val="2800"/>
              </a:spcBef>
              <a:defRPr sz="2352"/>
            </a:pPr>
            <a:r>
              <a:t>Detailed Monitoring for EC2 instances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at one-minute frequency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7 pre-defined metrics per instance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$3.50 per instance per month (=$0.50*7)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 Custom Metrics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$0.50 per metric per month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Alarms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$0.10 per alarm per month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API Requests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$0.01 per 1,000 Get, List, or Put requests Free Tiers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Basic Monitoring metrics (at five-minute frequency). </a:t>
            </a:r>
          </a:p>
          <a:p>
            <a:pPr marL="311150" indent="-311150" defTabSz="404495">
              <a:spcBef>
                <a:spcPts val="2800"/>
              </a:spcBef>
              <a:defRPr sz="2352"/>
            </a:pPr>
            <a:r>
              <a:t>All customers (each month) </a:t>
            </a:r>
          </a:p>
          <a:p>
            <a:pPr lvl="1" marL="622300" indent="-311150" defTabSz="404495">
              <a:spcBef>
                <a:spcPts val="2800"/>
              </a:spcBef>
              <a:defRPr sz="2352"/>
            </a:pPr>
            <a:r>
              <a:t>10 metrics; 10 alarms; 1 million API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mazon EC2"/>
          <p:cNvSpPr txBox="1"/>
          <p:nvPr>
            <p:ph type="title"/>
          </p:nvPr>
        </p:nvSpPr>
        <p:spPr>
          <a:xfrm>
            <a:off x="635000" y="9746311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Amazon EC2</a:t>
            </a:r>
          </a:p>
        </p:txBody>
      </p:sp>
      <p:sp>
        <p:nvSpPr>
          <p:cNvPr id="138" name="Architecture"/>
          <p:cNvSpPr txBox="1"/>
          <p:nvPr>
            <p:ph type="body" sz="quarter" idx="1"/>
          </p:nvPr>
        </p:nvSpPr>
        <p:spPr>
          <a:xfrm>
            <a:off x="635000" y="11683061"/>
            <a:ext cx="23114000" cy="1587501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pic>
        <p:nvPicPr>
          <p:cNvPr id="13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1066" y="293682"/>
            <a:ext cx="13521868" cy="9824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loudWatch"/>
          <p:cNvSpPr txBox="1"/>
          <p:nvPr>
            <p:ph type="title"/>
          </p:nvPr>
        </p:nvSpPr>
        <p:spPr>
          <a:xfrm>
            <a:off x="635000" y="112395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CloudWatch</a:t>
            </a:r>
          </a:p>
        </p:txBody>
      </p:sp>
      <p:pic>
        <p:nvPicPr>
          <p:cNvPr id="14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2389" y="453964"/>
            <a:ext cx="11579222" cy="10842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 can moni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can monitor</a:t>
            </a:r>
          </a:p>
        </p:txBody>
      </p:sp>
      <p:sp>
        <p:nvSpPr>
          <p:cNvPr id="145" name="Amazon EB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608"/>
            </a:pPr>
            <a:r>
              <a:t>Amazon EBS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Amazon EC2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Amazon RDS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Amazon SNS 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Amazon SQS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Auto Scaling</a:t>
            </a:r>
          </a:p>
          <a:p>
            <a:pPr marL="609600" indent="-609600" defTabSz="792479">
              <a:spcBef>
                <a:spcPts val="5600"/>
              </a:spcBef>
              <a:defRPr sz="4608"/>
            </a:pPr>
            <a:r>
              <a:t>Elastic Load Balancing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 can moni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can monitor</a:t>
            </a:r>
          </a:p>
        </p:txBody>
      </p:sp>
      <p:pic>
        <p:nvPicPr>
          <p:cNvPr id="14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5719" y="2693032"/>
            <a:ext cx="16052562" cy="10107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loudWa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CloudWatch</a:t>
            </a:r>
          </a:p>
        </p:txBody>
      </p:sp>
      <p:pic>
        <p:nvPicPr>
          <p:cNvPr id="15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2389" y="2513265"/>
            <a:ext cx="11579222" cy="10842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fault 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Metrics</a:t>
            </a:r>
          </a:p>
        </p:txBody>
      </p:sp>
      <p:sp>
        <p:nvSpPr>
          <p:cNvPr id="154" name="EC2 instance…"/>
          <p:cNvSpPr txBox="1"/>
          <p:nvPr>
            <p:ph type="body" sz="half" idx="1"/>
          </p:nvPr>
        </p:nvSpPr>
        <p:spPr>
          <a:xfrm>
            <a:off x="1689100" y="3149600"/>
            <a:ext cx="9099916" cy="9296400"/>
          </a:xfrm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4800"/>
              </a:spcBef>
              <a:defRPr sz="3984"/>
            </a:pPr>
            <a:r>
              <a:t>EC2 instance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CPUUtilization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DiskReadBytes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DiskReadOps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DiskWriteBytes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DiskWriteOps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NetworkIn </a:t>
            </a:r>
          </a:p>
          <a:p>
            <a:pPr lvl="1" marL="1054100" indent="-527050" defTabSz="685165">
              <a:spcBef>
                <a:spcPts val="4800"/>
              </a:spcBef>
              <a:defRPr sz="3984"/>
            </a:pPr>
            <a:r>
              <a:t>NetworkOut</a:t>
            </a:r>
          </a:p>
        </p:txBody>
      </p:sp>
      <p:sp>
        <p:nvSpPr>
          <p:cNvPr id="155" name="EBS…"/>
          <p:cNvSpPr txBox="1"/>
          <p:nvPr/>
        </p:nvSpPr>
        <p:spPr>
          <a:xfrm>
            <a:off x="12838042" y="3098800"/>
            <a:ext cx="9099916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2705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EBS 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CPUUtilization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DiskReadBytes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DiskReadOps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DiskWriteBytes 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DiskWriteOps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NetworkIn </a:t>
            </a:r>
          </a:p>
          <a:p>
            <a:pPr lvl="1" marL="1054100" indent="-527050" algn="l" defTabSz="685165">
              <a:spcBef>
                <a:spcPts val="4800"/>
              </a:spcBef>
              <a:buSzPct val="125000"/>
              <a:buChar char="•"/>
              <a:defRPr b="0" sz="3984"/>
            </a:pPr>
            <a:r>
              <a:t>NetworkOut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