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4645025" y="1535111"/>
            <a:ext cx="4041775" cy="639768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4" cy="8048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Название 1"/>
          <p:cNvSpPr txBox="1"/>
          <p:nvPr/>
        </p:nvSpPr>
        <p:spPr>
          <a:xfrm>
            <a:off x="685800" y="2408919"/>
            <a:ext cx="7772400" cy="1150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384047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Jenkins</a:t>
            </a:r>
          </a:p>
        </p:txBody>
      </p:sp>
      <p:sp>
        <p:nvSpPr>
          <p:cNvPr id="113" name="Подзаголовок 2"/>
          <p:cNvSpPr txBox="1"/>
          <p:nvPr/>
        </p:nvSpPr>
        <p:spPr>
          <a:xfrm>
            <a:off x="1532567" y="6171529"/>
            <a:ext cx="6400807" cy="1080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Basic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4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/>
          <a:p>
            <a:pPr/>
            <a:r>
              <a:t>Security</a:t>
            </a:r>
          </a:p>
        </p:txBody>
      </p:sp>
      <p:sp>
        <p:nvSpPr>
          <p:cNvPr id="155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8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/>
          <a:p>
            <a:pPr/>
            <a:r>
              <a:t>Pipeline</a:t>
            </a:r>
          </a:p>
        </p:txBody>
      </p:sp>
      <p:sp>
        <p:nvSpPr>
          <p:cNvPr id="159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2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/>
          <a:p>
            <a:pPr/>
            <a:r>
              <a:t>Jenkins file</a:t>
            </a:r>
          </a:p>
        </p:txBody>
      </p:sp>
      <p:sp>
        <p:nvSpPr>
          <p:cNvPr id="163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6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Stages</a:t>
            </a:r>
          </a:p>
        </p:txBody>
      </p:sp>
      <p:sp>
        <p:nvSpPr>
          <p:cNvPr id="16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68" name="01.jpg" descr="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750" y="1104089"/>
            <a:ext cx="7302500" cy="4749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1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Imports</a:t>
            </a:r>
          </a:p>
        </p:txBody>
      </p:sp>
      <p:sp>
        <p:nvSpPr>
          <p:cNvPr id="172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73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6100" y="2645860"/>
            <a:ext cx="4953000" cy="193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6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If something goes wrong</a:t>
            </a:r>
          </a:p>
        </p:txBody>
      </p:sp>
      <p:sp>
        <p:nvSpPr>
          <p:cNvPr id="17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78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77704"/>
            <a:ext cx="9144000" cy="2202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1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Environment variables</a:t>
            </a:r>
          </a:p>
        </p:txBody>
      </p:sp>
      <p:sp>
        <p:nvSpPr>
          <p:cNvPr id="182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83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72960"/>
            <a:ext cx="9144000" cy="4612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6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Environment variables</a:t>
            </a:r>
          </a:p>
        </p:txBody>
      </p:sp>
      <p:sp>
        <p:nvSpPr>
          <p:cNvPr id="18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  <p:pic>
        <p:nvPicPr>
          <p:cNvPr id="188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27848"/>
            <a:ext cx="9144000" cy="5465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1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Parallel Jobs</a:t>
            </a:r>
          </a:p>
        </p:txBody>
      </p:sp>
      <p:sp>
        <p:nvSpPr>
          <p:cNvPr id="192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93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87847"/>
            <a:ext cx="9144000" cy="24823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6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Chaining in the Pipeline</a:t>
            </a:r>
          </a:p>
        </p:txBody>
      </p:sp>
      <p:sp>
        <p:nvSpPr>
          <p:cNvPr id="19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98" name="01.jpg" descr="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1771650"/>
            <a:ext cx="8255000" cy="3314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6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/>
          <a:p>
            <a:pPr/>
            <a:r>
              <a:t>What is Jenkins</a:t>
            </a:r>
          </a:p>
        </p:txBody>
      </p:sp>
      <p:sp>
        <p:nvSpPr>
          <p:cNvPr id="11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1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Notification</a:t>
            </a:r>
          </a:p>
        </p:txBody>
      </p:sp>
      <p:sp>
        <p:nvSpPr>
          <p:cNvPr id="202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203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400" y="1085850"/>
            <a:ext cx="4521200" cy="468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Название 1"/>
          <p:cNvSpPr txBox="1"/>
          <p:nvPr>
            <p:ph type="title"/>
          </p:nvPr>
        </p:nvSpPr>
        <p:spPr>
          <a:xfrm>
            <a:off x="457200" y="2627552"/>
            <a:ext cx="8229600" cy="11430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Questions ?</a:t>
            </a:r>
          </a:p>
        </p:txBody>
      </p:sp>
      <p:sp>
        <p:nvSpPr>
          <p:cNvPr id="206" name="Подзаголовок 2"/>
          <p:cNvSpPr txBox="1"/>
          <p:nvPr/>
        </p:nvSpPr>
        <p:spPr>
          <a:xfrm>
            <a:off x="6116873" y="6215603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09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/>
          <a:p>
            <a:pPr/>
            <a:r>
              <a:t>Thanks for attentions!</a:t>
            </a:r>
          </a:p>
        </p:txBody>
      </p:sp>
      <p:sp>
        <p:nvSpPr>
          <p:cNvPr id="210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What is Continuous Integration?</a:t>
            </a:r>
          </a:p>
        </p:txBody>
      </p:sp>
      <p:sp>
        <p:nvSpPr>
          <p:cNvPr id="121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20841" indent="-320841">
              <a:buFontTx/>
            </a:lvl1pPr>
          </a:lstStyle>
          <a:p>
            <a:pPr/>
            <a:r>
              <a:t>Continuous Integration is a development practice in which developers are required to commit changes to source code in a shared repository several times a day. Every commit is then build and this allows the teams to detect problems early.</a:t>
            </a:r>
          </a:p>
        </p:txBody>
      </p:sp>
      <p:sp>
        <p:nvSpPr>
          <p:cNvPr id="122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What is Continuous Integration?</a:t>
            </a:r>
          </a:p>
        </p:txBody>
      </p:sp>
      <p:sp>
        <p:nvSpPr>
          <p:cNvPr id="126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4797" indent="-304797" defTabSz="434340">
              <a:spcBef>
                <a:spcPts val="600"/>
              </a:spcBef>
              <a:buFontTx/>
              <a:defRPr sz="3000"/>
            </a:pPr>
            <a:r>
              <a:t>It then bring following benefits to software development:</a:t>
            </a:r>
          </a:p>
          <a:p>
            <a:pPr lvl="1" marL="739138" indent="-304797" defTabSz="434340">
              <a:spcBef>
                <a:spcPts val="600"/>
              </a:spcBef>
              <a:buFontTx/>
              <a:buChar char="•"/>
              <a:defRPr sz="3000"/>
            </a:pPr>
            <a:r>
              <a:t>Catch issues fast and nip them in the bud.</a:t>
            </a:r>
          </a:p>
          <a:p>
            <a:pPr lvl="1" marL="739138" indent="-304797" defTabSz="434340">
              <a:spcBef>
                <a:spcPts val="600"/>
              </a:spcBef>
              <a:buFontTx/>
              <a:buChar char="•"/>
              <a:defRPr sz="3000"/>
            </a:pPr>
            <a:r>
              <a:t>Everyone can see what’s happening.</a:t>
            </a:r>
          </a:p>
          <a:p>
            <a:pPr lvl="1" marL="739138" indent="-304797" defTabSz="434340">
              <a:spcBef>
                <a:spcPts val="600"/>
              </a:spcBef>
              <a:buFontTx/>
              <a:buChar char="•"/>
              <a:defRPr sz="3000"/>
            </a:pPr>
            <a:r>
              <a:t> Automate the build. </a:t>
            </a:r>
          </a:p>
          <a:p>
            <a:pPr lvl="1" marL="739138" indent="-304797" defTabSz="434340">
              <a:spcBef>
                <a:spcPts val="600"/>
              </a:spcBef>
              <a:buFontTx/>
              <a:buChar char="•"/>
              <a:defRPr sz="3000"/>
            </a:pPr>
            <a:r>
              <a:t> Continuous Integration leads to Continuous Deployment allowing us to deliver software more rapidly.</a:t>
            </a:r>
          </a:p>
        </p:txBody>
      </p:sp>
      <p:sp>
        <p:nvSpPr>
          <p:cNvPr id="12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What is Continuous Integration?</a:t>
            </a:r>
          </a:p>
        </p:txBody>
      </p:sp>
      <p:sp>
        <p:nvSpPr>
          <p:cNvPr id="131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32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89073"/>
            <a:ext cx="9144000" cy="3843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What is Continuous Integration?</a:t>
            </a:r>
          </a:p>
        </p:txBody>
      </p:sp>
      <p:sp>
        <p:nvSpPr>
          <p:cNvPr id="136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</a:pPr>
            <a:r>
              <a:t>“Continuous Integration doesn’t get rid of bugs, but it does make them dramatically easier to find and remove.” - Martin Fowler, chief scientist,ThoughtWorks. </a:t>
            </a:r>
          </a:p>
          <a:p>
            <a:pPr marL="320841" indent="-320841">
              <a:buFontTx/>
            </a:pPr>
            <a:r>
              <a:t>Jenkins is just a framework, it achieves Continuous Integration by the help of Plugins. It provides support for over 1000 Plugins .</a:t>
            </a:r>
          </a:p>
        </p:txBody>
      </p:sp>
      <p:sp>
        <p:nvSpPr>
          <p:cNvPr id="13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What is Continuous Integration?</a:t>
            </a:r>
          </a:p>
        </p:txBody>
      </p:sp>
      <p:sp>
        <p:nvSpPr>
          <p:cNvPr id="141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42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09799"/>
            <a:ext cx="9144000" cy="4802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5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>
            <a:lvl1pPr defTabSz="411479">
              <a:defRPr sz="3900"/>
            </a:lvl1pPr>
          </a:lstStyle>
          <a:p>
            <a:pPr/>
            <a:r>
              <a:t>Installing and Configuring Jenkins...</a:t>
            </a:r>
          </a:p>
        </p:txBody>
      </p:sp>
      <p:sp>
        <p:nvSpPr>
          <p:cNvPr id="146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9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Creating a job in Jenkins</a:t>
            </a:r>
          </a:p>
        </p:txBody>
      </p:sp>
      <p:sp>
        <p:nvSpPr>
          <p:cNvPr id="150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37421" indent="-237421" defTabSz="338326">
              <a:spcBef>
                <a:spcPts val="500"/>
              </a:spcBef>
              <a:buFontTx/>
              <a:defRPr sz="2300"/>
            </a:pPr>
            <a:r>
              <a:t> To create a new build job in Jenkins: from the Jenkins Dashboard, Click on “New Item”, Name your project and select project type. </a:t>
            </a:r>
          </a:p>
          <a:p>
            <a:pPr marL="237421" indent="-237421" defTabSz="338326">
              <a:spcBef>
                <a:spcPts val="500"/>
              </a:spcBef>
              <a:buFontTx/>
              <a:defRPr sz="2300"/>
            </a:pPr>
            <a:r>
              <a:t>Next step : setup configurations </a:t>
            </a:r>
          </a:p>
          <a:p>
            <a:pPr lvl="1" marL="575749" indent="-237421" defTabSz="338326">
              <a:spcBef>
                <a:spcPts val="500"/>
              </a:spcBef>
              <a:buFontTx/>
              <a:buChar char="•"/>
              <a:defRPr sz="2300"/>
            </a:pPr>
            <a:r>
              <a:t> Configuring Global Tool Configuration Here you can set JDK path, git configurations.</a:t>
            </a:r>
          </a:p>
          <a:p>
            <a:pPr lvl="1" marL="575749" indent="-237421" defTabSz="338326">
              <a:spcBef>
                <a:spcPts val="500"/>
              </a:spcBef>
              <a:buFontTx/>
              <a:buChar char="•"/>
              <a:defRPr sz="2300"/>
            </a:pPr>
            <a:r>
              <a:t> Creating or updating(if already created during project creation) project configuration settings which may include General settings, Source code management, build triggers, Pre-steps, Build, Post Steps, Emailing notification regarding build and post build actions as per your project need.</a:t>
            </a:r>
          </a:p>
        </p:txBody>
      </p:sp>
      <p:sp>
        <p:nvSpPr>
          <p:cNvPr id="151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