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4645025" y="1535111"/>
            <a:ext cx="4041775" cy="63976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24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Название 1"/>
          <p:cNvSpPr txBox="1"/>
          <p:nvPr/>
        </p:nvSpPr>
        <p:spPr>
          <a:xfrm>
            <a:off x="685800" y="2408919"/>
            <a:ext cx="7772400" cy="1150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Vault</a:t>
            </a:r>
          </a:p>
        </p:txBody>
      </p:sp>
      <p:sp>
        <p:nvSpPr>
          <p:cNvPr id="113" name="Подзаголовок 2"/>
          <p:cNvSpPr txBox="1"/>
          <p:nvPr/>
        </p:nvSpPr>
        <p:spPr>
          <a:xfrm>
            <a:off x="1532567" y="6171529"/>
            <a:ext cx="6400808" cy="1080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UNSEALING THE VAULT</a:t>
            </a:r>
          </a:p>
        </p:txBody>
      </p:sp>
      <p:sp>
        <p:nvSpPr>
          <p:cNvPr id="15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Data in Vault encrypted</a:t>
            </a:r>
          </a:p>
          <a:p>
            <a:pPr marL="320841" indent="-320841">
              <a:buFontTx/>
            </a:pPr>
            <a:r>
              <a:t>Vault requires encryption key</a:t>
            </a:r>
          </a:p>
          <a:p>
            <a:pPr marL="320841" indent="-320841">
              <a:buFontTx/>
            </a:pPr>
            <a:r>
              <a:t>Must be provided online</a:t>
            </a:r>
          </a:p>
        </p:txBody>
      </p:sp>
      <p:sp>
        <p:nvSpPr>
          <p:cNvPr id="15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UNSEALING THE VAULT</a:t>
            </a:r>
          </a:p>
        </p:txBody>
      </p:sp>
      <p:sp>
        <p:nvSpPr>
          <p:cNvPr id="16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62" name="Screen Shot 2019-01-30 at 6.35.49 AM.png" descr="Screen Shot 2019-01-30 at 6.35.4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73600"/>
            <a:ext cx="9144000" cy="391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UNSEALING THE VAULT</a:t>
            </a:r>
          </a:p>
        </p:txBody>
      </p:sp>
      <p:sp>
        <p:nvSpPr>
          <p:cNvPr id="16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67" name="Screen Shot 2019-01-30 at 6.36.28 AM.png" descr="Screen Shot 2019-01-30 at 6.36.2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73600"/>
            <a:ext cx="9144000" cy="391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UNSEALING THE VAULT</a:t>
            </a:r>
          </a:p>
        </p:txBody>
      </p:sp>
      <p:sp>
        <p:nvSpPr>
          <p:cNvPr id="17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72" name="Screen Shot 2019-01-30 at 6.37.24 AM.png" descr="Screen Shot 2019-01-30 at 6.37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73600"/>
            <a:ext cx="9144000" cy="391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DYNAMIC SECRETS</a:t>
            </a:r>
          </a:p>
        </p:txBody>
      </p:sp>
      <p:sp>
        <p:nvSpPr>
          <p:cNvPr id="17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Never provide “root” credentials to clients</a:t>
            </a:r>
          </a:p>
          <a:p>
            <a:pPr marL="320841" indent="-320841">
              <a:buFontTx/>
            </a:pPr>
            <a:r>
              <a:t>Provide limited access credentials based on role</a:t>
            </a:r>
          </a:p>
          <a:p>
            <a:pPr marL="320841" indent="-320841">
              <a:buFontTx/>
            </a:pPr>
            <a:r>
              <a:t>Generated on demand when requested</a:t>
            </a:r>
          </a:p>
          <a:p>
            <a:pPr marL="320841" indent="-320841">
              <a:buFontTx/>
            </a:pPr>
            <a:r>
              <a:t>Leases are enforceable via revocation</a:t>
            </a:r>
          </a:p>
          <a:p>
            <a:pPr marL="320841" indent="-320841">
              <a:buFontTx/>
            </a:pPr>
            <a:r>
              <a:t>Audit trail can identify point of compromise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DYNAMIC SECRETS</a:t>
            </a:r>
          </a:p>
        </p:txBody>
      </p:sp>
      <p:sp>
        <p:nvSpPr>
          <p:cNvPr id="18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82" name="Screen Shot 2019-01-30 at 6.39.22 AM.png" descr="Screen Shot 2019-01-30 at 6.39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73600"/>
            <a:ext cx="9144000" cy="391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DYNAMIC SECRETS</a:t>
            </a:r>
          </a:p>
        </p:txBody>
      </p:sp>
      <p:sp>
        <p:nvSpPr>
          <p:cNvPr id="18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87" name="Screen Shot 2019-01-30 at 6.40.10 AM.png" descr="Screen Shot 2019-01-30 at 6.40.1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45397"/>
            <a:ext cx="9144000" cy="3967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DYNAMIC SECRETS</a:t>
            </a:r>
          </a:p>
        </p:txBody>
      </p:sp>
      <p:sp>
        <p:nvSpPr>
          <p:cNvPr id="19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92" name="Screen Shot 2019-01-30 at 6.41.01 AM.png" descr="Screen Shot 2019-01-30 at 6.41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45397"/>
            <a:ext cx="9144000" cy="3967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DYNAMIC SECRETS</a:t>
            </a:r>
          </a:p>
        </p:txBody>
      </p:sp>
      <p:sp>
        <p:nvSpPr>
          <p:cNvPr id="19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97" name="Screen Shot 2019-01-30 at 6.41.53 AM.png" descr="Screen Shot 2019-01-30 at 6.41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45397"/>
            <a:ext cx="9144000" cy="3967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DYNAMIC SECRETS</a:t>
            </a:r>
          </a:p>
        </p:txBody>
      </p:sp>
      <p:sp>
        <p:nvSpPr>
          <p:cNvPr id="20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02" name="Screen Shot 2019-01-30 at 6.42.37 AM.png" descr="Screen Shot 2019-01-30 at 6.42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45397"/>
            <a:ext cx="9144000" cy="3967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MODERN SECRETS MANAGEMENT</a:t>
            </a:r>
          </a:p>
        </p:txBody>
      </p:sp>
      <p:sp>
        <p:nvSpPr>
          <p:cNvPr id="11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DYNAMIC SECRETS</a:t>
            </a:r>
          </a:p>
        </p:txBody>
      </p:sp>
      <p:sp>
        <p:nvSpPr>
          <p:cNvPr id="20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207" name="Screen Shot 2019-01-30 at 6.43.19 AM.png" descr="Screen Shot 2019-01-30 at 6.43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45397"/>
            <a:ext cx="9144000" cy="3967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DYNAMIC SECRETS</a:t>
            </a:r>
          </a:p>
        </p:txBody>
      </p:sp>
      <p:sp>
        <p:nvSpPr>
          <p:cNvPr id="211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Pluggable Backends </a:t>
            </a:r>
          </a:p>
          <a:p>
            <a:pPr marL="320841" indent="-320841">
              <a:buFontTx/>
            </a:pPr>
            <a:r>
              <a:t>AWS, Consul, PostgreSQL, MySQL, Transit, Generic</a:t>
            </a:r>
          </a:p>
          <a:p>
            <a:pPr marL="320841" indent="-320841">
              <a:buFontTx/>
            </a:pPr>
            <a:r>
              <a:t>Grow support over time</a:t>
            </a:r>
          </a:p>
        </p:txBody>
      </p:sp>
      <p:sp>
        <p:nvSpPr>
          <p:cNvPr id="21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48100">
              <a:defRPr sz="3762">
                <a:solidFill>
                  <a:srgbClr val="FFFFFF"/>
                </a:solidFill>
              </a:defRPr>
            </a:lvl1pPr>
          </a:lstStyle>
          <a:p>
            <a:pPr/>
            <a:r>
              <a:t>LEASING, RENEWAL, AND REVOCATION</a:t>
            </a:r>
          </a:p>
        </p:txBody>
      </p:sp>
      <p:sp>
        <p:nvSpPr>
          <p:cNvPr id="21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Every Secret has a Lease</a:t>
            </a:r>
          </a:p>
          <a:p>
            <a:pPr marL="320841" indent="-320841">
              <a:buFontTx/>
            </a:pPr>
            <a:r>
              <a:t>Secrets are revoked at the end of the lease unless renewed</a:t>
            </a:r>
          </a:p>
          <a:p>
            <a:pPr marL="320841" indent="-320841">
              <a:buFontTx/>
            </a:pPr>
            <a:r>
              <a:t>Secrets may be revoked early by operators</a:t>
            </a:r>
          </a:p>
          <a:p>
            <a:pPr lvl="1" marL="778040" indent="-320840">
              <a:buFontTx/>
              <a:buChar char="•"/>
            </a:pPr>
            <a:r>
              <a:t> “Break Glass” procedure</a:t>
            </a:r>
          </a:p>
          <a:p>
            <a:pPr marL="320841" indent="-320841">
              <a:buFontTx/>
            </a:pPr>
            <a:r>
              <a:t>Dynamic Secrets make leases enforceable</a:t>
            </a:r>
          </a:p>
          <a:p>
            <a:pPr lvl="1" marL="778040" indent="-320840">
              <a:buFontTx/>
              <a:buChar char="•"/>
            </a:pPr>
            <a:r>
              <a:t>Not possible for arbitrary secrets</a:t>
            </a:r>
          </a:p>
          <a:p>
            <a:pPr lvl="1" marL="778040" indent="-320840">
              <a:buFontTx/>
              <a:buChar char="•"/>
            </a:pPr>
            <a:r>
              <a:t>Not possible for transit backend</a:t>
            </a:r>
          </a:p>
        </p:txBody>
      </p:sp>
      <p:sp>
        <p:nvSpPr>
          <p:cNvPr id="21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AUDITING</a:t>
            </a:r>
          </a:p>
        </p:txBody>
      </p:sp>
      <p:sp>
        <p:nvSpPr>
          <p:cNvPr id="221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Pluggable Audit Backends</a:t>
            </a:r>
          </a:p>
          <a:p>
            <a:pPr marL="320841" indent="-320841">
              <a:buFontTx/>
            </a:pPr>
            <a:r>
              <a:t>Request and Response Logging</a:t>
            </a:r>
          </a:p>
          <a:p>
            <a:pPr marL="320841" indent="-320841">
              <a:buFontTx/>
            </a:pPr>
            <a:r>
              <a:t>Prioritizes Safety over Availability</a:t>
            </a:r>
          </a:p>
          <a:p>
            <a:pPr marL="320841" indent="-320841">
              <a:buFontTx/>
            </a:pPr>
            <a:r>
              <a:t>Secrets Hashed in Audits</a:t>
            </a:r>
          </a:p>
          <a:p>
            <a:pPr lvl="1" marL="778040" indent="-320840">
              <a:buFontTx/>
              <a:buChar char="•"/>
            </a:pPr>
            <a:r>
              <a:t>Searchable, but not reversible</a:t>
            </a:r>
          </a:p>
        </p:txBody>
      </p:sp>
      <p:sp>
        <p:nvSpPr>
          <p:cNvPr id="22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RICH ACLS</a:t>
            </a:r>
          </a:p>
        </p:txBody>
      </p:sp>
      <p:sp>
        <p:nvSpPr>
          <p:cNvPr id="22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Role Based Policies</a:t>
            </a:r>
          </a:p>
          <a:p>
            <a:pPr marL="320841" indent="-320841">
              <a:buFontTx/>
            </a:pPr>
            <a:r>
              <a:t>Restrict access to “need to know”</a:t>
            </a:r>
          </a:p>
          <a:p>
            <a:pPr marL="320841" indent="-320841">
              <a:buFontTx/>
            </a:pPr>
            <a:r>
              <a:t>Default Deny, must be explicitly allowed</a:t>
            </a:r>
          </a:p>
        </p:txBody>
      </p:sp>
      <p:sp>
        <p:nvSpPr>
          <p:cNvPr id="22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FLEXIBLE AUTH</a:t>
            </a:r>
          </a:p>
        </p:txBody>
      </p:sp>
      <p:sp>
        <p:nvSpPr>
          <p:cNvPr id="231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Pluggable Backends</a:t>
            </a:r>
          </a:p>
          <a:p>
            <a:pPr marL="320841" indent="-320841">
              <a:buFontTx/>
            </a:pPr>
            <a:r>
              <a:t>Tokens, GitHub, AppID, User/Pass, TLS Certs</a:t>
            </a:r>
          </a:p>
          <a:p>
            <a:pPr marL="320841" indent="-320841">
              <a:buFontTx/>
            </a:pPr>
            <a:r>
              <a:t>Machine-Oriented vs Operator-Oriented</a:t>
            </a:r>
          </a:p>
        </p:txBody>
      </p:sp>
      <p:sp>
        <p:nvSpPr>
          <p:cNvPr id="23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HIGH AVAILABILITY</a:t>
            </a:r>
          </a:p>
        </p:txBody>
      </p:sp>
      <p:sp>
        <p:nvSpPr>
          <p:cNvPr id="23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Consul used for leader election</a:t>
            </a:r>
          </a:p>
          <a:p>
            <a:pPr marL="320841" indent="-320841">
              <a:buFontTx/>
            </a:pPr>
            <a:r>
              <a:t>Active/Standby</a:t>
            </a:r>
          </a:p>
          <a:p>
            <a:pPr marL="320841" indent="-320841">
              <a:buFontTx/>
            </a:pPr>
            <a:r>
              <a:t>Automatic failover</a:t>
            </a:r>
          </a:p>
        </p:txBody>
      </p:sp>
      <p:sp>
        <p:nvSpPr>
          <p:cNvPr id="23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Название 1"/>
          <p:cNvSpPr txBox="1"/>
          <p:nvPr>
            <p:ph type="title"/>
          </p:nvPr>
        </p:nvSpPr>
        <p:spPr>
          <a:xfrm>
            <a:off x="457200" y="2627552"/>
            <a:ext cx="8229600" cy="11430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Questions ?</a:t>
            </a:r>
          </a:p>
        </p:txBody>
      </p:sp>
      <p:sp>
        <p:nvSpPr>
          <p:cNvPr id="240" name="Подзаголовок 2"/>
          <p:cNvSpPr txBox="1"/>
          <p:nvPr/>
        </p:nvSpPr>
        <p:spPr>
          <a:xfrm>
            <a:off x="6116873" y="6215603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Прямоугольник 3"/>
          <p:cNvSpPr/>
          <p:nvPr/>
        </p:nvSpPr>
        <p:spPr>
          <a:xfrm>
            <a:off x="0" y="2719051"/>
            <a:ext cx="9144000" cy="1198533"/>
          </a:xfrm>
          <a:prstGeom prst="rect">
            <a:avLst/>
          </a:prstGeom>
          <a:solidFill>
            <a:srgbClr val="FFFFFF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Название 1"/>
          <p:cNvSpPr txBox="1"/>
          <p:nvPr>
            <p:ph type="title"/>
          </p:nvPr>
        </p:nvSpPr>
        <p:spPr>
          <a:xfrm>
            <a:off x="457200" y="2705610"/>
            <a:ext cx="8229600" cy="1143005"/>
          </a:xfrm>
          <a:prstGeom prst="rect">
            <a:avLst/>
          </a:prstGeom>
        </p:spPr>
        <p:txBody>
          <a:bodyPr/>
          <a:lstStyle/>
          <a:p>
            <a:pPr/>
            <a:r>
              <a:t>Thanks for attentions!</a:t>
            </a:r>
          </a:p>
        </p:txBody>
      </p:sp>
      <p:sp>
        <p:nvSpPr>
          <p:cNvPr id="244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WHAT IS A SECRET?</a:t>
            </a:r>
          </a:p>
        </p:txBody>
      </p:sp>
      <p:sp>
        <p:nvSpPr>
          <p:cNvPr id="121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Security-sensitive information</a:t>
            </a:r>
          </a:p>
          <a:p>
            <a:pPr marL="320841" indent="-320841">
              <a:buFontTx/>
            </a:pPr>
            <a:r>
              <a:t>Personally-identifiable information (PII)</a:t>
            </a:r>
          </a:p>
          <a:p>
            <a:pPr marL="320841" indent="-320841">
              <a:buFontTx/>
            </a:pPr>
            <a:r>
              <a:t>DB User/Pass, AWS IAM Credentials, SSL Keys, Encryption Keys </a:t>
            </a:r>
          </a:p>
          <a:p>
            <a:pPr marL="320841" indent="-320841">
              <a:buFontTx/>
            </a:pPr>
            <a:r>
              <a:t>Anything that would make the news</a:t>
            </a:r>
          </a:p>
        </p:txBody>
      </p:sp>
      <p:sp>
        <p:nvSpPr>
          <p:cNvPr id="12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HOW DO I DISTRIBUTE SECRETS?</a:t>
            </a:r>
          </a:p>
        </p:txBody>
      </p:sp>
      <p:sp>
        <p:nvSpPr>
          <p:cNvPr id="12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How do applications get secrets?</a:t>
            </a:r>
          </a:p>
          <a:p>
            <a:pPr marL="320841" indent="-320841">
              <a:buFontTx/>
            </a:pPr>
            <a:r>
              <a:t>How do operators get secrets?</a:t>
            </a:r>
          </a:p>
          <a:p>
            <a:pPr marL="320841" indent="-320841">
              <a:buFontTx/>
            </a:pPr>
            <a:r>
              <a:t>How do secrets get updated?</a:t>
            </a:r>
          </a:p>
          <a:p>
            <a:pPr marL="320841" indent="-320841">
              <a:buFontTx/>
            </a:pPr>
            <a:r>
              <a:t>How do secrets get revoked?</a:t>
            </a:r>
          </a:p>
        </p:txBody>
      </p:sp>
      <p:sp>
        <p:nvSpPr>
          <p:cNvPr id="12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VAULT GOALS</a:t>
            </a:r>
          </a:p>
        </p:txBody>
      </p:sp>
      <p:sp>
        <p:nvSpPr>
          <p:cNvPr id="131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Single source for Secrets</a:t>
            </a:r>
          </a:p>
          <a:p>
            <a:pPr marL="320841" indent="-320841">
              <a:buFontTx/>
            </a:pPr>
            <a:r>
              <a:t>Programmatic Application Access (Automated)</a:t>
            </a:r>
          </a:p>
          <a:p>
            <a:pPr marL="320841" indent="-320841">
              <a:buFontTx/>
            </a:pPr>
            <a:r>
              <a:t>Operator Access (Manual)</a:t>
            </a:r>
          </a:p>
          <a:p>
            <a:pPr marL="320841" indent="-320841">
              <a:buFontTx/>
            </a:pPr>
            <a:r>
              <a:t>Practical Security</a:t>
            </a:r>
          </a:p>
          <a:p>
            <a:pPr marL="320841" indent="-320841">
              <a:buFontTx/>
            </a:pPr>
            <a:r>
              <a:t>Modern Data Center Friendly</a:t>
            </a:r>
          </a:p>
        </p:txBody>
      </p:sp>
      <p:sp>
        <p:nvSpPr>
          <p:cNvPr id="13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VAULT FEATURES</a:t>
            </a:r>
          </a:p>
        </p:txBody>
      </p:sp>
      <p:sp>
        <p:nvSpPr>
          <p:cNvPr id="136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Secure Secret Storage (in-memory, Consul, file, and more)</a:t>
            </a:r>
          </a:p>
          <a:p>
            <a:pPr marL="320841" indent="-320841">
              <a:buFontTx/>
            </a:pPr>
            <a:r>
              <a:t>Dynamic Secrets</a:t>
            </a:r>
          </a:p>
          <a:p>
            <a:pPr marL="320841" indent="-320841">
              <a:buFontTx/>
            </a:pPr>
            <a:r>
              <a:t>Leasing, Renewal, and Revocation</a:t>
            </a:r>
          </a:p>
          <a:p>
            <a:pPr marL="320841" indent="-320841">
              <a:buFontTx/>
            </a:pPr>
            <a:r>
              <a:t>Auditing</a:t>
            </a:r>
          </a:p>
          <a:p>
            <a:pPr marL="320841" indent="-320841">
              <a:buFontTx/>
            </a:pPr>
            <a:r>
              <a:t>Rich ACLs</a:t>
            </a:r>
          </a:p>
          <a:p>
            <a:pPr marL="320841" indent="-320841">
              <a:buFontTx/>
            </a:pPr>
            <a:r>
              <a:t>Multiple Client Authentication Methods</a:t>
            </a:r>
          </a:p>
        </p:txBody>
      </p:sp>
      <p:sp>
        <p:nvSpPr>
          <p:cNvPr id="137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SECURE SECRET STORAGE</a:t>
            </a:r>
          </a:p>
        </p:txBody>
      </p:sp>
      <p:sp>
        <p:nvSpPr>
          <p:cNvPr id="141" name="Содержимое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1" indent="-320841">
              <a:buFontTx/>
            </a:pPr>
            <a:r>
              <a:t>Data is encrypted in transit and at rest </a:t>
            </a:r>
          </a:p>
          <a:p>
            <a:pPr marL="320841" indent="-320841">
              <a:buFontTx/>
            </a:pPr>
            <a:r>
              <a:t>256bit AES in GCM mode</a:t>
            </a:r>
          </a:p>
          <a:p>
            <a:pPr marL="320841" indent="-320841">
              <a:buFontTx/>
            </a:pPr>
            <a:r>
              <a:t>TLS 1.2 for clients</a:t>
            </a:r>
          </a:p>
          <a:p>
            <a:pPr marL="320841" indent="-320841">
              <a:buFontTx/>
            </a:pPr>
            <a:r>
              <a:t>No HSM required</a:t>
            </a:r>
          </a:p>
        </p:txBody>
      </p:sp>
      <p:sp>
        <p:nvSpPr>
          <p:cNvPr id="142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SECURE SECRET STORAGE</a:t>
            </a:r>
          </a:p>
        </p:txBody>
      </p:sp>
      <p:sp>
        <p:nvSpPr>
          <p:cNvPr id="146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47" name="Screen Shot 2019-01-30 at 6.33.46 AM.png" descr="Screen Shot 2019-01-30 at 6.33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73600"/>
            <a:ext cx="9144000" cy="391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Прямоугольник 3"/>
          <p:cNvSpPr/>
          <p:nvPr/>
        </p:nvSpPr>
        <p:spPr>
          <a:xfrm>
            <a:off x="-125201" y="-1"/>
            <a:ext cx="9269201" cy="1037533"/>
          </a:xfrm>
          <a:prstGeom prst="rect">
            <a:avLst/>
          </a:prstGeom>
          <a:solidFill>
            <a:srgbClr val="000000"/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Название 1"/>
          <p:cNvSpPr txBox="1"/>
          <p:nvPr>
            <p:ph type="title"/>
          </p:nvPr>
        </p:nvSpPr>
        <p:spPr>
          <a:xfrm>
            <a:off x="457200" y="116276"/>
            <a:ext cx="8229600" cy="661876"/>
          </a:xfrm>
          <a:prstGeom prst="rect">
            <a:avLst/>
          </a:prstGeom>
        </p:spPr>
        <p:txBody>
          <a:bodyPr/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SECURE SECRET STORAGE</a:t>
            </a:r>
          </a:p>
        </p:txBody>
      </p:sp>
      <p:sp>
        <p:nvSpPr>
          <p:cNvPr id="151" name="Подзаголовок 2"/>
          <p:cNvSpPr txBox="1"/>
          <p:nvPr/>
        </p:nvSpPr>
        <p:spPr>
          <a:xfrm>
            <a:off x="6045329" y="6179827"/>
            <a:ext cx="3040553" cy="52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Devops.Course</a:t>
            </a:r>
          </a:p>
        </p:txBody>
      </p:sp>
      <p:pic>
        <p:nvPicPr>
          <p:cNvPr id="152" name="Screen Shot 2019-01-30 at 6.34.35 AM.png" descr="Screen Shot 2019-01-30 at 6.34.3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73600"/>
            <a:ext cx="9144000" cy="391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