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79" r:id="rId7"/>
    <p:sldId id="280" r:id="rId8"/>
    <p:sldId id="281" r:id="rId9"/>
    <p:sldId id="282" r:id="rId10"/>
    <p:sldId id="283"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588F3F-A09C-4CC3-A639-5B3C9279EBEC}" type="doc">
      <dgm:prSet loTypeId="urn:microsoft.com/office/officeart/2005/8/layout/hList2" loCatId="picture" qsTypeId="urn:microsoft.com/office/officeart/2005/8/quickstyle/simple1" qsCatId="simple" csTypeId="urn:microsoft.com/office/officeart/2005/8/colors/accent1_2" csCatId="accent1" phldr="1"/>
      <dgm:spPr/>
      <dgm:t>
        <a:bodyPr/>
        <a:lstStyle/>
        <a:p>
          <a:endParaRPr lang="en-US"/>
        </a:p>
      </dgm:t>
    </dgm:pt>
    <dgm:pt modelId="{F38EEFF3-EE8F-4597-82D3-AE7BD4B8652B}">
      <dgm:prSet phldrT="[Text]"/>
      <dgm:spPr>
        <a:noFill/>
      </dgm:spPr>
      <dgm:t>
        <a:bodyPr/>
        <a:lstStyle/>
        <a:p>
          <a:pPr>
            <a:buFont typeface="Arial" panose="020B0604020202020204" pitchFamily="34" charset="0"/>
            <a:buNone/>
          </a:pPr>
          <a:endParaRPr lang="en-US" dirty="0">
            <a:solidFill>
              <a:schemeClr val="tx1"/>
            </a:solidFill>
          </a:endParaRPr>
        </a:p>
      </dgm:t>
    </dgm:pt>
    <dgm:pt modelId="{B02EF8AC-8E36-4245-95A2-994EFF68BED5}" type="parTrans" cxnId="{631FF57D-D2C8-414B-A816-270F792FB8A4}">
      <dgm:prSet/>
      <dgm:spPr/>
      <dgm:t>
        <a:bodyPr/>
        <a:lstStyle/>
        <a:p>
          <a:endParaRPr lang="en-US"/>
        </a:p>
      </dgm:t>
    </dgm:pt>
    <dgm:pt modelId="{62257908-B7C9-4E7E-A735-F74B64923A4C}" type="sibTrans" cxnId="{631FF57D-D2C8-414B-A816-270F792FB8A4}">
      <dgm:prSet/>
      <dgm:spPr/>
      <dgm:t>
        <a:bodyPr/>
        <a:lstStyle/>
        <a:p>
          <a:endParaRPr lang="en-US"/>
        </a:p>
      </dgm:t>
    </dgm:pt>
    <dgm:pt modelId="{11567374-994B-45F4-96DB-4DB402437443}">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b="0" i="0" kern="1200" dirty="0">
              <a:solidFill>
                <a:schemeClr val="tx1">
                  <a:lumMod val="95000"/>
                  <a:lumOff val="5000"/>
                </a:schemeClr>
              </a:solidFill>
              <a:latin typeface="Segoe UI" panose="020B0502040204020203" pitchFamily="34" charset="0"/>
              <a:cs typeface="Segoe UI" panose="020B0502040204020203" pitchFamily="34" charset="0"/>
            </a:rPr>
            <a:t>Analyze the trends of bike trips in each of the New York boroughs during summer months</a:t>
          </a:r>
          <a:r>
            <a:rPr lang="en-US" sz="2400" kern="1200" dirty="0">
              <a:solidFill>
                <a:schemeClr val="tx1">
                  <a:lumMod val="95000"/>
                  <a:lumOff val="5000"/>
                </a:schemeClr>
              </a:solidFill>
              <a:latin typeface="Segoe UI" panose="020B0502040204020203" pitchFamily="34" charset="0"/>
              <a:ea typeface="+mn-ea"/>
              <a:cs typeface="Segoe UI" panose="020B0502040204020203" pitchFamily="34" charset="0"/>
            </a:rPr>
            <a:t>.</a:t>
          </a:r>
        </a:p>
      </dgm:t>
    </dgm:pt>
    <dgm:pt modelId="{22005D26-338B-4E3D-8091-6A923FB91B5D}" type="parTrans" cxnId="{C3D09E2B-95AD-4237-A60B-0136A2662D86}">
      <dgm:prSet/>
      <dgm:spPr/>
      <dgm:t>
        <a:bodyPr/>
        <a:lstStyle/>
        <a:p>
          <a:endParaRPr lang="en-US"/>
        </a:p>
      </dgm:t>
    </dgm:pt>
    <dgm:pt modelId="{38AC5DDA-CABE-41B2-8F2F-13C85548898F}" type="sibTrans" cxnId="{C3D09E2B-95AD-4237-A60B-0136A2662D86}">
      <dgm:prSet/>
      <dgm:spPr/>
      <dgm:t>
        <a:bodyPr/>
        <a:lstStyle/>
        <a:p>
          <a:endParaRPr lang="en-US"/>
        </a:p>
      </dgm:t>
    </dgm:pt>
    <dgm:pt modelId="{28E00BCA-3C3E-4985-A542-1D5DAB142C5D}">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l" defTabSz="977900">
            <a:lnSpc>
              <a:spcPct val="90000"/>
            </a:lnSpc>
            <a:spcBef>
              <a:spcPct val="0"/>
            </a:spcBef>
            <a:spcAft>
              <a:spcPct val="15000"/>
            </a:spcAft>
            <a:buFont typeface="Arial" panose="020B0604020202020204" pitchFamily="34" charset="0"/>
            <a:buNone/>
          </a:pPr>
          <a:r>
            <a:rPr lang="en-US" sz="2200" kern="1200" dirty="0">
              <a:solidFill>
                <a:srgbClr val="002060"/>
              </a:solidFill>
              <a:latin typeface="Segoe UI"/>
              <a:ea typeface="+mn-ea"/>
              <a:cs typeface="+mn-cs"/>
            </a:rPr>
            <a:t>Summer</a:t>
          </a:r>
          <a:r>
            <a:rPr lang="en-US" sz="2200" kern="1200" dirty="0">
              <a:solidFill>
                <a:srgbClr val="002060"/>
              </a:solidFill>
            </a:rPr>
            <a:t> </a:t>
          </a:r>
          <a:r>
            <a:rPr lang="en-US" sz="2200" kern="1200" dirty="0">
              <a:solidFill>
                <a:srgbClr val="002060"/>
              </a:solidFill>
              <a:latin typeface="Segoe UI"/>
              <a:ea typeface="+mn-ea"/>
              <a:cs typeface="+mn-cs"/>
            </a:rPr>
            <a:t>Trend</a:t>
          </a:r>
        </a:p>
      </dgm:t>
    </dgm:pt>
    <dgm:pt modelId="{EAEE08DF-D9FE-4EA9-A27C-21DF438E835D}" type="parTrans" cxnId="{ABB64498-9541-494C-B1F3-A8F0315799DC}">
      <dgm:prSet/>
      <dgm:spPr/>
      <dgm:t>
        <a:bodyPr/>
        <a:lstStyle/>
        <a:p>
          <a:endParaRPr lang="en-US"/>
        </a:p>
      </dgm:t>
    </dgm:pt>
    <dgm:pt modelId="{0DF6AA26-0EE2-42EB-98D7-DBE8C73FBCBE}" type="sibTrans" cxnId="{ABB64498-9541-494C-B1F3-A8F0315799DC}">
      <dgm:prSet/>
      <dgm:spPr/>
      <dgm:t>
        <a:bodyPr/>
        <a:lstStyle/>
        <a:p>
          <a:endParaRPr lang="en-US"/>
        </a:p>
      </dgm:t>
    </dgm:pt>
    <dgm:pt modelId="{41C5C0D3-DD56-4180-8C3B-EF09E965788D}">
      <dgm:prSet phldrT="[Text]"/>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just" defTabSz="933450">
            <a:lnSpc>
              <a:spcPct val="90000"/>
            </a:lnSpc>
            <a:spcBef>
              <a:spcPct val="0"/>
            </a:spcBef>
            <a:spcAft>
              <a:spcPct val="15000"/>
            </a:spcAft>
            <a:buFont typeface="Arial" panose="020B0604020202020204" pitchFamily="34" charset="0"/>
            <a:buChar char="•"/>
          </a:pPr>
          <a:endParaRPr lang="en-US" sz="2100" kern="1200" dirty="0">
            <a:solidFill>
              <a:schemeClr val="tx1"/>
            </a:solidFill>
          </a:endParaRPr>
        </a:p>
      </dgm:t>
    </dgm:pt>
    <dgm:pt modelId="{BAD3ED44-7335-43DF-B2F9-63FEFB2A6EBA}" type="parTrans" cxnId="{85343F56-DF1A-4C4B-B115-15C032C27A30}">
      <dgm:prSet/>
      <dgm:spPr/>
      <dgm:t>
        <a:bodyPr/>
        <a:lstStyle/>
        <a:p>
          <a:endParaRPr lang="en-US"/>
        </a:p>
      </dgm:t>
    </dgm:pt>
    <dgm:pt modelId="{A3E29167-0E85-451D-A0C6-E39164332813}" type="sibTrans" cxnId="{85343F56-DF1A-4C4B-B115-15C032C27A30}">
      <dgm:prSet/>
      <dgm:spPr/>
      <dgm:t>
        <a:bodyPr/>
        <a:lstStyle/>
        <a:p>
          <a:endParaRPr lang="en-US"/>
        </a:p>
      </dgm:t>
    </dgm:pt>
    <dgm:pt modelId="{9A452AC3-BF74-4374-BE54-2879E45F18F6}">
      <dgm:prSet phldrT="[Text]"/>
      <dgm:spPr>
        <a:noFill/>
      </dgm:spPr>
      <dgm:t>
        <a:bodyPr/>
        <a:lstStyle/>
        <a:p>
          <a:pPr>
            <a:buFontTx/>
            <a:buNone/>
          </a:pPr>
          <a:endParaRPr lang="en-US" dirty="0">
            <a:solidFill>
              <a:schemeClr val="accent5">
                <a:lumMod val="75000"/>
              </a:schemeClr>
            </a:solidFill>
          </a:endParaRPr>
        </a:p>
      </dgm:t>
    </dgm:pt>
    <dgm:pt modelId="{11174D06-3D6A-4FF9-B31E-8632A8F82FD3}" type="sibTrans" cxnId="{CDBCB0F1-853C-4D2A-9C26-FE2E95C210B5}">
      <dgm:prSet/>
      <dgm:spPr/>
      <dgm:t>
        <a:bodyPr/>
        <a:lstStyle/>
        <a:p>
          <a:endParaRPr lang="en-US"/>
        </a:p>
      </dgm:t>
    </dgm:pt>
    <dgm:pt modelId="{2CEFC676-78E3-42E0-9E86-348620C9C3B0}" type="parTrans" cxnId="{CDBCB0F1-853C-4D2A-9C26-FE2E95C210B5}">
      <dgm:prSet/>
      <dgm:spPr/>
      <dgm:t>
        <a:bodyPr/>
        <a:lstStyle/>
        <a:p>
          <a:endParaRPr lang="en-US"/>
        </a:p>
      </dgm:t>
    </dgm:pt>
    <dgm:pt modelId="{AE51811C-9C10-45DB-B5DF-4577F62D73C0}">
      <dgm:prSet phldrT="[Text]" custT="1"/>
      <dgm:spPr>
        <a:noFill/>
        <a:ln w="12700" cap="flat" cmpd="sng" algn="ctr">
          <a:solidFill>
            <a:prstClr val="white">
              <a:hueOff val="0"/>
              <a:satOff val="0"/>
              <a:lumOff val="0"/>
              <a:alphaOff val="0"/>
            </a:prstClr>
          </a:solidFill>
          <a:prstDash val="solid"/>
          <a:miter lim="800000"/>
        </a:ln>
        <a:effectLst/>
      </dgm:spPr>
      <dgm:t>
        <a:bodyPr spcFirstLastPara="0" vert="horz" wrap="square" lIns="220472" tIns="473245" rIns="220472" bIns="220472" numCol="1" spcCol="1270" anchor="t" anchorCtr="0"/>
        <a:lstStyle/>
        <a:p>
          <a:pPr marL="228600" lvl="1" indent="-228600" algn="l" defTabSz="1066800">
            <a:lnSpc>
              <a:spcPct val="90000"/>
            </a:lnSpc>
            <a:spcBef>
              <a:spcPct val="0"/>
            </a:spcBef>
            <a:spcAft>
              <a:spcPct val="15000"/>
            </a:spcAft>
            <a:buFont typeface="Arial" panose="020B0604020202020204" pitchFamily="34" charset="0"/>
            <a:buNone/>
          </a:pPr>
          <a:endParaRPr lang="en-US" sz="2400" kern="1200" dirty="0">
            <a:solidFill>
              <a:schemeClr val="accent5">
                <a:lumMod val="75000"/>
              </a:schemeClr>
            </a:solidFill>
            <a:latin typeface="Segoe UI"/>
            <a:ea typeface="+mn-ea"/>
            <a:cs typeface="+mn-cs"/>
          </a:endParaRPr>
        </a:p>
      </dgm:t>
    </dgm:pt>
    <dgm:pt modelId="{84CA3B2A-D14E-4C92-BD5D-B6EDCE5DB964}" type="sibTrans" cxnId="{036D195C-8949-47DA-8E17-36F8458CA5B0}">
      <dgm:prSet/>
      <dgm:spPr/>
      <dgm:t>
        <a:bodyPr/>
        <a:lstStyle/>
        <a:p>
          <a:endParaRPr lang="en-US"/>
        </a:p>
      </dgm:t>
    </dgm:pt>
    <dgm:pt modelId="{92490BB5-D126-4845-8402-E8C142E5E3C3}" type="parTrans" cxnId="{036D195C-8949-47DA-8E17-36F8458CA5B0}">
      <dgm:prSet/>
      <dgm:spPr/>
      <dgm:t>
        <a:bodyPr/>
        <a:lstStyle/>
        <a:p>
          <a:endParaRPr lang="en-US"/>
        </a:p>
      </dgm:t>
    </dgm:pt>
    <dgm:pt modelId="{579BDF8B-F7C9-455B-8391-64467A2424C4}">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228600" algn="l" defTabSz="1066800">
            <a:lnSpc>
              <a:spcPct val="90000"/>
            </a:lnSpc>
            <a:spcBef>
              <a:spcPct val="0"/>
            </a:spcBef>
            <a:spcAft>
              <a:spcPct val="15000"/>
            </a:spcAft>
            <a:buFontTx/>
            <a:buNone/>
          </a:pPr>
          <a:r>
            <a:rPr lang="en-US" sz="2200" kern="1200" dirty="0">
              <a:solidFill>
                <a:srgbClr val="002060"/>
              </a:solidFill>
              <a:latin typeface="Segoe UI"/>
              <a:ea typeface="+mn-ea"/>
              <a:cs typeface="+mn-cs"/>
            </a:rPr>
            <a:t>Seasonality</a:t>
          </a:r>
        </a:p>
      </dgm:t>
    </dgm:pt>
    <dgm:pt modelId="{F65052E5-1308-4B1B-A872-C391C81F5DA1}" type="parTrans" cxnId="{6F2E8FB9-F971-4CB5-A0CE-405DBB34D5E7}">
      <dgm:prSet/>
      <dgm:spPr/>
      <dgm:t>
        <a:bodyPr/>
        <a:lstStyle/>
        <a:p>
          <a:endParaRPr lang="en-US"/>
        </a:p>
      </dgm:t>
    </dgm:pt>
    <dgm:pt modelId="{A566E889-56AA-4DF2-941E-82EEB27485BF}" type="sibTrans" cxnId="{6F2E8FB9-F971-4CB5-A0CE-405DBB34D5E7}">
      <dgm:prSet/>
      <dgm:spPr/>
      <dgm:t>
        <a:bodyPr/>
        <a:lstStyle/>
        <a:p>
          <a:endParaRPr lang="en-US"/>
        </a:p>
      </dgm:t>
    </dgm:pt>
    <dgm:pt modelId="{0FD6858C-64EC-4C64-8ACE-345A6D9005D1}">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kern="1200" dirty="0">
              <a:solidFill>
                <a:prstClr val="black"/>
              </a:solidFill>
              <a:latin typeface="Segoe UI"/>
              <a:ea typeface="+mn-ea"/>
              <a:cs typeface="+mn-cs"/>
            </a:rPr>
            <a:t>Identify the </a:t>
          </a:r>
          <a:r>
            <a:rPr lang="en-US" sz="2400" kern="1200" dirty="0" err="1">
              <a:solidFill>
                <a:prstClr val="black"/>
              </a:solidFill>
              <a:latin typeface="Segoe UI"/>
              <a:ea typeface="+mn-ea"/>
              <a:cs typeface="+mn-cs"/>
            </a:rPr>
            <a:t>cyclistic</a:t>
          </a:r>
          <a:r>
            <a:rPr lang="en-US" sz="2400" kern="1200" dirty="0">
              <a:solidFill>
                <a:prstClr val="black"/>
              </a:solidFill>
              <a:latin typeface="Segoe UI"/>
              <a:ea typeface="+mn-ea"/>
              <a:cs typeface="+mn-cs"/>
            </a:rPr>
            <a:t> trends throughout the year.</a:t>
          </a:r>
        </a:p>
        <a:p>
          <a:pPr marL="228600" lvl="1" indent="-228600" algn="l" defTabSz="1066800">
            <a:lnSpc>
              <a:spcPct val="90000"/>
            </a:lnSpc>
            <a:spcBef>
              <a:spcPct val="0"/>
            </a:spcBef>
            <a:spcAft>
              <a:spcPct val="15000"/>
            </a:spcAft>
            <a:buFont typeface="Arial" panose="020B0604020202020204" pitchFamily="34" charset="0"/>
            <a:buNone/>
          </a:pPr>
          <a:endParaRPr lang="en-US" sz="2200" kern="1200" dirty="0">
            <a:solidFill>
              <a:srgbClr val="002060"/>
            </a:solidFill>
            <a:latin typeface="Segoe UI"/>
            <a:ea typeface="+mn-ea"/>
            <a:cs typeface="+mn-cs"/>
          </a:endParaRPr>
        </a:p>
      </dgm:t>
    </dgm:pt>
    <dgm:pt modelId="{D237386F-DE36-40BE-907C-8040B84B10E6}" type="parTrans" cxnId="{13BA3FBE-542F-42CA-964D-B848DA2C51D0}">
      <dgm:prSet/>
      <dgm:spPr/>
      <dgm:t>
        <a:bodyPr/>
        <a:lstStyle/>
        <a:p>
          <a:endParaRPr lang="en-US"/>
        </a:p>
      </dgm:t>
    </dgm:pt>
    <dgm:pt modelId="{16B658B6-294B-4E7A-9343-A6F2982F17F5}" type="sibTrans" cxnId="{13BA3FBE-542F-42CA-964D-B848DA2C51D0}">
      <dgm:prSet/>
      <dgm:spPr/>
      <dgm:t>
        <a:bodyPr/>
        <a:lstStyle/>
        <a:p>
          <a:endParaRPr lang="en-US"/>
        </a:p>
      </dgm:t>
    </dgm:pt>
    <dgm:pt modelId="{29F835AA-C767-42B2-A61F-0D1599267482}">
      <dgm:prSet phldrT="[Text]"/>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l" defTabSz="1022350">
            <a:lnSpc>
              <a:spcPct val="90000"/>
            </a:lnSpc>
            <a:spcBef>
              <a:spcPct val="0"/>
            </a:spcBef>
            <a:spcAft>
              <a:spcPct val="15000"/>
            </a:spcAft>
          </a:pPr>
          <a:endParaRPr lang="en-US" sz="2300" kern="1200" dirty="0"/>
        </a:p>
      </dgm:t>
    </dgm:pt>
    <dgm:pt modelId="{77C6D3BC-2A45-43EA-8B2E-3A8C3A8208CD}" type="parTrans" cxnId="{99D68EEA-8949-4D92-AFC2-199F0CED7A12}">
      <dgm:prSet/>
      <dgm:spPr/>
      <dgm:t>
        <a:bodyPr/>
        <a:lstStyle/>
        <a:p>
          <a:endParaRPr lang="en-US"/>
        </a:p>
      </dgm:t>
    </dgm:pt>
    <dgm:pt modelId="{F153295F-3718-4EE8-BB0D-FE4BBD5F860F}" type="sibTrans" cxnId="{99D68EEA-8949-4D92-AFC2-199F0CED7A12}">
      <dgm:prSet/>
      <dgm:spPr/>
      <dgm:t>
        <a:bodyPr/>
        <a:lstStyle/>
        <a:p>
          <a:endParaRPr lang="en-US"/>
        </a:p>
      </dgm:t>
    </dgm:pt>
    <dgm:pt modelId="{73D55C0A-A915-4490-A377-5D4FFA30F78F}">
      <dgm:prSet phldrT="[Text]"/>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l" defTabSz="1022350">
            <a:lnSpc>
              <a:spcPct val="90000"/>
            </a:lnSpc>
            <a:spcBef>
              <a:spcPct val="0"/>
            </a:spcBef>
            <a:spcAft>
              <a:spcPct val="15000"/>
            </a:spcAft>
          </a:pPr>
          <a:endParaRPr lang="en-US" sz="2300" kern="1200" dirty="0">
            <a:solidFill>
              <a:schemeClr val="tx1"/>
            </a:solidFill>
          </a:endParaRPr>
        </a:p>
      </dgm:t>
    </dgm:pt>
    <dgm:pt modelId="{D562FBD7-D32B-46C7-8E8B-DF089614E22C}" type="parTrans" cxnId="{29BF8C0E-BC77-4912-8C3C-3206B0F3544C}">
      <dgm:prSet/>
      <dgm:spPr/>
      <dgm:t>
        <a:bodyPr/>
        <a:lstStyle/>
        <a:p>
          <a:endParaRPr lang="en-US"/>
        </a:p>
      </dgm:t>
    </dgm:pt>
    <dgm:pt modelId="{49F594D4-362D-4050-B4F7-E3865906A206}" type="sibTrans" cxnId="{29BF8C0E-BC77-4912-8C3C-3206B0F3544C}">
      <dgm:prSet/>
      <dgm:spPr/>
      <dgm:t>
        <a:bodyPr/>
        <a:lstStyle/>
        <a:p>
          <a:endParaRPr lang="en-US"/>
        </a:p>
      </dgm:t>
    </dgm:pt>
    <dgm:pt modelId="{E2A17F65-BC10-4FDF-B818-C2D4871EB3FF}">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kern="1200" dirty="0">
              <a:solidFill>
                <a:prstClr val="black"/>
              </a:solidFill>
              <a:latin typeface="Segoe UI"/>
              <a:ea typeface="+mn-ea"/>
              <a:cs typeface="+mn-cs"/>
            </a:rPr>
            <a:t>Visualize the total number of bike trips in 2019 and 2020 based on user type. </a:t>
          </a:r>
        </a:p>
      </dgm:t>
    </dgm:pt>
    <dgm:pt modelId="{9F6C4222-A44D-44C0-B5A2-D4504322AA67}" type="parTrans" cxnId="{BE76CA9B-5619-44BF-998D-C7D22D0B522A}">
      <dgm:prSet/>
      <dgm:spPr/>
      <dgm:t>
        <a:bodyPr/>
        <a:lstStyle/>
        <a:p>
          <a:endParaRPr lang="en-US"/>
        </a:p>
      </dgm:t>
    </dgm:pt>
    <dgm:pt modelId="{8203856A-43E6-4E05-B310-A0310947B20F}" type="sibTrans" cxnId="{BE76CA9B-5619-44BF-998D-C7D22D0B522A}">
      <dgm:prSet/>
      <dgm:spPr/>
      <dgm:t>
        <a:bodyPr/>
        <a:lstStyle/>
        <a:p>
          <a:endParaRPr lang="en-US"/>
        </a:p>
      </dgm:t>
    </dgm:pt>
    <dgm:pt modelId="{CA73BF0B-2955-4EA9-B27A-B0163E596D10}">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l" defTabSz="977900">
            <a:lnSpc>
              <a:spcPct val="90000"/>
            </a:lnSpc>
            <a:spcBef>
              <a:spcPct val="0"/>
            </a:spcBef>
            <a:spcAft>
              <a:spcPct val="15000"/>
            </a:spcAft>
            <a:buFontTx/>
            <a:buNone/>
          </a:pPr>
          <a:r>
            <a:rPr lang="en-US" sz="2200" kern="1200" dirty="0">
              <a:solidFill>
                <a:srgbClr val="002060"/>
              </a:solidFill>
              <a:latin typeface="Segoe UI"/>
              <a:ea typeface="+mn-ea"/>
              <a:cs typeface="+mn-cs"/>
            </a:rPr>
            <a:t>Top Trips</a:t>
          </a:r>
        </a:p>
      </dgm:t>
    </dgm:pt>
    <dgm:pt modelId="{F7722636-CB72-44C0-A6BD-2C5089018AE5}" type="parTrans" cxnId="{D9275409-497C-4AC8-A1C0-DEAD0F0667A1}">
      <dgm:prSet/>
      <dgm:spPr/>
      <dgm:t>
        <a:bodyPr/>
        <a:lstStyle/>
        <a:p>
          <a:endParaRPr lang="en-US"/>
        </a:p>
      </dgm:t>
    </dgm:pt>
    <dgm:pt modelId="{5357A85D-822D-41CA-8CF6-BCF6D11AE84A}" type="sibTrans" cxnId="{D9275409-497C-4AC8-A1C0-DEAD0F0667A1}">
      <dgm:prSet/>
      <dgm:spPr/>
      <dgm:t>
        <a:bodyPr/>
        <a:lstStyle/>
        <a:p>
          <a:endParaRPr lang="en-US"/>
        </a:p>
      </dgm:t>
    </dgm:pt>
    <dgm:pt modelId="{4DBEFBEE-630B-4D27-8980-D7E82E8C90CD}">
      <dgm:prSet phldrT="[Text]"/>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0" algn="l" defTabSz="1022350">
            <a:lnSpc>
              <a:spcPct val="90000"/>
            </a:lnSpc>
            <a:spcBef>
              <a:spcPct val="0"/>
            </a:spcBef>
            <a:spcAft>
              <a:spcPct val="15000"/>
            </a:spcAft>
          </a:pPr>
          <a:endParaRPr lang="en-US" sz="2300" kern="1200" dirty="0">
            <a:solidFill>
              <a:schemeClr val="tx1"/>
            </a:solidFill>
          </a:endParaRPr>
        </a:p>
      </dgm:t>
    </dgm:pt>
    <dgm:pt modelId="{F4E84D10-28B8-41E0-92DD-F37AD00FFED4}" type="parTrans" cxnId="{68C6D924-C950-448C-9FB0-E4EA50A0A4CB}">
      <dgm:prSet/>
      <dgm:spPr/>
      <dgm:t>
        <a:bodyPr/>
        <a:lstStyle/>
        <a:p>
          <a:endParaRPr lang="en-US"/>
        </a:p>
      </dgm:t>
    </dgm:pt>
    <dgm:pt modelId="{928CA0A4-B1F2-4BE2-BD69-111E03DAF254}" type="sibTrans" cxnId="{68C6D924-C950-448C-9FB0-E4EA50A0A4CB}">
      <dgm:prSet/>
      <dgm:spPr/>
      <dgm:t>
        <a:bodyPr/>
        <a:lstStyle/>
        <a:p>
          <a:endParaRPr lang="en-US"/>
        </a:p>
      </dgm:t>
    </dgm:pt>
    <dgm:pt modelId="{45D5248F-E66A-4232-AB32-5CAD6B3FF938}">
      <dgm:prSet phldrT="[Text]" custT="1"/>
      <dgm:spPr>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gm:spPr>
      <dgm:t>
        <a:bodyPr spcFirstLastPara="0" vert="horz" wrap="square" lIns="170688" tIns="473245" rIns="170688" bIns="170688" numCol="1" spcCol="1270" anchor="t" anchorCtr="0"/>
        <a:lstStyle/>
        <a:p>
          <a:pPr marL="228600" lvl="1" indent="-228600" algn="l" defTabSz="1066800">
            <a:lnSpc>
              <a:spcPct val="90000"/>
            </a:lnSpc>
            <a:spcBef>
              <a:spcPct val="0"/>
            </a:spcBef>
            <a:spcAft>
              <a:spcPct val="15000"/>
            </a:spcAft>
            <a:buFontTx/>
            <a:buNone/>
          </a:pPr>
          <a:endParaRPr lang="en-US" sz="2200" kern="1200" dirty="0">
            <a:solidFill>
              <a:prstClr val="black"/>
            </a:solidFill>
            <a:latin typeface="Segoe UI"/>
            <a:ea typeface="+mn-ea"/>
            <a:cs typeface="+mn-cs"/>
          </a:endParaRPr>
        </a:p>
      </dgm:t>
    </dgm:pt>
    <dgm:pt modelId="{0E176C5A-1FA6-49CD-B858-4F7E17A86760}" type="parTrans" cxnId="{A7A7BA5C-D0CE-4AD6-A37C-A0E0A065C38D}">
      <dgm:prSet/>
      <dgm:spPr/>
      <dgm:t>
        <a:bodyPr/>
        <a:lstStyle/>
        <a:p>
          <a:endParaRPr lang="en-US"/>
        </a:p>
      </dgm:t>
    </dgm:pt>
    <dgm:pt modelId="{7A976BEE-E4A1-403F-8D15-7F299C300A79}" type="sibTrans" cxnId="{A7A7BA5C-D0CE-4AD6-A37C-A0E0A065C38D}">
      <dgm:prSet/>
      <dgm:spPr/>
      <dgm:t>
        <a:bodyPr/>
        <a:lstStyle/>
        <a:p>
          <a:endParaRPr lang="en-US"/>
        </a:p>
      </dgm:t>
    </dgm:pt>
    <dgm:pt modelId="{E8FD116C-2107-4179-9786-DA3CA059A0CF}" type="pres">
      <dgm:prSet presAssocID="{0B588F3F-A09C-4CC3-A639-5B3C9279EBEC}" presName="linearFlow" presStyleCnt="0">
        <dgm:presLayoutVars>
          <dgm:dir/>
          <dgm:animLvl val="lvl"/>
          <dgm:resizeHandles/>
        </dgm:presLayoutVars>
      </dgm:prSet>
      <dgm:spPr/>
    </dgm:pt>
    <dgm:pt modelId="{0A2885A7-24BD-4E68-8C34-877C5C76EC16}" type="pres">
      <dgm:prSet presAssocID="{F38EEFF3-EE8F-4597-82D3-AE7BD4B8652B}" presName="compositeNode" presStyleCnt="0">
        <dgm:presLayoutVars>
          <dgm:bulletEnabled val="1"/>
        </dgm:presLayoutVars>
      </dgm:prSet>
      <dgm:spPr/>
    </dgm:pt>
    <dgm:pt modelId="{5A3C979D-6026-4BC0-B947-1244A9398EEE}" type="pres">
      <dgm:prSet presAssocID="{F38EEFF3-EE8F-4597-82D3-AE7BD4B8652B}" presName="image" presStyleLbl="fgImgPlace1" presStyleIdx="0" presStyleCnt="3"/>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4822693-324B-4895-BC84-788DD318B9A0}" type="pres">
      <dgm:prSet presAssocID="{F38EEFF3-EE8F-4597-82D3-AE7BD4B8652B}" presName="childNode" presStyleLbl="node1" presStyleIdx="0" presStyleCnt="3" custScaleX="117639">
        <dgm:presLayoutVars>
          <dgm:bulletEnabled val="1"/>
        </dgm:presLayoutVars>
      </dgm:prSet>
      <dgm:spPr>
        <a:xfrm>
          <a:off x="381959" y="972806"/>
          <a:ext cx="2942195" cy="4548208"/>
        </a:xfrm>
        <a:prstGeom prst="roundRect">
          <a:avLst/>
        </a:prstGeom>
      </dgm:spPr>
    </dgm:pt>
    <dgm:pt modelId="{EB5BE44F-ED15-4FEF-96CC-63C00468C552}" type="pres">
      <dgm:prSet presAssocID="{F38EEFF3-EE8F-4597-82D3-AE7BD4B8652B}" presName="parentNode" presStyleLbl="revTx" presStyleIdx="0" presStyleCnt="3">
        <dgm:presLayoutVars>
          <dgm:chMax val="0"/>
          <dgm:bulletEnabled val="1"/>
        </dgm:presLayoutVars>
      </dgm:prSet>
      <dgm:spPr/>
    </dgm:pt>
    <dgm:pt modelId="{CF5483C0-B0C0-4493-95B0-EE4C36BF2D66}" type="pres">
      <dgm:prSet presAssocID="{62257908-B7C9-4E7E-A735-F74B64923A4C}" presName="sibTrans" presStyleCnt="0"/>
      <dgm:spPr/>
    </dgm:pt>
    <dgm:pt modelId="{0CA20280-EFE0-4E57-806F-0A33E324392D}" type="pres">
      <dgm:prSet presAssocID="{AE51811C-9C10-45DB-B5DF-4577F62D73C0}" presName="compositeNode" presStyleCnt="0">
        <dgm:presLayoutVars>
          <dgm:bulletEnabled val="1"/>
        </dgm:presLayoutVars>
      </dgm:prSet>
      <dgm:spPr/>
    </dgm:pt>
    <dgm:pt modelId="{6B8028B1-C027-4A7D-8593-0FA81475BE73}" type="pres">
      <dgm:prSet presAssocID="{AE51811C-9C10-45DB-B5DF-4577F62D73C0}" presName="image" presStyleLbl="fgImgPlace1" presStyleIdx="1" presStyleCnt="3" custLinFactNeighborX="-17916"/>
      <dgm:spPr>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1ACCAF1-4C34-443C-8C06-0C0E0C32A2DD}" type="pres">
      <dgm:prSet presAssocID="{AE51811C-9C10-45DB-B5DF-4577F62D73C0}" presName="childNode" presStyleLbl="node1" presStyleIdx="1" presStyleCnt="3" custScaleX="115748" custLinFactNeighborX="-7020" custLinFactNeighborY="330">
        <dgm:presLayoutVars>
          <dgm:bulletEnabled val="1"/>
        </dgm:presLayoutVars>
      </dgm:prSet>
      <dgm:spPr>
        <a:xfrm>
          <a:off x="4103789" y="987815"/>
          <a:ext cx="2894901" cy="4548208"/>
        </a:xfrm>
        <a:prstGeom prst="roundRect">
          <a:avLst/>
        </a:prstGeom>
      </dgm:spPr>
    </dgm:pt>
    <dgm:pt modelId="{8632548D-1601-4235-92A8-B6C73B83B526}" type="pres">
      <dgm:prSet presAssocID="{AE51811C-9C10-45DB-B5DF-4577F62D73C0}" presName="parentNode" presStyleLbl="revTx" presStyleIdx="1" presStyleCnt="3">
        <dgm:presLayoutVars>
          <dgm:chMax val="0"/>
          <dgm:bulletEnabled val="1"/>
        </dgm:presLayoutVars>
      </dgm:prSet>
      <dgm:spPr/>
    </dgm:pt>
    <dgm:pt modelId="{46413213-E53A-468B-9A8B-EDCEDB94947A}" type="pres">
      <dgm:prSet presAssocID="{84CA3B2A-D14E-4C92-BD5D-B6EDCE5DB964}" presName="sibTrans" presStyleCnt="0"/>
      <dgm:spPr/>
    </dgm:pt>
    <dgm:pt modelId="{017DD85F-7A81-4367-B36C-F98C2FC5EAEC}" type="pres">
      <dgm:prSet presAssocID="{9A452AC3-BF74-4374-BE54-2879E45F18F6}" presName="compositeNode" presStyleCnt="0">
        <dgm:presLayoutVars>
          <dgm:bulletEnabled val="1"/>
        </dgm:presLayoutVars>
      </dgm:prSet>
      <dgm:spPr/>
    </dgm:pt>
    <dgm:pt modelId="{6EE97355-0902-4417-A39C-2D61B096AE06}" type="pres">
      <dgm:prSet presAssocID="{9A452AC3-BF74-4374-BE54-2879E45F18F6}" presName="image" presStyleLbl="fgImgPlace1" presStyleIdx="2" presStyleCnt="3" custLinFactNeighborX="-31353"/>
      <dgm:spPr>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05B10E4B-BC42-4EE4-A0F8-D227DA62A957}" type="pres">
      <dgm:prSet presAssocID="{9A452AC3-BF74-4374-BE54-2879E45F18F6}" presName="childNode" presStyleLbl="node1" presStyleIdx="2" presStyleCnt="3" custScaleX="117730" custLinFactNeighborX="-13178">
        <dgm:presLayoutVars>
          <dgm:bulletEnabled val="1"/>
        </dgm:presLayoutVars>
      </dgm:prSet>
      <dgm:spPr>
        <a:xfrm>
          <a:off x="8410753" y="995565"/>
          <a:ext cx="2672800" cy="4548208"/>
        </a:xfrm>
        <a:prstGeom prst="roundRect">
          <a:avLst/>
        </a:prstGeom>
      </dgm:spPr>
    </dgm:pt>
    <dgm:pt modelId="{30B11FAB-6741-4217-AE76-CD23980A2B88}" type="pres">
      <dgm:prSet presAssocID="{9A452AC3-BF74-4374-BE54-2879E45F18F6}" presName="parentNode" presStyleLbl="revTx" presStyleIdx="2" presStyleCnt="3">
        <dgm:presLayoutVars>
          <dgm:chMax val="0"/>
          <dgm:bulletEnabled val="1"/>
        </dgm:presLayoutVars>
      </dgm:prSet>
      <dgm:spPr/>
    </dgm:pt>
  </dgm:ptLst>
  <dgm:cxnLst>
    <dgm:cxn modelId="{D9275409-497C-4AC8-A1C0-DEAD0F0667A1}" srcId="{9A452AC3-BF74-4374-BE54-2879E45F18F6}" destId="{CA73BF0B-2955-4EA9-B27A-B0163E596D10}" srcOrd="0" destOrd="0" parTransId="{F7722636-CB72-44C0-A6BD-2C5089018AE5}" sibTransId="{5357A85D-822D-41CA-8CF6-BCF6D11AE84A}"/>
    <dgm:cxn modelId="{EFF3EA0C-C577-4EC9-8AD7-FAB212C1D610}" type="presOf" srcId="{9A452AC3-BF74-4374-BE54-2879E45F18F6}" destId="{30B11FAB-6741-4217-AE76-CD23980A2B88}" srcOrd="0" destOrd="0" presId="urn:microsoft.com/office/officeart/2005/8/layout/hList2"/>
    <dgm:cxn modelId="{29BF8C0E-BC77-4912-8C3C-3206B0F3544C}" srcId="{9A452AC3-BF74-4374-BE54-2879E45F18F6}" destId="{73D55C0A-A915-4490-A377-5D4FFA30F78F}" srcOrd="3" destOrd="0" parTransId="{D562FBD7-D32B-46C7-8E8B-DF089614E22C}" sibTransId="{49F594D4-362D-4050-B4F7-E3865906A206}"/>
    <dgm:cxn modelId="{AFA02A23-727B-444A-B179-F9440EFD4C5A}" type="presOf" srcId="{0B588F3F-A09C-4CC3-A639-5B3C9279EBEC}" destId="{E8FD116C-2107-4179-9786-DA3CA059A0CF}" srcOrd="0" destOrd="0" presId="urn:microsoft.com/office/officeart/2005/8/layout/hList2"/>
    <dgm:cxn modelId="{942B5923-A150-4943-9DCB-D4E4B5AD2146}" type="presOf" srcId="{579BDF8B-F7C9-455B-8391-64467A2424C4}" destId="{C1ACCAF1-4C34-443C-8C06-0C0E0C32A2DD}" srcOrd="0" destOrd="0" presId="urn:microsoft.com/office/officeart/2005/8/layout/hList2"/>
    <dgm:cxn modelId="{68C6D924-C950-448C-9FB0-E4EA50A0A4CB}" srcId="{9A452AC3-BF74-4374-BE54-2879E45F18F6}" destId="{4DBEFBEE-630B-4D27-8980-D7E82E8C90CD}" srcOrd="1" destOrd="0" parTransId="{F4E84D10-28B8-41E0-92DD-F37AD00FFED4}" sibTransId="{928CA0A4-B1F2-4BE2-BD69-111E03DAF254}"/>
    <dgm:cxn modelId="{ED8FDA28-F765-4326-98F4-EC5450FEFEE7}" type="presOf" srcId="{E2A17F65-BC10-4FDF-B818-C2D4871EB3FF}" destId="{05B10E4B-BC42-4EE4-A0F8-D227DA62A957}" srcOrd="0" destOrd="2" presId="urn:microsoft.com/office/officeart/2005/8/layout/hList2"/>
    <dgm:cxn modelId="{C3D09E2B-95AD-4237-A60B-0136A2662D86}" srcId="{F38EEFF3-EE8F-4597-82D3-AE7BD4B8652B}" destId="{11567374-994B-45F4-96DB-4DB402437443}" srcOrd="2" destOrd="0" parTransId="{22005D26-338B-4E3D-8091-6A923FB91B5D}" sibTransId="{38AC5DDA-CABE-41B2-8F2F-13C85548898F}"/>
    <dgm:cxn modelId="{59071A31-5523-40AA-96C2-162AE1D8CCF0}" type="presOf" srcId="{45D5248F-E66A-4232-AB32-5CAD6B3FF938}" destId="{C1ACCAF1-4C34-443C-8C06-0C0E0C32A2DD}" srcOrd="0" destOrd="1" presId="urn:microsoft.com/office/officeart/2005/8/layout/hList2"/>
    <dgm:cxn modelId="{036D195C-8949-47DA-8E17-36F8458CA5B0}" srcId="{0B588F3F-A09C-4CC3-A639-5B3C9279EBEC}" destId="{AE51811C-9C10-45DB-B5DF-4577F62D73C0}" srcOrd="1" destOrd="0" parTransId="{92490BB5-D126-4845-8402-E8C142E5E3C3}" sibTransId="{84CA3B2A-D14E-4C92-BD5D-B6EDCE5DB964}"/>
    <dgm:cxn modelId="{A7A7BA5C-D0CE-4AD6-A37C-A0E0A065C38D}" srcId="{AE51811C-9C10-45DB-B5DF-4577F62D73C0}" destId="{45D5248F-E66A-4232-AB32-5CAD6B3FF938}" srcOrd="1" destOrd="0" parTransId="{0E176C5A-1FA6-49CD-B858-4F7E17A86760}" sibTransId="{7A976BEE-E4A1-403F-8D15-7F299C300A79}"/>
    <dgm:cxn modelId="{11FCFC49-434A-4E1D-96FD-DBADF3586526}" type="presOf" srcId="{F38EEFF3-EE8F-4597-82D3-AE7BD4B8652B}" destId="{EB5BE44F-ED15-4FEF-96CC-63C00468C552}" srcOrd="0" destOrd="0" presId="urn:microsoft.com/office/officeart/2005/8/layout/hList2"/>
    <dgm:cxn modelId="{4A9FA94D-7B87-4454-859E-029BE652BCFE}" type="presOf" srcId="{29F835AA-C767-42B2-A61F-0D1599267482}" destId="{05B10E4B-BC42-4EE4-A0F8-D227DA62A957}" srcOrd="0" destOrd="4" presId="urn:microsoft.com/office/officeart/2005/8/layout/hList2"/>
    <dgm:cxn modelId="{D8B5E571-2CC3-4C57-ADC5-8ECD884AEA8A}" type="presOf" srcId="{CA73BF0B-2955-4EA9-B27A-B0163E596D10}" destId="{05B10E4B-BC42-4EE4-A0F8-D227DA62A957}" srcOrd="0" destOrd="0" presId="urn:microsoft.com/office/officeart/2005/8/layout/hList2"/>
    <dgm:cxn modelId="{C6A46D55-6C2D-444D-B6F8-95A7B5914719}" type="presOf" srcId="{0FD6858C-64EC-4C64-8ACE-345A6D9005D1}" destId="{C1ACCAF1-4C34-443C-8C06-0C0E0C32A2DD}" srcOrd="0" destOrd="2" presId="urn:microsoft.com/office/officeart/2005/8/layout/hList2"/>
    <dgm:cxn modelId="{85343F56-DF1A-4C4B-B115-15C032C27A30}" srcId="{F38EEFF3-EE8F-4597-82D3-AE7BD4B8652B}" destId="{41C5C0D3-DD56-4180-8C3B-EF09E965788D}" srcOrd="1" destOrd="0" parTransId="{BAD3ED44-7335-43DF-B2F9-63FEFB2A6EBA}" sibTransId="{A3E29167-0E85-451D-A0C6-E39164332813}"/>
    <dgm:cxn modelId="{631FF57D-D2C8-414B-A816-270F792FB8A4}" srcId="{0B588F3F-A09C-4CC3-A639-5B3C9279EBEC}" destId="{F38EEFF3-EE8F-4597-82D3-AE7BD4B8652B}" srcOrd="0" destOrd="0" parTransId="{B02EF8AC-8E36-4245-95A2-994EFF68BED5}" sibTransId="{62257908-B7C9-4E7E-A735-F74B64923A4C}"/>
    <dgm:cxn modelId="{95C14088-AD1A-4C33-97D7-768C601854E6}" type="presOf" srcId="{4DBEFBEE-630B-4D27-8980-D7E82E8C90CD}" destId="{05B10E4B-BC42-4EE4-A0F8-D227DA62A957}" srcOrd="0" destOrd="1" presId="urn:microsoft.com/office/officeart/2005/8/layout/hList2"/>
    <dgm:cxn modelId="{ABB64498-9541-494C-B1F3-A8F0315799DC}" srcId="{F38EEFF3-EE8F-4597-82D3-AE7BD4B8652B}" destId="{28E00BCA-3C3E-4985-A542-1D5DAB142C5D}" srcOrd="0" destOrd="0" parTransId="{EAEE08DF-D9FE-4EA9-A27C-21DF438E835D}" sibTransId="{0DF6AA26-0EE2-42EB-98D7-DBE8C73FBCBE}"/>
    <dgm:cxn modelId="{B4A1059B-DBD4-45EF-A667-BBA59D6F9B4C}" type="presOf" srcId="{41C5C0D3-DD56-4180-8C3B-EF09E965788D}" destId="{54822693-324B-4895-BC84-788DD318B9A0}" srcOrd="0" destOrd="1" presId="urn:microsoft.com/office/officeart/2005/8/layout/hList2"/>
    <dgm:cxn modelId="{BE76CA9B-5619-44BF-998D-C7D22D0B522A}" srcId="{9A452AC3-BF74-4374-BE54-2879E45F18F6}" destId="{E2A17F65-BC10-4FDF-B818-C2D4871EB3FF}" srcOrd="2" destOrd="0" parTransId="{9F6C4222-A44D-44C0-B5A2-D4504322AA67}" sibTransId="{8203856A-43E6-4E05-B310-A0310947B20F}"/>
    <dgm:cxn modelId="{16E52EB1-1645-4288-ACF5-8CC3FB0BACF0}" type="presOf" srcId="{AE51811C-9C10-45DB-B5DF-4577F62D73C0}" destId="{8632548D-1601-4235-92A8-B6C73B83B526}" srcOrd="0" destOrd="0" presId="urn:microsoft.com/office/officeart/2005/8/layout/hList2"/>
    <dgm:cxn modelId="{5207B4B4-D591-4734-9513-E9A379A9DCB9}" type="presOf" srcId="{73D55C0A-A915-4490-A377-5D4FFA30F78F}" destId="{05B10E4B-BC42-4EE4-A0F8-D227DA62A957}" srcOrd="0" destOrd="3" presId="urn:microsoft.com/office/officeart/2005/8/layout/hList2"/>
    <dgm:cxn modelId="{6F2E8FB9-F971-4CB5-A0CE-405DBB34D5E7}" srcId="{AE51811C-9C10-45DB-B5DF-4577F62D73C0}" destId="{579BDF8B-F7C9-455B-8391-64467A2424C4}" srcOrd="0" destOrd="0" parTransId="{F65052E5-1308-4B1B-A872-C391C81F5DA1}" sibTransId="{A566E889-56AA-4DF2-941E-82EEB27485BF}"/>
    <dgm:cxn modelId="{13BA3FBE-542F-42CA-964D-B848DA2C51D0}" srcId="{AE51811C-9C10-45DB-B5DF-4577F62D73C0}" destId="{0FD6858C-64EC-4C64-8ACE-345A6D9005D1}" srcOrd="2" destOrd="0" parTransId="{D237386F-DE36-40BE-907C-8040B84B10E6}" sibTransId="{16B658B6-294B-4E7A-9343-A6F2982F17F5}"/>
    <dgm:cxn modelId="{460FA7C8-7E81-4A2B-9F27-5294A394E82B}" type="presOf" srcId="{28E00BCA-3C3E-4985-A542-1D5DAB142C5D}" destId="{54822693-324B-4895-BC84-788DD318B9A0}" srcOrd="0" destOrd="0" presId="urn:microsoft.com/office/officeart/2005/8/layout/hList2"/>
    <dgm:cxn modelId="{E6451FE4-D1B9-4B7D-BFFF-79170606E20C}" type="presOf" srcId="{11567374-994B-45F4-96DB-4DB402437443}" destId="{54822693-324B-4895-BC84-788DD318B9A0}" srcOrd="0" destOrd="2" presId="urn:microsoft.com/office/officeart/2005/8/layout/hList2"/>
    <dgm:cxn modelId="{99D68EEA-8949-4D92-AFC2-199F0CED7A12}" srcId="{9A452AC3-BF74-4374-BE54-2879E45F18F6}" destId="{29F835AA-C767-42B2-A61F-0D1599267482}" srcOrd="4" destOrd="0" parTransId="{77C6D3BC-2A45-43EA-8B2E-3A8C3A8208CD}" sibTransId="{F153295F-3718-4EE8-BB0D-FE4BBD5F860F}"/>
    <dgm:cxn modelId="{CDBCB0F1-853C-4D2A-9C26-FE2E95C210B5}" srcId="{0B588F3F-A09C-4CC3-A639-5B3C9279EBEC}" destId="{9A452AC3-BF74-4374-BE54-2879E45F18F6}" srcOrd="2" destOrd="0" parTransId="{2CEFC676-78E3-42E0-9E86-348620C9C3B0}" sibTransId="{11174D06-3D6A-4FF9-B31E-8632A8F82FD3}"/>
    <dgm:cxn modelId="{29B1607A-3BFA-47C9-AA64-FDBA6AE06C23}" type="presParOf" srcId="{E8FD116C-2107-4179-9786-DA3CA059A0CF}" destId="{0A2885A7-24BD-4E68-8C34-877C5C76EC16}" srcOrd="0" destOrd="0" presId="urn:microsoft.com/office/officeart/2005/8/layout/hList2"/>
    <dgm:cxn modelId="{4194E574-13EC-4D50-A7E4-2AD597EE6D46}" type="presParOf" srcId="{0A2885A7-24BD-4E68-8C34-877C5C76EC16}" destId="{5A3C979D-6026-4BC0-B947-1244A9398EEE}" srcOrd="0" destOrd="0" presId="urn:microsoft.com/office/officeart/2005/8/layout/hList2"/>
    <dgm:cxn modelId="{2A3B66AF-49C3-49A9-8557-91E2FF613A2D}" type="presParOf" srcId="{0A2885A7-24BD-4E68-8C34-877C5C76EC16}" destId="{54822693-324B-4895-BC84-788DD318B9A0}" srcOrd="1" destOrd="0" presId="urn:microsoft.com/office/officeart/2005/8/layout/hList2"/>
    <dgm:cxn modelId="{8866F27B-728A-4806-A17B-E785347757BD}" type="presParOf" srcId="{0A2885A7-24BD-4E68-8C34-877C5C76EC16}" destId="{EB5BE44F-ED15-4FEF-96CC-63C00468C552}" srcOrd="2" destOrd="0" presId="urn:microsoft.com/office/officeart/2005/8/layout/hList2"/>
    <dgm:cxn modelId="{70ED02C3-1799-4B8B-AE26-478D61665354}" type="presParOf" srcId="{E8FD116C-2107-4179-9786-DA3CA059A0CF}" destId="{CF5483C0-B0C0-4493-95B0-EE4C36BF2D66}" srcOrd="1" destOrd="0" presId="urn:microsoft.com/office/officeart/2005/8/layout/hList2"/>
    <dgm:cxn modelId="{3E436ED6-F786-4705-9D20-B2A24A8A8B5C}" type="presParOf" srcId="{E8FD116C-2107-4179-9786-DA3CA059A0CF}" destId="{0CA20280-EFE0-4E57-806F-0A33E324392D}" srcOrd="2" destOrd="0" presId="urn:microsoft.com/office/officeart/2005/8/layout/hList2"/>
    <dgm:cxn modelId="{0ECAB382-C211-4E56-AE30-FBA551AADC19}" type="presParOf" srcId="{0CA20280-EFE0-4E57-806F-0A33E324392D}" destId="{6B8028B1-C027-4A7D-8593-0FA81475BE73}" srcOrd="0" destOrd="0" presId="urn:microsoft.com/office/officeart/2005/8/layout/hList2"/>
    <dgm:cxn modelId="{0D7D072C-DDD0-420A-BD96-BAFC5A6A82A7}" type="presParOf" srcId="{0CA20280-EFE0-4E57-806F-0A33E324392D}" destId="{C1ACCAF1-4C34-443C-8C06-0C0E0C32A2DD}" srcOrd="1" destOrd="0" presId="urn:microsoft.com/office/officeart/2005/8/layout/hList2"/>
    <dgm:cxn modelId="{43691596-3298-494A-AE62-14B4FD27E857}" type="presParOf" srcId="{0CA20280-EFE0-4E57-806F-0A33E324392D}" destId="{8632548D-1601-4235-92A8-B6C73B83B526}" srcOrd="2" destOrd="0" presId="urn:microsoft.com/office/officeart/2005/8/layout/hList2"/>
    <dgm:cxn modelId="{C01B8528-D586-421A-92C2-A7BB3E577260}" type="presParOf" srcId="{E8FD116C-2107-4179-9786-DA3CA059A0CF}" destId="{46413213-E53A-468B-9A8B-EDCEDB94947A}" srcOrd="3" destOrd="0" presId="urn:microsoft.com/office/officeart/2005/8/layout/hList2"/>
    <dgm:cxn modelId="{7809FE7A-59CD-400E-882F-7D273EFD8C3A}" type="presParOf" srcId="{E8FD116C-2107-4179-9786-DA3CA059A0CF}" destId="{017DD85F-7A81-4367-B36C-F98C2FC5EAEC}" srcOrd="4" destOrd="0" presId="urn:microsoft.com/office/officeart/2005/8/layout/hList2"/>
    <dgm:cxn modelId="{177629B2-3956-4E1B-AF77-FE79678F013D}" type="presParOf" srcId="{017DD85F-7A81-4367-B36C-F98C2FC5EAEC}" destId="{6EE97355-0902-4417-A39C-2D61B096AE06}" srcOrd="0" destOrd="0" presId="urn:microsoft.com/office/officeart/2005/8/layout/hList2"/>
    <dgm:cxn modelId="{4F35E0C6-A759-4FCA-BDCA-FDF9034FBA79}" type="presParOf" srcId="{017DD85F-7A81-4367-B36C-F98C2FC5EAEC}" destId="{05B10E4B-BC42-4EE4-A0F8-D227DA62A957}" srcOrd="1" destOrd="0" presId="urn:microsoft.com/office/officeart/2005/8/layout/hList2"/>
    <dgm:cxn modelId="{98B25438-C3EA-468D-93F5-39593E1FB7C1}" type="presParOf" srcId="{017DD85F-7A81-4367-B36C-F98C2FC5EAEC}" destId="{30B11FAB-6741-4217-AE76-CD23980A2B88}" srcOrd="2" destOrd="0" presId="urn:microsoft.com/office/officeart/2005/8/layout/h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E44F-ED15-4FEF-96CC-63C00468C552}">
      <dsp:nvSpPr>
        <dsp:cNvPr id="0" name=""/>
        <dsp:cNvSpPr/>
      </dsp:nvSpPr>
      <dsp:spPr>
        <a:xfrm rot="16200000">
          <a:off x="-1922620" y="2995855"/>
          <a:ext cx="4548208" cy="5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42833" bIns="0" numCol="1" spcCol="1270" anchor="t" anchorCtr="0">
          <a:noAutofit/>
        </a:bodyPr>
        <a:lstStyle/>
        <a:p>
          <a:pPr marL="0" lvl="0" indent="0" algn="r" defTabSz="1689100">
            <a:lnSpc>
              <a:spcPct val="90000"/>
            </a:lnSpc>
            <a:spcBef>
              <a:spcPct val="0"/>
            </a:spcBef>
            <a:spcAft>
              <a:spcPct val="35000"/>
            </a:spcAft>
            <a:buFont typeface="Arial" panose="020B0604020202020204" pitchFamily="34" charset="0"/>
            <a:buNone/>
          </a:pPr>
          <a:endParaRPr lang="en-US" sz="3800" kern="1200" dirty="0">
            <a:solidFill>
              <a:schemeClr val="tx1"/>
            </a:solidFill>
          </a:endParaRPr>
        </a:p>
      </dsp:txBody>
      <dsp:txXfrm>
        <a:off x="-1922620" y="2995855"/>
        <a:ext cx="4548208" cy="502109"/>
      </dsp:txXfrm>
    </dsp:sp>
    <dsp:sp modelId="{54822693-324B-4895-BC84-788DD318B9A0}">
      <dsp:nvSpPr>
        <dsp:cNvPr id="0" name=""/>
        <dsp:cNvSpPr/>
      </dsp:nvSpPr>
      <dsp:spPr>
        <a:xfrm>
          <a:off x="381959" y="972806"/>
          <a:ext cx="2942195" cy="4548208"/>
        </a:xfrm>
        <a:prstGeom prst="roundRect">
          <a:avLst/>
        </a:prstGeom>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73245" rIns="170688" bIns="170688" numCol="1" spcCol="1270" anchor="t" anchorCtr="0">
          <a:noAutofit/>
        </a:bodyPr>
        <a:lstStyle/>
        <a:p>
          <a:pPr marL="228600" lvl="1" indent="0" algn="l" defTabSz="977900">
            <a:lnSpc>
              <a:spcPct val="90000"/>
            </a:lnSpc>
            <a:spcBef>
              <a:spcPct val="0"/>
            </a:spcBef>
            <a:spcAft>
              <a:spcPct val="15000"/>
            </a:spcAft>
            <a:buFont typeface="Arial" panose="020B0604020202020204" pitchFamily="34" charset="0"/>
            <a:buNone/>
          </a:pPr>
          <a:r>
            <a:rPr lang="en-US" sz="2200" kern="1200" dirty="0">
              <a:solidFill>
                <a:srgbClr val="002060"/>
              </a:solidFill>
              <a:latin typeface="Segoe UI"/>
              <a:ea typeface="+mn-ea"/>
              <a:cs typeface="+mn-cs"/>
            </a:rPr>
            <a:t>Summer</a:t>
          </a:r>
          <a:r>
            <a:rPr lang="en-US" sz="2200" kern="1200" dirty="0">
              <a:solidFill>
                <a:srgbClr val="002060"/>
              </a:solidFill>
            </a:rPr>
            <a:t> </a:t>
          </a:r>
          <a:r>
            <a:rPr lang="en-US" sz="2200" kern="1200" dirty="0">
              <a:solidFill>
                <a:srgbClr val="002060"/>
              </a:solidFill>
              <a:latin typeface="Segoe UI"/>
              <a:ea typeface="+mn-ea"/>
              <a:cs typeface="+mn-cs"/>
            </a:rPr>
            <a:t>Trend</a:t>
          </a:r>
        </a:p>
        <a:p>
          <a:pPr marL="228600" lvl="1" indent="0" algn="just" defTabSz="933450">
            <a:lnSpc>
              <a:spcPct val="90000"/>
            </a:lnSpc>
            <a:spcBef>
              <a:spcPct val="0"/>
            </a:spcBef>
            <a:spcAft>
              <a:spcPct val="15000"/>
            </a:spcAft>
            <a:buFont typeface="Arial" panose="020B0604020202020204" pitchFamily="34" charset="0"/>
            <a:buChar char="•"/>
          </a:pPr>
          <a:endParaRPr lang="en-US" sz="2100" kern="1200" dirty="0">
            <a:solidFill>
              <a:schemeClr val="tx1"/>
            </a:solidFill>
          </a:endParaRPr>
        </a:p>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b="0" i="0" kern="1200" dirty="0">
              <a:solidFill>
                <a:schemeClr val="tx1">
                  <a:lumMod val="95000"/>
                  <a:lumOff val="5000"/>
                </a:schemeClr>
              </a:solidFill>
              <a:latin typeface="Segoe UI" panose="020B0502040204020203" pitchFamily="34" charset="0"/>
              <a:cs typeface="Segoe UI" panose="020B0502040204020203" pitchFamily="34" charset="0"/>
            </a:rPr>
            <a:t>Analyze the trends of bike trips in each of the New York boroughs during summer months</a:t>
          </a:r>
          <a:r>
            <a:rPr lang="en-US" sz="2400" kern="1200" dirty="0">
              <a:solidFill>
                <a:schemeClr val="tx1">
                  <a:lumMod val="95000"/>
                  <a:lumOff val="5000"/>
                </a:schemeClr>
              </a:solidFill>
              <a:latin typeface="Segoe UI" panose="020B0502040204020203" pitchFamily="34" charset="0"/>
              <a:ea typeface="+mn-ea"/>
              <a:cs typeface="Segoe UI" panose="020B0502040204020203" pitchFamily="34" charset="0"/>
            </a:rPr>
            <a:t>.</a:t>
          </a:r>
        </a:p>
      </dsp:txBody>
      <dsp:txXfrm>
        <a:off x="525585" y="1116432"/>
        <a:ext cx="2654943" cy="4260956"/>
      </dsp:txXfrm>
    </dsp:sp>
    <dsp:sp modelId="{5A3C979D-6026-4BC0-B947-1244A9398EEE}">
      <dsp:nvSpPr>
        <dsp:cNvPr id="0" name=""/>
        <dsp:cNvSpPr/>
      </dsp:nvSpPr>
      <dsp:spPr>
        <a:xfrm>
          <a:off x="100428" y="310021"/>
          <a:ext cx="1004218" cy="1004218"/>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32548D-1601-4235-92A8-B6C73B83B526}">
      <dsp:nvSpPr>
        <dsp:cNvPr id="0" name=""/>
        <dsp:cNvSpPr/>
      </dsp:nvSpPr>
      <dsp:spPr>
        <a:xfrm rot="16200000">
          <a:off x="1951135" y="2995855"/>
          <a:ext cx="4548208" cy="502109"/>
        </a:xfrm>
        <a:prstGeom prst="rect">
          <a:avLst/>
        </a:prstGeom>
        <a:noFill/>
        <a:ln w="12700" cap="flat" cmpd="sng" algn="ctr">
          <a:solidFill>
            <a:prstClr val="white">
              <a:hueOff val="0"/>
              <a:satOff val="0"/>
              <a:lumOff val="0"/>
              <a:alphaOff val="0"/>
            </a:prstClr>
          </a:solidFill>
          <a:prstDash val="solid"/>
          <a:miter lim="800000"/>
        </a:ln>
        <a:effectLst/>
      </dsp:spPr>
      <dsp:style>
        <a:lnRef idx="0">
          <a:scrgbClr r="0" g="0" b="0"/>
        </a:lnRef>
        <a:fillRef idx="0">
          <a:scrgbClr r="0" g="0" b="0"/>
        </a:fillRef>
        <a:effectRef idx="0">
          <a:scrgbClr r="0" g="0" b="0"/>
        </a:effectRef>
        <a:fontRef idx="minor"/>
      </dsp:style>
      <dsp:txBody>
        <a:bodyPr spcFirstLastPara="0" vert="horz" wrap="square" lIns="220472" tIns="473245" rIns="220472" bIns="220472" numCol="1" spcCol="1270" anchor="t" anchorCtr="0">
          <a:noAutofit/>
        </a:bodyPr>
        <a:lstStyle/>
        <a:p>
          <a:pPr marL="228600" lvl="1" indent="-228600" algn="l" defTabSz="1066800">
            <a:lnSpc>
              <a:spcPct val="90000"/>
            </a:lnSpc>
            <a:spcBef>
              <a:spcPct val="0"/>
            </a:spcBef>
            <a:spcAft>
              <a:spcPct val="15000"/>
            </a:spcAft>
            <a:buFont typeface="Arial" panose="020B0604020202020204" pitchFamily="34" charset="0"/>
            <a:buNone/>
          </a:pPr>
          <a:endParaRPr lang="en-US" sz="2400" kern="1200" dirty="0">
            <a:solidFill>
              <a:schemeClr val="accent5">
                <a:lumMod val="75000"/>
              </a:schemeClr>
            </a:solidFill>
            <a:latin typeface="Segoe UI"/>
            <a:ea typeface="+mn-ea"/>
            <a:cs typeface="+mn-cs"/>
          </a:endParaRPr>
        </a:p>
      </dsp:txBody>
      <dsp:txXfrm>
        <a:off x="1951135" y="2995855"/>
        <a:ext cx="4548208" cy="502109"/>
      </dsp:txXfrm>
    </dsp:sp>
    <dsp:sp modelId="{C1ACCAF1-4C34-443C-8C06-0C0E0C32A2DD}">
      <dsp:nvSpPr>
        <dsp:cNvPr id="0" name=""/>
        <dsp:cNvSpPr/>
      </dsp:nvSpPr>
      <dsp:spPr>
        <a:xfrm>
          <a:off x="4103789" y="987815"/>
          <a:ext cx="2894901" cy="4548208"/>
        </a:xfrm>
        <a:prstGeom prst="roundRect">
          <a:avLst/>
        </a:prstGeom>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73245" rIns="170688" bIns="170688" numCol="1" spcCol="1270" anchor="t" anchorCtr="0">
          <a:noAutofit/>
        </a:bodyPr>
        <a:lstStyle/>
        <a:p>
          <a:pPr marL="228600" lvl="1" indent="-228600" algn="l" defTabSz="1066800">
            <a:lnSpc>
              <a:spcPct val="90000"/>
            </a:lnSpc>
            <a:spcBef>
              <a:spcPct val="0"/>
            </a:spcBef>
            <a:spcAft>
              <a:spcPct val="15000"/>
            </a:spcAft>
            <a:buFontTx/>
            <a:buNone/>
          </a:pPr>
          <a:r>
            <a:rPr lang="en-US" sz="2200" kern="1200" dirty="0">
              <a:solidFill>
                <a:srgbClr val="002060"/>
              </a:solidFill>
              <a:latin typeface="Segoe UI"/>
              <a:ea typeface="+mn-ea"/>
              <a:cs typeface="+mn-cs"/>
            </a:rPr>
            <a:t>Seasonality</a:t>
          </a:r>
        </a:p>
        <a:p>
          <a:pPr marL="228600" lvl="1" indent="-228600" algn="l" defTabSz="1066800">
            <a:lnSpc>
              <a:spcPct val="90000"/>
            </a:lnSpc>
            <a:spcBef>
              <a:spcPct val="0"/>
            </a:spcBef>
            <a:spcAft>
              <a:spcPct val="15000"/>
            </a:spcAft>
            <a:buFontTx/>
            <a:buNone/>
          </a:pPr>
          <a:endParaRPr lang="en-US" sz="2200" kern="1200" dirty="0">
            <a:solidFill>
              <a:prstClr val="black"/>
            </a:solidFill>
            <a:latin typeface="Segoe UI"/>
            <a:ea typeface="+mn-ea"/>
            <a:cs typeface="+mn-cs"/>
          </a:endParaRPr>
        </a:p>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kern="1200" dirty="0">
              <a:solidFill>
                <a:prstClr val="black"/>
              </a:solidFill>
              <a:latin typeface="Segoe UI"/>
              <a:ea typeface="+mn-ea"/>
              <a:cs typeface="+mn-cs"/>
            </a:rPr>
            <a:t>Identify the </a:t>
          </a:r>
          <a:r>
            <a:rPr lang="en-US" sz="2400" kern="1200" dirty="0" err="1">
              <a:solidFill>
                <a:prstClr val="black"/>
              </a:solidFill>
              <a:latin typeface="Segoe UI"/>
              <a:ea typeface="+mn-ea"/>
              <a:cs typeface="+mn-cs"/>
            </a:rPr>
            <a:t>cyclistic</a:t>
          </a:r>
          <a:r>
            <a:rPr lang="en-US" sz="2400" kern="1200" dirty="0">
              <a:solidFill>
                <a:prstClr val="black"/>
              </a:solidFill>
              <a:latin typeface="Segoe UI"/>
              <a:ea typeface="+mn-ea"/>
              <a:cs typeface="+mn-cs"/>
            </a:rPr>
            <a:t> trends throughout the year.</a:t>
          </a:r>
        </a:p>
        <a:p>
          <a:pPr marL="228600" lvl="1" indent="-228600" algn="l" defTabSz="1066800">
            <a:lnSpc>
              <a:spcPct val="90000"/>
            </a:lnSpc>
            <a:spcBef>
              <a:spcPct val="0"/>
            </a:spcBef>
            <a:spcAft>
              <a:spcPct val="15000"/>
            </a:spcAft>
            <a:buFont typeface="Arial" panose="020B0604020202020204" pitchFamily="34" charset="0"/>
            <a:buNone/>
          </a:pPr>
          <a:endParaRPr lang="en-US" sz="2200" kern="1200" dirty="0">
            <a:solidFill>
              <a:srgbClr val="002060"/>
            </a:solidFill>
            <a:latin typeface="Segoe UI"/>
            <a:ea typeface="+mn-ea"/>
            <a:cs typeface="+mn-cs"/>
          </a:endParaRPr>
        </a:p>
      </dsp:txBody>
      <dsp:txXfrm>
        <a:off x="4245106" y="1129132"/>
        <a:ext cx="2612267" cy="4265574"/>
      </dsp:txXfrm>
    </dsp:sp>
    <dsp:sp modelId="{6B8028B1-C027-4A7D-8593-0FA81475BE73}">
      <dsp:nvSpPr>
        <dsp:cNvPr id="0" name=""/>
        <dsp:cNvSpPr/>
      </dsp:nvSpPr>
      <dsp:spPr>
        <a:xfrm>
          <a:off x="3794268" y="310021"/>
          <a:ext cx="1004218" cy="1004218"/>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B11FAB-6741-4217-AE76-CD23980A2B88}">
      <dsp:nvSpPr>
        <dsp:cNvPr id="0" name=""/>
        <dsp:cNvSpPr/>
      </dsp:nvSpPr>
      <dsp:spPr>
        <a:xfrm rot="16200000">
          <a:off x="5801243" y="2995855"/>
          <a:ext cx="4548208" cy="50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42833" bIns="0" numCol="1" spcCol="1270" anchor="t" anchorCtr="0">
          <a:noAutofit/>
        </a:bodyPr>
        <a:lstStyle/>
        <a:p>
          <a:pPr marL="0" lvl="0" indent="0" algn="r" defTabSz="1689100">
            <a:lnSpc>
              <a:spcPct val="90000"/>
            </a:lnSpc>
            <a:spcBef>
              <a:spcPct val="0"/>
            </a:spcBef>
            <a:spcAft>
              <a:spcPct val="35000"/>
            </a:spcAft>
            <a:buFontTx/>
            <a:buNone/>
          </a:pPr>
          <a:endParaRPr lang="en-US" sz="3800" kern="1200" dirty="0">
            <a:solidFill>
              <a:schemeClr val="accent5">
                <a:lumMod val="75000"/>
              </a:schemeClr>
            </a:solidFill>
          </a:endParaRPr>
        </a:p>
      </dsp:txBody>
      <dsp:txXfrm>
        <a:off x="5801243" y="2995855"/>
        <a:ext cx="4548208" cy="502109"/>
      </dsp:txXfrm>
    </dsp:sp>
    <dsp:sp modelId="{05B10E4B-BC42-4EE4-A0F8-D227DA62A957}">
      <dsp:nvSpPr>
        <dsp:cNvPr id="0" name=""/>
        <dsp:cNvSpPr/>
      </dsp:nvSpPr>
      <dsp:spPr>
        <a:xfrm>
          <a:off x="7775098" y="972806"/>
          <a:ext cx="2944471" cy="4548208"/>
        </a:xfrm>
        <a:prstGeom prst="roundRect">
          <a:avLst/>
        </a:prstGeom>
        <a:gradFill flip="none" rotWithShape="1">
          <a:gsLst>
            <a:gs pos="0">
              <a:srgbClr val="9BA8B7"/>
            </a:gs>
            <a:gs pos="74000">
              <a:srgbClr val="5B9BD5">
                <a:lumMod val="45000"/>
                <a:lumOff val="55000"/>
              </a:srgbClr>
            </a:gs>
            <a:gs pos="83000">
              <a:srgbClr val="5B9BD5">
                <a:lumMod val="45000"/>
                <a:lumOff val="55000"/>
              </a:srgbClr>
            </a:gs>
            <a:gs pos="100000">
              <a:srgbClr val="5B9BD5">
                <a:lumMod val="30000"/>
                <a:lumOff val="70000"/>
              </a:srgbClr>
            </a:gs>
          </a:gsLst>
          <a:lin ang="54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473245" rIns="170688" bIns="170688" numCol="1" spcCol="1270" anchor="t" anchorCtr="0">
          <a:noAutofit/>
        </a:bodyPr>
        <a:lstStyle/>
        <a:p>
          <a:pPr marL="228600" lvl="1" indent="0" algn="l" defTabSz="977900">
            <a:lnSpc>
              <a:spcPct val="90000"/>
            </a:lnSpc>
            <a:spcBef>
              <a:spcPct val="0"/>
            </a:spcBef>
            <a:spcAft>
              <a:spcPct val="15000"/>
            </a:spcAft>
            <a:buFontTx/>
            <a:buNone/>
          </a:pPr>
          <a:r>
            <a:rPr lang="en-US" sz="2200" kern="1200" dirty="0">
              <a:solidFill>
                <a:srgbClr val="002060"/>
              </a:solidFill>
              <a:latin typeface="Segoe UI"/>
              <a:ea typeface="+mn-ea"/>
              <a:cs typeface="+mn-cs"/>
            </a:rPr>
            <a:t>Top Trips</a:t>
          </a:r>
        </a:p>
        <a:p>
          <a:pPr marL="228600" lvl="1" indent="0" algn="l" defTabSz="1022350">
            <a:lnSpc>
              <a:spcPct val="90000"/>
            </a:lnSpc>
            <a:spcBef>
              <a:spcPct val="0"/>
            </a:spcBef>
            <a:spcAft>
              <a:spcPct val="15000"/>
            </a:spcAft>
            <a:buChar char="•"/>
          </a:pPr>
          <a:endParaRPr lang="en-US" sz="2300" kern="1200" dirty="0">
            <a:solidFill>
              <a:schemeClr val="tx1"/>
            </a:solidFill>
          </a:endParaRPr>
        </a:p>
        <a:p>
          <a:pPr marL="228600" marR="0" lvl="1" indent="-228600" algn="just" defTabSz="10668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2400" kern="1200" dirty="0">
              <a:solidFill>
                <a:prstClr val="black"/>
              </a:solidFill>
              <a:latin typeface="Segoe UI"/>
              <a:ea typeface="+mn-ea"/>
              <a:cs typeface="+mn-cs"/>
            </a:rPr>
            <a:t>Visualize the total number of bike trips in 2019 and 2020 based on user type. </a:t>
          </a:r>
        </a:p>
        <a:p>
          <a:pPr marL="228600" lvl="1" indent="0" algn="l" defTabSz="1022350">
            <a:lnSpc>
              <a:spcPct val="90000"/>
            </a:lnSpc>
            <a:spcBef>
              <a:spcPct val="0"/>
            </a:spcBef>
            <a:spcAft>
              <a:spcPct val="15000"/>
            </a:spcAft>
            <a:buChar char="•"/>
          </a:pPr>
          <a:endParaRPr lang="en-US" sz="2300" kern="1200" dirty="0">
            <a:solidFill>
              <a:schemeClr val="tx1"/>
            </a:solidFill>
          </a:endParaRPr>
        </a:p>
        <a:p>
          <a:pPr marL="228600" lvl="1" indent="0" algn="l" defTabSz="1022350">
            <a:lnSpc>
              <a:spcPct val="90000"/>
            </a:lnSpc>
            <a:spcBef>
              <a:spcPct val="0"/>
            </a:spcBef>
            <a:spcAft>
              <a:spcPct val="15000"/>
            </a:spcAft>
            <a:buChar char="•"/>
          </a:pPr>
          <a:endParaRPr lang="en-US" sz="2300" kern="1200" dirty="0"/>
        </a:p>
      </dsp:txBody>
      <dsp:txXfrm>
        <a:off x="7918835" y="1116543"/>
        <a:ext cx="2656997" cy="4260734"/>
      </dsp:txXfrm>
    </dsp:sp>
    <dsp:sp modelId="{6EE97355-0902-4417-A39C-2D61B096AE06}">
      <dsp:nvSpPr>
        <dsp:cNvPr id="0" name=""/>
        <dsp:cNvSpPr/>
      </dsp:nvSpPr>
      <dsp:spPr>
        <a:xfrm>
          <a:off x="7509440" y="310021"/>
          <a:ext cx="1004218" cy="1004218"/>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2/27/2025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2/27/2025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2/27/2025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2954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ournalistsresource.org/environment/bikeshare-research-growth-user-demographics-health-societal-impacts/" TargetMode="External"/><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906965" y="639098"/>
            <a:ext cx="5234648" cy="2589012"/>
          </a:xfrm>
        </p:spPr>
        <p:txBody>
          <a:bodyPr>
            <a:normAutofit fontScale="90000"/>
          </a:bodyPr>
          <a:lstStyle/>
          <a:p>
            <a:r>
              <a:rPr lang="en-US" sz="8000" dirty="0" err="1">
                <a:solidFill>
                  <a:srgbClr val="0070C0"/>
                </a:solidFill>
              </a:rPr>
              <a:t>Cyclistic</a:t>
            </a:r>
            <a:r>
              <a:rPr lang="en-US" sz="8000" dirty="0">
                <a:solidFill>
                  <a:srgbClr val="0070C0"/>
                </a:solidFill>
              </a:rPr>
              <a:t> Bike Share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735782" y="4932216"/>
            <a:ext cx="5377695" cy="762019"/>
          </a:xfrm>
        </p:spPr>
        <p:txBody>
          <a:bodyPr>
            <a:normAutofit fontScale="85000" lnSpcReduction="20000"/>
          </a:bodyPr>
          <a:lstStyle/>
          <a:p>
            <a:r>
              <a:rPr lang="en-US" sz="1800" cap="none" dirty="0">
                <a:solidFill>
                  <a:srgbClr val="1F1F1F"/>
                </a:solidFill>
                <a:effectLst/>
                <a:highlight>
                  <a:srgbClr val="FFFFFF"/>
                </a:highlight>
                <a:latin typeface="Arial" panose="020B0604020202020204" pitchFamily="34" charset="0"/>
                <a:ea typeface="Arial" panose="020B0604020202020204" pitchFamily="34" charset="0"/>
              </a:rPr>
              <a:t>Analysis to Identify customer demand at </a:t>
            </a:r>
            <a:r>
              <a:rPr lang="en-US" sz="1800" cap="none" dirty="0">
                <a:solidFill>
                  <a:srgbClr val="1F1F1F"/>
                </a:solidFill>
                <a:highlight>
                  <a:srgbClr val="FFFFFF"/>
                </a:highlight>
                <a:latin typeface="Arial" panose="020B0604020202020204" pitchFamily="34" charset="0"/>
              </a:rPr>
              <a:t>different station locations to increase </a:t>
            </a:r>
            <a:r>
              <a:rPr lang="en-US" sz="1800" cap="none" dirty="0" err="1">
                <a:solidFill>
                  <a:srgbClr val="1F1F1F"/>
                </a:solidFill>
                <a:highlight>
                  <a:srgbClr val="FFFFFF"/>
                </a:highlight>
                <a:latin typeface="Arial" panose="020B0604020202020204" pitchFamily="34" charset="0"/>
              </a:rPr>
              <a:t>Cyclistic’s</a:t>
            </a:r>
            <a:r>
              <a:rPr lang="en-US" sz="1800" cap="none" dirty="0">
                <a:solidFill>
                  <a:srgbClr val="1F1F1F"/>
                </a:solidFill>
                <a:highlight>
                  <a:srgbClr val="FFFFFF"/>
                </a:highlight>
                <a:latin typeface="Arial" panose="020B0604020202020204" pitchFamily="34" charset="0"/>
              </a:rPr>
              <a:t> Customer Base.</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5365A0-CD68-2FEE-68F2-DABFD13E96C3}"/>
              </a:ext>
            </a:extLst>
          </p:cNvPr>
          <p:cNvSpPr txBox="1"/>
          <p:nvPr/>
        </p:nvSpPr>
        <p:spPr>
          <a:xfrm>
            <a:off x="9407236" y="6359236"/>
            <a:ext cx="1803186" cy="369332"/>
          </a:xfrm>
          <a:prstGeom prst="rect">
            <a:avLst/>
          </a:prstGeom>
          <a:noFill/>
        </p:spPr>
        <p:txBody>
          <a:bodyPr wrap="none" rtlCol="0">
            <a:spAutoFit/>
          </a:bodyPr>
          <a:lstStyle/>
          <a:p>
            <a:r>
              <a:rPr lang="en-US" dirty="0"/>
              <a:t>MaheshKarthika</a:t>
            </a:r>
          </a:p>
        </p:txBody>
      </p:sp>
      <p:pic>
        <p:nvPicPr>
          <p:cNvPr id="12" name="Picture 11">
            <a:extLst>
              <a:ext uri="{FF2B5EF4-FFF2-40B4-BE49-F238E27FC236}">
                <a16:creationId xmlns:a16="http://schemas.microsoft.com/office/drawing/2014/main" id="{FE356667-0CB0-7557-386C-A9DCD27C1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29" y="858129"/>
            <a:ext cx="5322235" cy="5078437"/>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7E83-8EBE-1D6D-E7A7-85C4A50C8FE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53388572-97B8-030C-0E34-CD87CCF60DBB}"/>
              </a:ext>
            </a:extLst>
          </p:cNvPr>
          <p:cNvSpPr>
            <a:spLocks noGrp="1"/>
          </p:cNvSpPr>
          <p:nvPr>
            <p:ph sz="quarter" idx="10"/>
          </p:nvPr>
        </p:nvSpPr>
        <p:spPr>
          <a:xfrm>
            <a:off x="539495" y="1435608"/>
            <a:ext cx="6747996" cy="3977640"/>
          </a:xfrm>
        </p:spPr>
        <p:txBody>
          <a:bodyPr>
            <a:normAutofit fontScale="92500" lnSpcReduction="20000"/>
          </a:bodyPr>
          <a:lstStyle/>
          <a:p>
            <a:pPr algn="l"/>
            <a:r>
              <a:rPr lang="en-US" sz="1800" b="1" dirty="0">
                <a:solidFill>
                  <a:srgbClr val="000000"/>
                </a:solidFill>
                <a:latin typeface="Arial" panose="020B0604020202020204" pitchFamily="34" charset="0"/>
              </a:rPr>
              <a:t>Background</a:t>
            </a:r>
          </a:p>
          <a:p>
            <a:pPr algn="just"/>
            <a:r>
              <a:rPr lang="en-US" sz="1800" b="0" i="0" dirty="0">
                <a:solidFill>
                  <a:srgbClr val="1F1F1F"/>
                </a:solidFill>
                <a:effectLst/>
                <a:latin typeface="Source Sans Pro" panose="020B0503030403020204" pitchFamily="34" charset="0"/>
              </a:rPr>
              <a:t>In this fictitious workplace scenario, the imaginary company </a:t>
            </a:r>
            <a:r>
              <a:rPr lang="en-US" sz="1800" b="0" i="0" dirty="0" err="1">
                <a:solidFill>
                  <a:srgbClr val="1F1F1F"/>
                </a:solidFill>
                <a:effectLst/>
                <a:latin typeface="Source Sans Pro" panose="020B0503030403020204" pitchFamily="34" charset="0"/>
              </a:rPr>
              <a:t>Cyclistic</a:t>
            </a:r>
            <a:r>
              <a:rPr lang="en-US" sz="1800" b="0" i="0" dirty="0">
                <a:solidFill>
                  <a:srgbClr val="1F1F1F"/>
                </a:solidFill>
                <a:effectLst/>
                <a:latin typeface="Source Sans Pro" panose="020B0503030403020204" pitchFamily="34" charset="0"/>
              </a:rPr>
              <a:t> has partnered with the city of New York to provide shared bikes. Currently, there are bike stations located throughout Manhattan and neighboring boroughs. Customers are able to rent bikes for easy travel among stations at these locations. </a:t>
            </a:r>
            <a:endParaRPr lang="en-US" sz="1800" b="1" dirty="0">
              <a:solidFill>
                <a:srgbClr val="000000"/>
              </a:solidFill>
              <a:effectLst/>
              <a:latin typeface="Arial" panose="020B0604020202020204" pitchFamily="34" charset="0"/>
              <a:ea typeface="Arial" panose="020B0604020202020204" pitchFamily="34" charset="0"/>
            </a:endParaRPr>
          </a:p>
          <a:p>
            <a:r>
              <a:rPr lang="en-US" sz="1800" b="1" dirty="0">
                <a:solidFill>
                  <a:srgbClr val="000000"/>
                </a:solidFill>
                <a:latin typeface="Arial" panose="020B0604020202020204" pitchFamily="34" charset="0"/>
              </a:rPr>
              <a:t>Scenario</a:t>
            </a:r>
          </a:p>
          <a:p>
            <a:pPr algn="just"/>
            <a:r>
              <a:rPr lang="en-US" sz="1800" dirty="0">
                <a:solidFill>
                  <a:srgbClr val="1F1F1F"/>
                </a:solidFill>
                <a:latin typeface="Source Sans Pro" panose="020B0503030403020204" pitchFamily="34" charset="0"/>
              </a:rPr>
              <a:t>Detailed understanding of the bike trends will help to  understand how customers are using their bikes and their demands at different station locations currently and how it can be improved in future.</a:t>
            </a:r>
          </a:p>
          <a:p>
            <a:r>
              <a:rPr lang="en-US" sz="1800" b="1" dirty="0">
                <a:solidFill>
                  <a:srgbClr val="000000"/>
                </a:solidFill>
                <a:effectLst/>
                <a:latin typeface="Arial" panose="020B0604020202020204" pitchFamily="34" charset="0"/>
                <a:ea typeface="Arial" panose="020B0604020202020204" pitchFamily="34" charset="0"/>
              </a:rPr>
              <a:t>Goal</a:t>
            </a:r>
          </a:p>
          <a:p>
            <a:r>
              <a:rPr lang="en-US" sz="1800" dirty="0">
                <a:solidFill>
                  <a:srgbClr val="1F1F1F"/>
                </a:solidFill>
                <a:latin typeface="Source Sans Pro" panose="020B0503030403020204" pitchFamily="34" charset="0"/>
              </a:rPr>
              <a:t>Provide customers with better experience and grow the customer base. </a:t>
            </a:r>
          </a:p>
          <a:p>
            <a:pPr algn="just"/>
            <a:endParaRPr lang="en-US" sz="1800" dirty="0">
              <a:solidFill>
                <a:srgbClr val="1F1F1F"/>
              </a:solidFill>
              <a:latin typeface="Source Sans Pro" panose="020B0503030403020204" pitchFamily="34" charset="0"/>
            </a:endParaRPr>
          </a:p>
          <a:p>
            <a:endParaRPr lang="en-US" sz="1800" b="1" dirty="0">
              <a:solidFill>
                <a:srgbClr val="666666"/>
              </a:solidFill>
              <a:effectLst/>
              <a:latin typeface="Roboto Condensed" panose="02000000000000000000" pitchFamily="2" charset="0"/>
            </a:endParaRPr>
          </a:p>
          <a:p>
            <a:endParaRPr lang="en-US" dirty="0"/>
          </a:p>
        </p:txBody>
      </p:sp>
      <p:pic>
        <p:nvPicPr>
          <p:cNvPr id="6" name="Picture 5">
            <a:extLst>
              <a:ext uri="{FF2B5EF4-FFF2-40B4-BE49-F238E27FC236}">
                <a16:creationId xmlns:a16="http://schemas.microsoft.com/office/drawing/2014/main" id="{FE68FCFB-4DA5-4051-CFB7-43E3B3070E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92291" y="1371600"/>
            <a:ext cx="4003963" cy="3984874"/>
          </a:xfrm>
          <a:prstGeom prst="rect">
            <a:avLst/>
          </a:prstGeom>
        </p:spPr>
      </p:pic>
    </p:spTree>
    <p:extLst>
      <p:ext uri="{BB962C8B-B14F-4D97-AF65-F5344CB8AC3E}">
        <p14:creationId xmlns:p14="http://schemas.microsoft.com/office/powerpoint/2010/main" val="10705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386884"/>
            <a:ext cx="6877119" cy="640080"/>
          </a:xfrm>
        </p:spPr>
        <p:txBody>
          <a:bodyPr/>
          <a:lstStyle/>
          <a:p>
            <a:r>
              <a:rPr lang="en-US" b="1" dirty="0">
                <a:latin typeface="Segoe UI Light" panose="020B0502040204020203" pitchFamily="34" charset="0"/>
                <a:cs typeface="Segoe UI Light" panose="020B0502040204020203" pitchFamily="34" charset="0"/>
              </a:rPr>
              <a:t>Analyzing the data</a:t>
            </a:r>
          </a:p>
        </p:txBody>
      </p:sp>
      <p:graphicFrame>
        <p:nvGraphicFramePr>
          <p:cNvPr id="7" name="Diagram 6">
            <a:extLst>
              <a:ext uri="{FF2B5EF4-FFF2-40B4-BE49-F238E27FC236}">
                <a16:creationId xmlns:a16="http://schemas.microsoft.com/office/drawing/2014/main" id="{1AF2F5B1-45A2-5A1F-F454-841E59DDAEFF}"/>
              </a:ext>
            </a:extLst>
          </p:cNvPr>
          <p:cNvGraphicFramePr/>
          <p:nvPr>
            <p:extLst>
              <p:ext uri="{D42A27DB-BD31-4B8C-83A1-F6EECF244321}">
                <p14:modId xmlns:p14="http://schemas.microsoft.com/office/powerpoint/2010/main" val="3954297546"/>
              </p:ext>
            </p:extLst>
          </p:nvPr>
        </p:nvGraphicFramePr>
        <p:xfrm>
          <a:off x="521207" y="1026964"/>
          <a:ext cx="11149586" cy="5831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a:extLst>
              <a:ext uri="{FF2B5EF4-FFF2-40B4-BE49-F238E27FC236}">
                <a16:creationId xmlns:a16="http://schemas.microsoft.com/office/drawing/2014/main" id="{05F92979-4DFF-7844-8F13-BA1DE5468BD4}"/>
              </a:ext>
            </a:extLst>
          </p:cNvPr>
          <p:cNvCxnSpPr>
            <a:cxnSpLocks/>
          </p:cNvCxnSpPr>
          <p:nvPr/>
        </p:nvCxnSpPr>
        <p:spPr>
          <a:xfrm>
            <a:off x="1334125" y="2968052"/>
            <a:ext cx="215858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C0AD713-26A6-34E3-3B5D-DCA98A3E4AE2}"/>
              </a:ext>
            </a:extLst>
          </p:cNvPr>
          <p:cNvCxnSpPr>
            <a:cxnSpLocks/>
          </p:cNvCxnSpPr>
          <p:nvPr/>
        </p:nvCxnSpPr>
        <p:spPr>
          <a:xfrm>
            <a:off x="4889295" y="3000530"/>
            <a:ext cx="215858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390F4E-3346-1DFD-0F04-18116A319A58}"/>
              </a:ext>
            </a:extLst>
          </p:cNvPr>
          <p:cNvCxnSpPr>
            <a:cxnSpLocks/>
          </p:cNvCxnSpPr>
          <p:nvPr/>
        </p:nvCxnSpPr>
        <p:spPr>
          <a:xfrm>
            <a:off x="8534402" y="3028012"/>
            <a:ext cx="215858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8141-EA9A-1167-2F36-6FCD41679125}"/>
              </a:ext>
            </a:extLst>
          </p:cNvPr>
          <p:cNvSpPr>
            <a:spLocks noGrp="1"/>
          </p:cNvSpPr>
          <p:nvPr>
            <p:ph type="title"/>
          </p:nvPr>
        </p:nvSpPr>
        <p:spPr/>
        <p:txBody>
          <a:bodyPr/>
          <a:lstStyle/>
          <a:p>
            <a:r>
              <a:rPr lang="en-US" dirty="0" err="1"/>
              <a:t>Cyclistic</a:t>
            </a:r>
            <a:r>
              <a:rPr lang="en-US" dirty="0"/>
              <a:t> Summer Trends</a:t>
            </a:r>
          </a:p>
        </p:txBody>
      </p:sp>
      <p:sp>
        <p:nvSpPr>
          <p:cNvPr id="3" name="Content Placeholder 2">
            <a:extLst>
              <a:ext uri="{FF2B5EF4-FFF2-40B4-BE49-F238E27FC236}">
                <a16:creationId xmlns:a16="http://schemas.microsoft.com/office/drawing/2014/main" id="{8E44B8FC-83FC-249C-A0AB-B9CD36EBDD42}"/>
              </a:ext>
            </a:extLst>
          </p:cNvPr>
          <p:cNvSpPr>
            <a:spLocks noGrp="1"/>
          </p:cNvSpPr>
          <p:nvPr>
            <p:ph sz="quarter" idx="10"/>
          </p:nvPr>
        </p:nvSpPr>
        <p:spPr>
          <a:xfrm>
            <a:off x="539496" y="1237958"/>
            <a:ext cx="3540135" cy="5008098"/>
          </a:xfrm>
        </p:spPr>
        <p:txBody>
          <a:bodyPr/>
          <a:lstStyle/>
          <a:p>
            <a:pPr>
              <a:buClr>
                <a:schemeClr val="tx1">
                  <a:lumMod val="95000"/>
                  <a:lumOff val="5000"/>
                </a:schemeClr>
              </a:buClr>
              <a:buFont typeface="Wingdings" panose="05000000000000000000" pitchFamily="2" charset="2"/>
              <a:buChar char="§"/>
            </a:pPr>
            <a:r>
              <a:rPr lang="en-US" sz="2000" b="0" i="0" dirty="0">
                <a:solidFill>
                  <a:srgbClr val="1F1F1F"/>
                </a:solidFill>
                <a:effectLst/>
                <a:latin typeface="Source Sans Pro" panose="020B0503030403020204" pitchFamily="34" charset="0"/>
              </a:rPr>
              <a:t>The largest map shows trend </a:t>
            </a:r>
            <a:r>
              <a:rPr lang="en-US" sz="2000" dirty="0">
                <a:solidFill>
                  <a:srgbClr val="1F1F1F"/>
                </a:solidFill>
                <a:latin typeface="Source Sans Pro" panose="020B0503030403020204" pitchFamily="34" charset="0"/>
              </a:rPr>
              <a:t>from </a:t>
            </a:r>
            <a:r>
              <a:rPr lang="en-US" sz="2000" b="1" i="0" dirty="0">
                <a:solidFill>
                  <a:srgbClr val="1F1F1F"/>
                </a:solidFill>
                <a:effectLst/>
                <a:latin typeface="Source Sans Pro" panose="020B0503030403020204" pitchFamily="34" charset="0"/>
              </a:rPr>
              <a:t>each of the boroughs. </a:t>
            </a:r>
          </a:p>
          <a:p>
            <a:pPr>
              <a:buClr>
                <a:schemeClr val="tx1">
                  <a:lumMod val="95000"/>
                  <a:lumOff val="5000"/>
                </a:schemeClr>
              </a:buClr>
              <a:buFont typeface="Wingdings" panose="05000000000000000000" pitchFamily="2" charset="2"/>
              <a:buChar char="§"/>
            </a:pPr>
            <a:r>
              <a:rPr lang="en-US" sz="2000" b="0" i="0" dirty="0">
                <a:solidFill>
                  <a:srgbClr val="1F1F1F"/>
                </a:solidFill>
                <a:effectLst/>
                <a:latin typeface="Source Sans Pro" panose="020B0503030403020204" pitchFamily="34" charset="0"/>
              </a:rPr>
              <a:t>The table compares the number of trips and average trip minutes for </a:t>
            </a:r>
            <a:r>
              <a:rPr lang="en-US" sz="2000" b="1" i="0" dirty="0">
                <a:solidFill>
                  <a:srgbClr val="1F1F1F"/>
                </a:solidFill>
                <a:effectLst/>
                <a:latin typeface="Source Sans Pro" panose="020B0503030403020204" pitchFamily="34" charset="0"/>
              </a:rPr>
              <a:t>customers and subscribers </a:t>
            </a:r>
            <a:r>
              <a:rPr lang="en-US" sz="2000" b="0" i="0" dirty="0">
                <a:solidFill>
                  <a:srgbClr val="1F1F1F"/>
                </a:solidFill>
                <a:effectLst/>
                <a:latin typeface="Source Sans Pro" panose="020B0503030403020204" pitchFamily="34" charset="0"/>
              </a:rPr>
              <a:t>in each neighborhood.</a:t>
            </a:r>
          </a:p>
          <a:p>
            <a:pPr>
              <a:buClr>
                <a:schemeClr val="tx1">
                  <a:lumMod val="95000"/>
                  <a:lumOff val="5000"/>
                </a:schemeClr>
              </a:buClr>
              <a:buFont typeface="Wingdings" panose="05000000000000000000" pitchFamily="2" charset="2"/>
              <a:buChar char="§"/>
            </a:pPr>
            <a:r>
              <a:rPr lang="en-US" sz="2000" b="0" i="0" dirty="0">
                <a:solidFill>
                  <a:srgbClr val="1F1F1F"/>
                </a:solidFill>
                <a:effectLst/>
                <a:latin typeface="Source Sans Pro" panose="020B0503030403020204" pitchFamily="34" charset="0"/>
              </a:rPr>
              <a:t> Three smaller maps focus on July, August, and September: the three months with the </a:t>
            </a:r>
            <a:r>
              <a:rPr lang="en-US" sz="2000" b="1" i="0" dirty="0">
                <a:solidFill>
                  <a:srgbClr val="1F1F1F"/>
                </a:solidFill>
                <a:effectLst/>
                <a:latin typeface="Source Sans Pro" panose="020B0503030403020204" pitchFamily="34" charset="0"/>
              </a:rPr>
              <a:t>highest bike traffic.</a:t>
            </a:r>
          </a:p>
          <a:p>
            <a:endParaRPr lang="en-US" dirty="0"/>
          </a:p>
        </p:txBody>
      </p:sp>
      <p:pic>
        <p:nvPicPr>
          <p:cNvPr id="7" name="Picture 6">
            <a:extLst>
              <a:ext uri="{FF2B5EF4-FFF2-40B4-BE49-F238E27FC236}">
                <a16:creationId xmlns:a16="http://schemas.microsoft.com/office/drawing/2014/main" id="{4D0FF210-A962-DB85-2C96-1E7799E72BFE}"/>
              </a:ext>
            </a:extLst>
          </p:cNvPr>
          <p:cNvPicPr>
            <a:picLocks noChangeAspect="1"/>
          </p:cNvPicPr>
          <p:nvPr/>
        </p:nvPicPr>
        <p:blipFill>
          <a:blip r:embed="rId2"/>
          <a:stretch>
            <a:fillRect/>
          </a:stretch>
        </p:blipFill>
        <p:spPr>
          <a:xfrm>
            <a:off x="4248443" y="1209821"/>
            <a:ext cx="7723163" cy="5162844"/>
          </a:xfrm>
          <a:prstGeom prst="rect">
            <a:avLst/>
          </a:prstGeom>
        </p:spPr>
      </p:pic>
    </p:spTree>
    <p:extLst>
      <p:ext uri="{BB962C8B-B14F-4D97-AF65-F5344CB8AC3E}">
        <p14:creationId xmlns:p14="http://schemas.microsoft.com/office/powerpoint/2010/main" val="1031514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14AAD-424D-23E0-CF57-680B65244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22EE0-3BF1-3A78-B7A9-4A529B1FA390}"/>
              </a:ext>
            </a:extLst>
          </p:cNvPr>
          <p:cNvSpPr>
            <a:spLocks noGrp="1"/>
          </p:cNvSpPr>
          <p:nvPr>
            <p:ph type="title"/>
          </p:nvPr>
        </p:nvSpPr>
        <p:spPr/>
        <p:txBody>
          <a:bodyPr/>
          <a:lstStyle/>
          <a:p>
            <a:r>
              <a:rPr lang="en-US" dirty="0" err="1"/>
              <a:t>Cyclistic</a:t>
            </a:r>
            <a:r>
              <a:rPr lang="en-US" dirty="0"/>
              <a:t> Seasonality – </a:t>
            </a:r>
            <a:r>
              <a:rPr lang="en-US" sz="2400" dirty="0"/>
              <a:t>Trip Total</a:t>
            </a:r>
          </a:p>
        </p:txBody>
      </p:sp>
      <p:sp>
        <p:nvSpPr>
          <p:cNvPr id="3" name="Content Placeholder 2">
            <a:extLst>
              <a:ext uri="{FF2B5EF4-FFF2-40B4-BE49-F238E27FC236}">
                <a16:creationId xmlns:a16="http://schemas.microsoft.com/office/drawing/2014/main" id="{82F8FB55-76FC-EC9B-7CB2-89B26BF2E9B8}"/>
              </a:ext>
            </a:extLst>
          </p:cNvPr>
          <p:cNvSpPr>
            <a:spLocks noGrp="1"/>
          </p:cNvSpPr>
          <p:nvPr>
            <p:ph sz="quarter" idx="10"/>
          </p:nvPr>
        </p:nvSpPr>
        <p:spPr>
          <a:xfrm>
            <a:off x="539496" y="1237958"/>
            <a:ext cx="10996012" cy="1083211"/>
          </a:xfrm>
        </p:spPr>
        <p:txBody>
          <a:bodyPr>
            <a:normAutofit fontScale="85000" lnSpcReduction="20000"/>
          </a:bodyPr>
          <a:lstStyle/>
          <a:p>
            <a:pPr algn="l">
              <a:buClr>
                <a:schemeClr val="tx1">
                  <a:lumMod val="95000"/>
                  <a:lumOff val="5000"/>
                </a:schemeClr>
              </a:buClr>
              <a:buFont typeface="Wingdings" panose="05000000000000000000" pitchFamily="2" charset="2"/>
              <a:buChar char="§"/>
            </a:pPr>
            <a:r>
              <a:rPr lang="en-US" sz="2100" b="0" i="0" dirty="0">
                <a:solidFill>
                  <a:srgbClr val="1F1F1F"/>
                </a:solidFill>
                <a:effectLst/>
                <a:latin typeface="Source Sans Pro" panose="020B0503030403020204" pitchFamily="34" charset="0"/>
              </a:rPr>
              <a:t>This chart shows that </a:t>
            </a:r>
            <a:r>
              <a:rPr lang="en-US" sz="2100" b="1" i="0" dirty="0">
                <a:solidFill>
                  <a:srgbClr val="1F1F1F"/>
                </a:solidFill>
                <a:effectLst/>
                <a:latin typeface="Source Sans Pro" panose="020B0503030403020204" pitchFamily="34" charset="0"/>
              </a:rPr>
              <a:t>subscribers</a:t>
            </a:r>
            <a:r>
              <a:rPr lang="en-US" sz="2100" b="0" i="0" dirty="0">
                <a:solidFill>
                  <a:srgbClr val="1F1F1F"/>
                </a:solidFill>
                <a:effectLst/>
                <a:latin typeface="Source Sans Pro" panose="020B0503030403020204" pitchFamily="34" charset="0"/>
              </a:rPr>
              <a:t> make up a significantly larger portion of </a:t>
            </a:r>
            <a:r>
              <a:rPr lang="en-US" sz="2100" b="0" i="0" dirty="0" err="1">
                <a:solidFill>
                  <a:srgbClr val="1F1F1F"/>
                </a:solidFill>
                <a:effectLst/>
                <a:latin typeface="Source Sans Pro" panose="020B0503030403020204" pitchFamily="34" charset="0"/>
              </a:rPr>
              <a:t>Cyclistic’s</a:t>
            </a:r>
            <a:r>
              <a:rPr lang="en-US" sz="2100" b="0" i="0" dirty="0">
                <a:solidFill>
                  <a:srgbClr val="1F1F1F"/>
                </a:solidFill>
                <a:effectLst/>
                <a:latin typeface="Source Sans Pro" panose="020B0503030403020204" pitchFamily="34" charset="0"/>
              </a:rPr>
              <a:t> users </a:t>
            </a:r>
            <a:r>
              <a:rPr lang="en-US" sz="2100" b="1" i="0" dirty="0">
                <a:solidFill>
                  <a:srgbClr val="1F1F1F"/>
                </a:solidFill>
                <a:effectLst/>
                <a:latin typeface="Source Sans Pro" panose="020B0503030403020204" pitchFamily="34" charset="0"/>
              </a:rPr>
              <a:t>than regular customers. </a:t>
            </a:r>
          </a:p>
          <a:p>
            <a:pPr algn="l">
              <a:buClr>
                <a:schemeClr val="tx1">
                  <a:lumMod val="95000"/>
                  <a:lumOff val="5000"/>
                </a:schemeClr>
              </a:buClr>
              <a:buFont typeface="Wingdings" panose="05000000000000000000" pitchFamily="2" charset="2"/>
              <a:buChar char="§"/>
            </a:pPr>
            <a:r>
              <a:rPr lang="en-US" sz="2100" b="0" i="0" dirty="0">
                <a:solidFill>
                  <a:srgbClr val="1F1F1F"/>
                </a:solidFill>
                <a:effectLst/>
                <a:latin typeface="Source Sans Pro" panose="020B0503030403020204" pitchFamily="34" charset="0"/>
              </a:rPr>
              <a:t>It also shows that there are far </a:t>
            </a:r>
            <a:r>
              <a:rPr lang="en-US" sz="2100" b="1" i="0" dirty="0">
                <a:solidFill>
                  <a:srgbClr val="1F1F1F"/>
                </a:solidFill>
                <a:effectLst/>
                <a:latin typeface="Source Sans Pro" panose="020B0503030403020204" pitchFamily="34" charset="0"/>
              </a:rPr>
              <a:t>more users in warmer months (May–October)</a:t>
            </a:r>
            <a:r>
              <a:rPr lang="en-US" sz="2100" b="0" i="0" dirty="0">
                <a:solidFill>
                  <a:srgbClr val="1F1F1F"/>
                </a:solidFill>
                <a:effectLst/>
                <a:latin typeface="Source Sans Pro" panose="020B0503030403020204" pitchFamily="34" charset="0"/>
              </a:rPr>
              <a:t> than there are in colder months. </a:t>
            </a:r>
          </a:p>
          <a:p>
            <a:pPr marL="0" indent="0" algn="l">
              <a:buClr>
                <a:schemeClr val="tx1">
                  <a:lumMod val="95000"/>
                  <a:lumOff val="5000"/>
                </a:schemeClr>
              </a:buClr>
              <a:buNone/>
            </a:pPr>
            <a:endParaRPr lang="en-US" sz="1800" b="1" dirty="0">
              <a:solidFill>
                <a:srgbClr val="1F1F1F"/>
              </a:solidFill>
              <a:latin typeface="Source Sans Pro" panose="020B0503030403020204" pitchFamily="34" charset="0"/>
            </a:endParaRPr>
          </a:p>
        </p:txBody>
      </p:sp>
      <p:pic>
        <p:nvPicPr>
          <p:cNvPr id="8" name="Picture 7">
            <a:extLst>
              <a:ext uri="{FF2B5EF4-FFF2-40B4-BE49-F238E27FC236}">
                <a16:creationId xmlns:a16="http://schemas.microsoft.com/office/drawing/2014/main" id="{2FFEEAC5-73EA-11F1-E6C9-50282DD1C6B7}"/>
              </a:ext>
            </a:extLst>
          </p:cNvPr>
          <p:cNvPicPr>
            <a:picLocks noChangeAspect="1"/>
          </p:cNvPicPr>
          <p:nvPr/>
        </p:nvPicPr>
        <p:blipFill>
          <a:blip r:embed="rId2"/>
          <a:stretch>
            <a:fillRect/>
          </a:stretch>
        </p:blipFill>
        <p:spPr>
          <a:xfrm>
            <a:off x="520505" y="2293034"/>
            <a:ext cx="11366696" cy="4009292"/>
          </a:xfrm>
          <a:prstGeom prst="rect">
            <a:avLst/>
          </a:prstGeom>
        </p:spPr>
      </p:pic>
    </p:spTree>
    <p:extLst>
      <p:ext uri="{BB962C8B-B14F-4D97-AF65-F5344CB8AC3E}">
        <p14:creationId xmlns:p14="http://schemas.microsoft.com/office/powerpoint/2010/main" val="29690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9317D-BC93-15A1-981D-C923C8305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D0EFF-F926-D43E-8FC3-549A1EC52F12}"/>
              </a:ext>
            </a:extLst>
          </p:cNvPr>
          <p:cNvSpPr>
            <a:spLocks noGrp="1"/>
          </p:cNvSpPr>
          <p:nvPr>
            <p:ph type="title"/>
          </p:nvPr>
        </p:nvSpPr>
        <p:spPr>
          <a:xfrm>
            <a:off x="521207" y="295421"/>
            <a:ext cx="11042436" cy="1012873"/>
          </a:xfrm>
        </p:spPr>
        <p:txBody>
          <a:bodyPr>
            <a:normAutofit/>
          </a:bodyPr>
          <a:lstStyle/>
          <a:p>
            <a:r>
              <a:rPr lang="en-US" dirty="0" err="1"/>
              <a:t>Cyclistic</a:t>
            </a:r>
            <a:r>
              <a:rPr lang="en-US" dirty="0"/>
              <a:t> Seasonality - </a:t>
            </a:r>
            <a:r>
              <a:rPr lang="en-US" sz="2400" dirty="0"/>
              <a:t>Trip Count by Starting Neighborhood</a:t>
            </a:r>
            <a:br>
              <a:rPr lang="en-US" sz="2400" dirty="0"/>
            </a:br>
            <a:endParaRPr lang="en-US" sz="2400" dirty="0"/>
          </a:p>
        </p:txBody>
      </p:sp>
      <p:sp>
        <p:nvSpPr>
          <p:cNvPr id="3" name="Content Placeholder 2">
            <a:extLst>
              <a:ext uri="{FF2B5EF4-FFF2-40B4-BE49-F238E27FC236}">
                <a16:creationId xmlns:a16="http://schemas.microsoft.com/office/drawing/2014/main" id="{54E582A1-E67A-994C-B7A4-94053BB59CF0}"/>
              </a:ext>
            </a:extLst>
          </p:cNvPr>
          <p:cNvSpPr>
            <a:spLocks noGrp="1"/>
          </p:cNvSpPr>
          <p:nvPr>
            <p:ph sz="quarter" idx="10"/>
          </p:nvPr>
        </p:nvSpPr>
        <p:spPr>
          <a:xfrm>
            <a:off x="539496" y="1237958"/>
            <a:ext cx="3863692" cy="5247248"/>
          </a:xfrm>
        </p:spPr>
        <p:txBody>
          <a:bodyPr>
            <a:normAutofit/>
          </a:bodyPr>
          <a:lstStyle/>
          <a:p>
            <a:pPr algn="just">
              <a:buClr>
                <a:schemeClr val="tx1">
                  <a:lumMod val="95000"/>
                  <a:lumOff val="5000"/>
                </a:schemeClr>
              </a:buClr>
              <a:buFont typeface="Wingdings" panose="05000000000000000000" pitchFamily="2" charset="2"/>
              <a:buChar char="§"/>
            </a:pPr>
            <a:r>
              <a:rPr lang="en-US" sz="2100" dirty="0">
                <a:solidFill>
                  <a:srgbClr val="1F1F1F"/>
                </a:solidFill>
                <a:latin typeface="Source Sans Pro" panose="020B0503030403020204" pitchFamily="34" charset="0"/>
              </a:rPr>
              <a:t>S</a:t>
            </a:r>
            <a:r>
              <a:rPr lang="en-US" sz="2100" b="0" i="0" dirty="0">
                <a:solidFill>
                  <a:srgbClr val="1F1F1F"/>
                </a:solidFill>
                <a:effectLst/>
                <a:latin typeface="Source Sans Pro" panose="020B0503030403020204" pitchFamily="34" charset="0"/>
              </a:rPr>
              <a:t>tarting location is more indicative of where users look for a bike, it is more important to </a:t>
            </a:r>
            <a:r>
              <a:rPr lang="en-US" sz="2100" b="1" i="0" dirty="0">
                <a:solidFill>
                  <a:srgbClr val="1F1F1F"/>
                </a:solidFill>
                <a:effectLst/>
                <a:latin typeface="Source Sans Pro" panose="020B0503030403020204" pitchFamily="34" charset="0"/>
              </a:rPr>
              <a:t>emphasize starting location </a:t>
            </a:r>
            <a:r>
              <a:rPr lang="en-US" sz="2100" b="0" i="0" dirty="0">
                <a:solidFill>
                  <a:srgbClr val="1F1F1F"/>
                </a:solidFill>
                <a:effectLst/>
                <a:latin typeface="Source Sans Pro" panose="020B0503030403020204" pitchFamily="34" charset="0"/>
              </a:rPr>
              <a:t>when determining where to advertise. </a:t>
            </a:r>
          </a:p>
          <a:p>
            <a:pPr algn="just">
              <a:buClr>
                <a:schemeClr val="tx1">
                  <a:lumMod val="95000"/>
                  <a:lumOff val="5000"/>
                </a:schemeClr>
              </a:buClr>
              <a:buFont typeface="Wingdings" panose="05000000000000000000" pitchFamily="2" charset="2"/>
              <a:buChar char="§"/>
            </a:pPr>
            <a:r>
              <a:rPr lang="en-US" sz="2100" b="0" i="0" dirty="0">
                <a:solidFill>
                  <a:srgbClr val="1F1F1F"/>
                </a:solidFill>
                <a:effectLst/>
                <a:latin typeface="Source Sans Pro" panose="020B0503030403020204" pitchFamily="34" charset="0"/>
              </a:rPr>
              <a:t>The most active stations are in the </a:t>
            </a:r>
            <a:r>
              <a:rPr lang="en-US" sz="2100" b="1" i="0" dirty="0">
                <a:solidFill>
                  <a:srgbClr val="1F1F1F"/>
                </a:solidFill>
                <a:effectLst/>
                <a:latin typeface="Source Sans Pro" panose="020B0503030403020204" pitchFamily="34" charset="0"/>
              </a:rPr>
              <a:t>Lower East Side and the Chelsea and Clinton </a:t>
            </a:r>
            <a:r>
              <a:rPr lang="en-US" sz="2100" b="0" i="0" dirty="0">
                <a:solidFill>
                  <a:srgbClr val="1F1F1F"/>
                </a:solidFill>
                <a:effectLst/>
                <a:latin typeface="Source Sans Pro" panose="020B0503030403020204" pitchFamily="34" charset="0"/>
              </a:rPr>
              <a:t>neighborhoods. </a:t>
            </a:r>
          </a:p>
          <a:p>
            <a:pPr algn="just">
              <a:buClr>
                <a:schemeClr val="tx1">
                  <a:lumMod val="95000"/>
                  <a:lumOff val="5000"/>
                </a:schemeClr>
              </a:buClr>
              <a:buFont typeface="Wingdings" panose="05000000000000000000" pitchFamily="2" charset="2"/>
              <a:buChar char="§"/>
            </a:pPr>
            <a:r>
              <a:rPr lang="en-US" sz="2100" b="0" i="0" dirty="0">
                <a:solidFill>
                  <a:srgbClr val="1F1F1F"/>
                </a:solidFill>
                <a:effectLst/>
                <a:latin typeface="Source Sans Pro" panose="020B0503030403020204" pitchFamily="34" charset="0"/>
              </a:rPr>
              <a:t>The most active months are from </a:t>
            </a:r>
            <a:r>
              <a:rPr lang="en-US" sz="2100" b="1" i="0" dirty="0">
                <a:solidFill>
                  <a:srgbClr val="1F1F1F"/>
                </a:solidFill>
                <a:effectLst/>
                <a:latin typeface="Source Sans Pro" panose="020B0503030403020204" pitchFamily="34" charset="0"/>
              </a:rPr>
              <a:t>May to October</a:t>
            </a:r>
            <a:r>
              <a:rPr lang="en-US" sz="2100" b="0" i="0" dirty="0">
                <a:solidFill>
                  <a:srgbClr val="1F1F1F"/>
                </a:solidFill>
                <a:effectLst/>
                <a:latin typeface="Source Sans Pro" panose="020B0503030403020204" pitchFamily="34" charset="0"/>
              </a:rPr>
              <a:t>.</a:t>
            </a:r>
            <a:endParaRPr lang="en-US" sz="2100" b="1" dirty="0">
              <a:solidFill>
                <a:srgbClr val="1F1F1F"/>
              </a:solidFill>
              <a:latin typeface="Source Sans Pro" panose="020B0503030403020204" pitchFamily="34" charset="0"/>
            </a:endParaRPr>
          </a:p>
          <a:p>
            <a:pPr marL="0" indent="0" algn="l">
              <a:buClr>
                <a:schemeClr val="tx1">
                  <a:lumMod val="95000"/>
                  <a:lumOff val="5000"/>
                </a:schemeClr>
              </a:buClr>
              <a:buNone/>
            </a:pPr>
            <a:endParaRPr lang="en-US" sz="1800" b="1" dirty="0">
              <a:solidFill>
                <a:srgbClr val="1F1F1F"/>
              </a:solidFill>
              <a:latin typeface="Source Sans Pro" panose="020B0503030403020204" pitchFamily="34" charset="0"/>
            </a:endParaRPr>
          </a:p>
        </p:txBody>
      </p:sp>
      <p:pic>
        <p:nvPicPr>
          <p:cNvPr id="6" name="Picture 5">
            <a:extLst>
              <a:ext uri="{FF2B5EF4-FFF2-40B4-BE49-F238E27FC236}">
                <a16:creationId xmlns:a16="http://schemas.microsoft.com/office/drawing/2014/main" id="{37276A52-00DB-3D5C-B768-F3EF7B0D8804}"/>
              </a:ext>
            </a:extLst>
          </p:cNvPr>
          <p:cNvPicPr>
            <a:picLocks noChangeAspect="1"/>
          </p:cNvPicPr>
          <p:nvPr/>
        </p:nvPicPr>
        <p:blipFill>
          <a:blip r:embed="rId2"/>
          <a:stretch>
            <a:fillRect/>
          </a:stretch>
        </p:blipFill>
        <p:spPr>
          <a:xfrm>
            <a:off x="4557932" y="1223889"/>
            <a:ext cx="7329268" cy="5315457"/>
          </a:xfrm>
          <a:prstGeom prst="rect">
            <a:avLst/>
          </a:prstGeom>
        </p:spPr>
      </p:pic>
    </p:spTree>
    <p:extLst>
      <p:ext uri="{BB962C8B-B14F-4D97-AF65-F5344CB8AC3E}">
        <p14:creationId xmlns:p14="http://schemas.microsoft.com/office/powerpoint/2010/main" val="400758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9BE9B-9514-09FC-C4FE-F2B87CDD95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275F67-7964-1945-3A4F-AD40D18BA649}"/>
              </a:ext>
            </a:extLst>
          </p:cNvPr>
          <p:cNvSpPr>
            <a:spLocks noGrp="1"/>
          </p:cNvSpPr>
          <p:nvPr>
            <p:ph type="title"/>
          </p:nvPr>
        </p:nvSpPr>
        <p:spPr>
          <a:xfrm>
            <a:off x="521207" y="295422"/>
            <a:ext cx="11042436" cy="773724"/>
          </a:xfrm>
        </p:spPr>
        <p:txBody>
          <a:bodyPr>
            <a:normAutofit/>
          </a:bodyPr>
          <a:lstStyle/>
          <a:p>
            <a:r>
              <a:rPr lang="en-US" dirty="0" err="1"/>
              <a:t>Cyclistic</a:t>
            </a:r>
            <a:r>
              <a:rPr lang="en-US" dirty="0"/>
              <a:t> Top Trip</a:t>
            </a:r>
            <a:endParaRPr lang="en-US" sz="2400" dirty="0"/>
          </a:p>
        </p:txBody>
      </p:sp>
      <p:sp>
        <p:nvSpPr>
          <p:cNvPr id="3" name="Content Placeholder 2">
            <a:extLst>
              <a:ext uri="{FF2B5EF4-FFF2-40B4-BE49-F238E27FC236}">
                <a16:creationId xmlns:a16="http://schemas.microsoft.com/office/drawing/2014/main" id="{5936B69B-979C-2E4A-A951-63FBB88EAFEF}"/>
              </a:ext>
            </a:extLst>
          </p:cNvPr>
          <p:cNvSpPr>
            <a:spLocks noGrp="1"/>
          </p:cNvSpPr>
          <p:nvPr>
            <p:ph sz="quarter" idx="10"/>
          </p:nvPr>
        </p:nvSpPr>
        <p:spPr>
          <a:xfrm>
            <a:off x="539496" y="1237958"/>
            <a:ext cx="3863692" cy="5247248"/>
          </a:xfrm>
        </p:spPr>
        <p:txBody>
          <a:bodyPr>
            <a:normAutofit/>
          </a:bodyPr>
          <a:lstStyle/>
          <a:p>
            <a:pPr algn="just">
              <a:buClr>
                <a:schemeClr val="tx1">
                  <a:lumMod val="95000"/>
                  <a:lumOff val="5000"/>
                </a:schemeClr>
              </a:buClr>
              <a:buFont typeface="Wingdings" panose="05000000000000000000" pitchFamily="2" charset="2"/>
              <a:buChar char="§"/>
            </a:pPr>
            <a:r>
              <a:rPr lang="en-US" sz="1800" dirty="0">
                <a:solidFill>
                  <a:srgbClr val="1F1F1F"/>
                </a:solidFill>
                <a:latin typeface="Source Sans Pro" panose="020B0503030403020204" pitchFamily="34" charset="0"/>
              </a:rPr>
              <a:t>Compare the total number of trip minutes by </a:t>
            </a:r>
            <a:r>
              <a:rPr lang="en-US" sz="1800" b="1" dirty="0">
                <a:solidFill>
                  <a:srgbClr val="1F1F1F"/>
                </a:solidFill>
                <a:latin typeface="Source Sans Pro" panose="020B0503030403020204" pitchFamily="34" charset="0"/>
              </a:rPr>
              <a:t>starting</a:t>
            </a:r>
            <a:r>
              <a:rPr lang="en-US" sz="1800" dirty="0">
                <a:solidFill>
                  <a:srgbClr val="1F1F1F"/>
                </a:solidFill>
                <a:latin typeface="Source Sans Pro" panose="020B0503030403020204" pitchFamily="34" charset="0"/>
              </a:rPr>
              <a:t> neighborhood and </a:t>
            </a:r>
            <a:r>
              <a:rPr lang="en-US" sz="1800" b="1" dirty="0">
                <a:solidFill>
                  <a:srgbClr val="1F1F1F"/>
                </a:solidFill>
                <a:latin typeface="Source Sans Pro" panose="020B0503030403020204" pitchFamily="34" charset="0"/>
              </a:rPr>
              <a:t>ending</a:t>
            </a:r>
            <a:r>
              <a:rPr lang="en-US" sz="1800" dirty="0">
                <a:solidFill>
                  <a:srgbClr val="1F1F1F"/>
                </a:solidFill>
                <a:latin typeface="Source Sans Pro" panose="020B0503030403020204" pitchFamily="34" charset="0"/>
              </a:rPr>
              <a:t> neighborhood for both customers and subscribers. </a:t>
            </a:r>
            <a:endParaRPr lang="en-US" sz="1800" b="1" dirty="0">
              <a:solidFill>
                <a:srgbClr val="1F1F1F"/>
              </a:solidFill>
              <a:latin typeface="Source Sans Pro" panose="020B0503030403020204" pitchFamily="34" charset="0"/>
            </a:endParaRPr>
          </a:p>
          <a:p>
            <a:pPr algn="just">
              <a:buClr>
                <a:schemeClr val="tx1">
                  <a:lumMod val="95000"/>
                  <a:lumOff val="5000"/>
                </a:schemeClr>
              </a:buClr>
              <a:buFont typeface="Wingdings" panose="05000000000000000000" pitchFamily="2" charset="2"/>
              <a:buChar char="§"/>
            </a:pPr>
            <a:r>
              <a:rPr lang="en-US" sz="1800" b="1" i="0" dirty="0">
                <a:solidFill>
                  <a:srgbClr val="1F1F1F"/>
                </a:solidFill>
                <a:effectLst/>
                <a:latin typeface="Source Sans Pro" panose="020B0503030403020204" pitchFamily="34" charset="0"/>
              </a:rPr>
              <a:t>Lower East Side and Chelsea and Clinton neighborhoods </a:t>
            </a:r>
            <a:r>
              <a:rPr lang="en-US" sz="1800" b="0" i="0" dirty="0">
                <a:solidFill>
                  <a:srgbClr val="1F1F1F"/>
                </a:solidFill>
                <a:effectLst/>
                <a:latin typeface="Source Sans Pro" panose="020B0503030403020204" pitchFamily="34" charset="0"/>
              </a:rPr>
              <a:t>have the highest total trip minutes for both </a:t>
            </a:r>
            <a:r>
              <a:rPr lang="en-US" sz="1800" b="1" i="0" dirty="0">
                <a:solidFill>
                  <a:srgbClr val="1F1F1F"/>
                </a:solidFill>
                <a:effectLst/>
                <a:latin typeface="Source Sans Pro" panose="020B0503030403020204" pitchFamily="34" charset="0"/>
              </a:rPr>
              <a:t>start and end stations</a:t>
            </a:r>
            <a:r>
              <a:rPr lang="en-US" sz="1800" b="0" i="0" dirty="0">
                <a:solidFill>
                  <a:srgbClr val="1F1F1F"/>
                </a:solidFill>
                <a:effectLst/>
                <a:latin typeface="Source Sans Pro" panose="020B0503030403020204" pitchFamily="34" charset="0"/>
              </a:rPr>
              <a:t>. </a:t>
            </a:r>
            <a:endParaRPr lang="en-US" sz="1800" b="1" dirty="0">
              <a:solidFill>
                <a:srgbClr val="1F1F1F"/>
              </a:solidFill>
              <a:latin typeface="Source Sans Pro" panose="020B0503030403020204" pitchFamily="34" charset="0"/>
            </a:endParaRPr>
          </a:p>
        </p:txBody>
      </p:sp>
      <p:pic>
        <p:nvPicPr>
          <p:cNvPr id="5" name="Picture 4">
            <a:extLst>
              <a:ext uri="{FF2B5EF4-FFF2-40B4-BE49-F238E27FC236}">
                <a16:creationId xmlns:a16="http://schemas.microsoft.com/office/drawing/2014/main" id="{A0294565-906F-8983-BF8F-AE386F8345E9}"/>
              </a:ext>
            </a:extLst>
          </p:cNvPr>
          <p:cNvPicPr>
            <a:picLocks noChangeAspect="1"/>
          </p:cNvPicPr>
          <p:nvPr/>
        </p:nvPicPr>
        <p:blipFill>
          <a:blip r:embed="rId2"/>
          <a:stretch>
            <a:fillRect/>
          </a:stretch>
        </p:blipFill>
        <p:spPr>
          <a:xfrm>
            <a:off x="4586068" y="1336430"/>
            <a:ext cx="7272997" cy="4965896"/>
          </a:xfrm>
          <a:prstGeom prst="rect">
            <a:avLst/>
          </a:prstGeom>
        </p:spPr>
      </p:pic>
    </p:spTree>
    <p:extLst>
      <p:ext uri="{BB962C8B-B14F-4D97-AF65-F5344CB8AC3E}">
        <p14:creationId xmlns:p14="http://schemas.microsoft.com/office/powerpoint/2010/main" val="281867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48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{320CBD03-776A-4369-8F55-B8C88187C1A8}tf56160789_win32</Template>
  <TotalTime>91</TotalTime>
  <Words>378</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Bookman Old Style</vt:lpstr>
      <vt:lpstr>Calibri</vt:lpstr>
      <vt:lpstr>Franklin Gothic Book</vt:lpstr>
      <vt:lpstr>Roboto Condensed</vt:lpstr>
      <vt:lpstr>Segoe UI</vt:lpstr>
      <vt:lpstr>Segoe UI Light</vt:lpstr>
      <vt:lpstr>Source Sans Pro</vt:lpstr>
      <vt:lpstr>Wingdings</vt:lpstr>
      <vt:lpstr>Custom</vt:lpstr>
      <vt:lpstr>Cyclistic Bike Share</vt:lpstr>
      <vt:lpstr>Business Problem</vt:lpstr>
      <vt:lpstr>Analyzing the data</vt:lpstr>
      <vt:lpstr>Cyclistic Summer Trends</vt:lpstr>
      <vt:lpstr>Cyclistic Seasonality – Trip Total</vt:lpstr>
      <vt:lpstr>Cyclistic Seasonality - Trip Count by Starting Neighborhood </vt:lpstr>
      <vt:lpstr>Cyclistic Top Trip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Murali Suresh Muniandi Madasamy</dc:creator>
  <cp:lastModifiedBy>Murali Suresh Muniandi Madasamy</cp:lastModifiedBy>
  <cp:revision>5</cp:revision>
  <dcterms:created xsi:type="dcterms:W3CDTF">2025-02-27T15:22:04Z</dcterms:created>
  <dcterms:modified xsi:type="dcterms:W3CDTF">2025-02-27T16:53:10Z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