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1" r:id="rId25"/>
    <p:sldId id="280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React</a:t>
            </a:r>
            <a:r>
              <a:rPr lang="zh-CN" altLang="en-US" b="1" dirty="0" smtClean="0"/>
              <a:t>基础知识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63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以后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你只需要关注一件事情：</a:t>
            </a:r>
            <a:r>
              <a:rPr lang="en-US" altLang="zh-CN" b="1" dirty="0"/>
              <a:t>UI </a:t>
            </a:r>
            <a:r>
              <a:rPr lang="zh-CN" altLang="en-US" b="1" dirty="0"/>
              <a:t>所处的最终状态</a:t>
            </a:r>
            <a:r>
              <a:rPr lang="zh-CN" altLang="en-US" dirty="0"/>
              <a:t>。它不关心 </a:t>
            </a:r>
            <a:r>
              <a:rPr lang="en-US" altLang="zh-CN" dirty="0"/>
              <a:t>UI </a:t>
            </a:r>
            <a:r>
              <a:rPr lang="zh-CN" altLang="en-US" dirty="0"/>
              <a:t>开始是什么状态，也不关心用户改变 </a:t>
            </a:r>
            <a:r>
              <a:rPr lang="en-US" altLang="zh-CN" dirty="0"/>
              <a:t>UI </a:t>
            </a:r>
            <a:r>
              <a:rPr lang="zh-CN" altLang="en-US" dirty="0"/>
              <a:t>会采取哪些步骤，只需要要关心 </a:t>
            </a:r>
            <a:r>
              <a:rPr lang="en-US" altLang="zh-CN" dirty="0"/>
              <a:t>UI </a:t>
            </a:r>
            <a:r>
              <a:rPr lang="zh-CN" altLang="en-US" dirty="0"/>
              <a:t>结束的状态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时，一定要记住</a:t>
            </a:r>
            <a:r>
              <a:rPr lang="zh-CN" altLang="en-US" b="1" dirty="0" smtClean="0"/>
              <a:t>声明式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398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什么是组件化？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组件化：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React </a:t>
            </a:r>
            <a:r>
              <a:rPr lang="zh-CN" altLang="en-US" dirty="0"/>
              <a:t>鼓励我们将视觉元素分为更小的组件，而不是一整</a:t>
            </a:r>
            <a:r>
              <a:rPr lang="zh-CN" altLang="en-US" dirty="0" smtClean="0"/>
              <a:t>大块；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编程领域中，模块化、简洁、自包含是好的理念。</a:t>
            </a:r>
            <a:r>
              <a:rPr lang="en-US" altLang="zh-CN" dirty="0"/>
              <a:t>React </a:t>
            </a:r>
            <a:r>
              <a:rPr lang="zh-CN" altLang="en-US" dirty="0"/>
              <a:t>把这些理念带到用户界面中。很多 </a:t>
            </a:r>
            <a:r>
              <a:rPr lang="en-US" altLang="zh-CN" dirty="0"/>
              <a:t>React </a:t>
            </a:r>
            <a:r>
              <a:rPr lang="zh-CN" altLang="en-US" dirty="0"/>
              <a:t>的核心 </a:t>
            </a:r>
            <a:r>
              <a:rPr lang="en-US" altLang="zh-CN" dirty="0"/>
              <a:t>API </a:t>
            </a:r>
            <a:r>
              <a:rPr lang="zh-CN" altLang="en-US" dirty="0"/>
              <a:t>围绕着更容易创建更小的界面组件，这些界面组件随后可以与其它界面组件组合，创建更大更复杂的界面组件，就像俄罗斯套娃一样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7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36904" cy="6156202"/>
          </a:xfrm>
        </p:spPr>
      </p:pic>
    </p:spTree>
    <p:extLst>
      <p:ext uri="{BB962C8B-B14F-4D97-AF65-F5344CB8AC3E}">
        <p14:creationId xmlns:p14="http://schemas.microsoft.com/office/powerpoint/2010/main" val="11589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组件化：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创建好拥有各自状态的组件，再由组件构成更加复杂的界面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组件是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里的一个主要特性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组件</a:t>
            </a:r>
            <a:r>
              <a:rPr lang="zh-CN" altLang="en-US" dirty="0" smtClean="0"/>
              <a:t>对于模块化开发的重要性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6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组件的注意事项：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组件首字母必须大写（为了区分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标签）</a:t>
            </a:r>
            <a:endParaRPr lang="en-US" altLang="zh-CN" dirty="0" smtClean="0"/>
          </a:p>
          <a:p>
            <a:r>
              <a:rPr lang="zh-CN" altLang="en-US" dirty="0" smtClean="0"/>
              <a:t>组件在写成标签的时候必须要加上结束符</a:t>
            </a:r>
            <a:endParaRPr lang="en-US" altLang="zh-CN" dirty="0" smtClean="0"/>
          </a:p>
          <a:p>
            <a:r>
              <a:rPr lang="zh-CN" altLang="en-US" dirty="0" smtClean="0"/>
              <a:t>返回的类必须有一个</a:t>
            </a:r>
            <a:r>
              <a:rPr lang="zh-CN" altLang="en-US" b="1" dirty="0" smtClean="0"/>
              <a:t>唯一的</a:t>
            </a:r>
            <a:r>
              <a:rPr lang="zh-CN" altLang="en-US" dirty="0" smtClean="0"/>
              <a:t>根元素</a:t>
            </a:r>
            <a:endParaRPr lang="en-US" altLang="zh-CN" dirty="0" smtClean="0"/>
          </a:p>
          <a:p>
            <a:r>
              <a:rPr lang="en-US" altLang="zh-CN" dirty="0" err="1" smtClean="0"/>
              <a:t>Jsx</a:t>
            </a:r>
            <a:r>
              <a:rPr lang="zh-CN" altLang="en-US" dirty="0" smtClean="0"/>
              <a:t>里标签引用变量必须使用花括号；</a:t>
            </a:r>
            <a:endParaRPr lang="en-US" altLang="zh-CN" dirty="0" smtClean="0"/>
          </a:p>
          <a:p>
            <a:r>
              <a:rPr lang="zh-CN" altLang="en-US" dirty="0" smtClean="0"/>
              <a:t>注释使用</a:t>
            </a:r>
            <a:r>
              <a:rPr lang="en-US" altLang="zh-CN" dirty="0"/>
              <a:t>{/* </a:t>
            </a:r>
            <a:r>
              <a:rPr lang="en-US" altLang="zh-CN" dirty="0" smtClean="0"/>
              <a:t>*/}</a:t>
            </a:r>
            <a:r>
              <a:rPr lang="zh-CN" altLang="en-US" dirty="0" smtClean="0"/>
              <a:t>的注释形式；</a:t>
            </a:r>
            <a:endParaRPr lang="en-US" altLang="zh-CN" dirty="0" smtClean="0"/>
          </a:p>
          <a:p>
            <a:r>
              <a:rPr lang="zh-CN" altLang="en-US" dirty="0" smtClean="0"/>
              <a:t>样式通过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添加类名，或者通过内联对象的方法添加；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 err="1"/>
              <a:t>jsx</a:t>
            </a:r>
            <a:r>
              <a:rPr lang="en-US" altLang="zh-CN" dirty="0"/>
              <a:t> </a:t>
            </a:r>
            <a:r>
              <a:rPr lang="zh-CN" altLang="en-US" dirty="0"/>
              <a:t>中使用循环，一般会用到</a:t>
            </a:r>
            <a:r>
              <a:rPr lang="en-US" altLang="zh-CN" dirty="0" err="1" smtClean="0"/>
              <a:t>Array.prototype.map</a:t>
            </a:r>
            <a:r>
              <a:rPr lang="zh-CN" altLang="en-US" dirty="0" smtClean="0"/>
              <a:t>，注意</a:t>
            </a:r>
            <a:r>
              <a:rPr lang="zh-CN" altLang="en-US" dirty="0"/>
              <a:t>，</a:t>
            </a:r>
            <a:r>
              <a:rPr lang="en-US" altLang="zh-CN" dirty="0" err="1"/>
              <a:t>arr.map</a:t>
            </a:r>
            <a:r>
              <a:rPr lang="zh-CN" altLang="en-US" dirty="0"/>
              <a:t>是包裹在</a:t>
            </a:r>
            <a:r>
              <a:rPr lang="en-US" altLang="zh-CN" dirty="0"/>
              <a:t>{}</a:t>
            </a:r>
            <a:r>
              <a:rPr lang="zh-CN" altLang="en-US" dirty="0"/>
              <a:t>中的，</a:t>
            </a:r>
            <a:r>
              <a:rPr lang="en-US" altLang="zh-CN" dirty="0"/>
              <a:t>key={index}</a:t>
            </a:r>
            <a:r>
              <a:rPr lang="zh-CN" altLang="en-US" dirty="0"/>
              <a:t>有助于</a:t>
            </a:r>
            <a:r>
              <a:rPr lang="en-US" altLang="zh-CN" dirty="0"/>
              <a:t>React</a:t>
            </a:r>
            <a:r>
              <a:rPr lang="zh-CN" altLang="en-US" dirty="0"/>
              <a:t>的</a:t>
            </a:r>
            <a:r>
              <a:rPr lang="zh-CN" altLang="en-US" dirty="0" smtClean="0"/>
              <a:t>渲染。</a:t>
            </a:r>
            <a:endParaRPr lang="en-US" altLang="zh-CN" dirty="0" smtClean="0"/>
          </a:p>
          <a:p>
            <a:r>
              <a:rPr lang="en-US" altLang="zh-CN" dirty="0" err="1"/>
              <a:t>jsx</a:t>
            </a:r>
            <a:r>
              <a:rPr lang="zh-CN" altLang="en-US" dirty="0"/>
              <a:t>中使用判断一般会用到三元表达式（表达式也是放在</a:t>
            </a:r>
            <a:r>
              <a:rPr lang="en-US" altLang="zh-CN" dirty="0"/>
              <a:t>{}</a:t>
            </a:r>
            <a:r>
              <a:rPr lang="zh-CN" altLang="en-US" dirty="0"/>
              <a:t>中的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1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的事件：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一般使用</a:t>
            </a:r>
            <a:r>
              <a:rPr lang="en-US" altLang="zh-CN" dirty="0"/>
              <a:t>on</a:t>
            </a:r>
            <a:r>
              <a:rPr lang="zh-CN" altLang="en-US" dirty="0"/>
              <a:t>开头的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为什么</a:t>
            </a:r>
            <a:r>
              <a:rPr lang="zh-CN" altLang="en-US" dirty="0"/>
              <a:t>要绑定</a:t>
            </a:r>
            <a:r>
              <a:rPr lang="en-US" altLang="zh-CN" dirty="0"/>
              <a:t>this?</a:t>
            </a:r>
          </a:p>
          <a:p>
            <a:r>
              <a:rPr lang="zh-CN" altLang="en-US" dirty="0"/>
              <a:t>绑定上下文；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You have to be careful about the meaning of this in JSX callbacks. In JavaScript, class methods are not bound by default. If you forget to bind </a:t>
            </a:r>
            <a:r>
              <a:rPr lang="en-US" altLang="zh-CN" dirty="0" err="1"/>
              <a:t>this.handleClick</a:t>
            </a:r>
            <a:r>
              <a:rPr lang="en-US" altLang="zh-CN" dirty="0"/>
              <a:t> and pass it to </a:t>
            </a:r>
            <a:r>
              <a:rPr lang="en-US" altLang="zh-CN" dirty="0" err="1"/>
              <a:t>onClick</a:t>
            </a:r>
            <a:r>
              <a:rPr lang="en-US" altLang="zh-CN" dirty="0"/>
              <a:t>, this will be undefined when the function is actually called.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不同的点：</a:t>
            </a:r>
            <a:r>
              <a:rPr lang="en-US" altLang="zh-CN" dirty="0"/>
              <a:t>Another difference is that you cannot </a:t>
            </a:r>
            <a:r>
              <a:rPr lang="en-US" altLang="zh-CN" b="1" dirty="0"/>
              <a:t>return false</a:t>
            </a:r>
            <a:r>
              <a:rPr lang="en-US" altLang="zh-CN" dirty="0"/>
              <a:t> to prevent default behavior in React. You must call </a:t>
            </a:r>
            <a:r>
              <a:rPr lang="en-US" altLang="zh-CN" b="1" dirty="0" err="1"/>
              <a:t>preventDefault</a:t>
            </a:r>
            <a:r>
              <a:rPr lang="en-US" altLang="zh-CN" dirty="0"/>
              <a:t> explicitly.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1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处理上下文：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06072" cy="4572000"/>
          </a:xfrm>
        </p:spPr>
        <p:txBody>
          <a:bodyPr/>
          <a:lstStyle/>
          <a:p>
            <a:r>
              <a:rPr lang="en-US" altLang="zh-CN" b="1" dirty="0" err="1"/>
              <a:t>React.createClass</a:t>
            </a:r>
            <a:r>
              <a:rPr lang="en-US" altLang="zh-CN" b="1" dirty="0"/>
              <a:t> </a:t>
            </a:r>
            <a:r>
              <a:rPr lang="zh-CN" altLang="en-US" b="1" dirty="0"/>
              <a:t>自动绑定</a:t>
            </a:r>
            <a:r>
              <a:rPr lang="en-US" altLang="zh-CN" b="1" dirty="0"/>
              <a:t>;</a:t>
            </a:r>
            <a:endParaRPr lang="zh-CN" altLang="en-US" dirty="0"/>
          </a:p>
          <a:p>
            <a:r>
              <a:rPr lang="zh-CN" altLang="en-US" b="1" dirty="0"/>
              <a:t>渲染时绑定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（</a:t>
            </a:r>
            <a:r>
              <a:rPr lang="en-US" altLang="zh-CN" dirty="0" err="1"/>
              <a:t>onChange</a:t>
            </a:r>
            <a:r>
              <a:rPr lang="en-US" altLang="zh-CN" dirty="0"/>
              <a:t> </a:t>
            </a:r>
            <a:r>
              <a:rPr lang="en-US" altLang="zh-CN" dirty="0" smtClean="0"/>
              <a:t>={</a:t>
            </a:r>
            <a:r>
              <a:rPr lang="en-US" altLang="zh-CN" dirty="0" err="1"/>
              <a:t>this.handleChange.bind</a:t>
            </a:r>
            <a:r>
              <a:rPr lang="en-US" altLang="zh-CN" dirty="0"/>
              <a:t>(this)}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[</a:t>
            </a:r>
            <a:r>
              <a:rPr lang="zh-CN" altLang="en-US" dirty="0" smtClean="0"/>
              <a:t>有</a:t>
            </a:r>
            <a:r>
              <a:rPr lang="zh-CN" altLang="en-US" dirty="0"/>
              <a:t>一个潜在的性能问题：</a:t>
            </a:r>
            <a:r>
              <a:rPr lang="zh-CN" altLang="en-US" b="1" dirty="0"/>
              <a:t>当组件每次重新渲染</a:t>
            </a:r>
            <a:r>
              <a:rPr lang="zh-CN" altLang="en-US" b="1" dirty="0" smtClean="0"/>
              <a:t>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都会</a:t>
            </a:r>
            <a:r>
              <a:rPr lang="zh-CN" altLang="en-US" b="1" dirty="0"/>
              <a:t>有一个新的函数创建</a:t>
            </a:r>
            <a:r>
              <a:rPr lang="zh-CN" altLang="en-US" dirty="0" smtClean="0"/>
              <a:t>。</a:t>
            </a:r>
            <a:r>
              <a:rPr lang="en-US" altLang="zh-CN" dirty="0" smtClean="0"/>
              <a:t>]</a:t>
            </a:r>
            <a:endParaRPr lang="zh-CN" altLang="en-US" dirty="0"/>
          </a:p>
          <a:p>
            <a:r>
              <a:rPr lang="zh-CN" altLang="en-US" b="1" dirty="0"/>
              <a:t>箭头函数绑定</a:t>
            </a:r>
            <a:r>
              <a:rPr lang="en-US" altLang="zh-CN" b="1" dirty="0"/>
              <a:t>; </a:t>
            </a:r>
            <a:r>
              <a:rPr lang="en-US" altLang="zh-CN" b="1" dirty="0" smtClean="0"/>
              <a:t>(</a:t>
            </a:r>
            <a:r>
              <a:rPr lang="en-US" altLang="zh-CN" dirty="0" err="1" smtClean="0"/>
              <a:t>onChange</a:t>
            </a:r>
            <a:r>
              <a:rPr lang="en-US" altLang="zh-CN" dirty="0" smtClean="0"/>
              <a:t> = {e =&gt;</a:t>
            </a:r>
            <a:r>
              <a:rPr lang="en-US" altLang="zh-CN" dirty="0" err="1" smtClean="0"/>
              <a:t>this.handleChange</a:t>
            </a:r>
            <a:r>
              <a:rPr lang="en-US" altLang="zh-CN" dirty="0" smtClean="0"/>
              <a:t>(e)})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性能问题同上；</a:t>
            </a:r>
            <a:endParaRPr lang="zh-CN" altLang="en-US" dirty="0"/>
          </a:p>
          <a:p>
            <a:r>
              <a:rPr lang="en-US" altLang="zh-CN" b="1" dirty="0"/>
              <a:t>Constructor </a:t>
            </a:r>
            <a:r>
              <a:rPr lang="zh-CN" altLang="en-US" b="1" dirty="0"/>
              <a:t>内绑定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最佳实践，官网推荐，</a:t>
            </a:r>
            <a:endParaRPr lang="zh-CN" altLang="en-US" dirty="0"/>
          </a:p>
          <a:p>
            <a:r>
              <a:rPr lang="en-US" altLang="zh-CN" b="1" dirty="0"/>
              <a:t>Class </a:t>
            </a:r>
            <a:r>
              <a:rPr lang="zh-CN" altLang="en-US" b="1" dirty="0"/>
              <a:t>属性中使用 </a:t>
            </a:r>
            <a:r>
              <a:rPr lang="en-US" altLang="zh-CN" b="1" dirty="0"/>
              <a:t>= </a:t>
            </a:r>
            <a:r>
              <a:rPr lang="zh-CN" altLang="en-US" b="1" dirty="0"/>
              <a:t>和箭头函数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4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智能组件 </a:t>
            </a:r>
            <a:r>
              <a:rPr lang="en-US" altLang="zh-CN" b="1" dirty="0"/>
              <a:t>&amp; </a:t>
            </a:r>
            <a:r>
              <a:rPr lang="zh-CN" altLang="en-US" b="1" dirty="0"/>
              <a:t>木偶</a:t>
            </a:r>
            <a:r>
              <a:rPr lang="zh-CN" altLang="en-US" b="1" dirty="0" smtClean="0"/>
              <a:t>组件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智能组件</a:t>
            </a:r>
            <a:r>
              <a:rPr lang="zh-CN" altLang="en-US" dirty="0"/>
              <a:t> 它是数据的所有者，它拥有数据、且拥有操作数据的</a:t>
            </a:r>
            <a:r>
              <a:rPr lang="en-US" altLang="zh-CN" dirty="0"/>
              <a:t>action</a:t>
            </a:r>
            <a:r>
              <a:rPr lang="zh-CN" altLang="en-US" dirty="0"/>
              <a:t>，但是它不实现任何具体功能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它</a:t>
            </a:r>
            <a:r>
              <a:rPr lang="zh-CN" altLang="en-US" b="1" dirty="0">
                <a:solidFill>
                  <a:srgbClr val="FF0000"/>
                </a:solidFill>
              </a:rPr>
              <a:t>只对数据负责，只需要获取了数据、定义好数据操作的相关函数，然后将这些数据、函数直接传递给具体实现的组件即可</a:t>
            </a:r>
            <a:r>
              <a:rPr lang="zh-CN" altLang="en-US" b="1" dirty="0" smtClean="0"/>
              <a:t>。</a:t>
            </a:r>
            <a:r>
              <a:rPr lang="zh-CN" altLang="en-US" dirty="0" smtClean="0"/>
              <a:t>这</a:t>
            </a:r>
            <a:r>
              <a:rPr lang="zh-CN" altLang="en-US" dirty="0"/>
              <a:t>就是智能组件，也就是项目中的各个页面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木偶组件</a:t>
            </a:r>
            <a:r>
              <a:rPr lang="zh-CN" altLang="en-US" dirty="0"/>
              <a:t>：它就是一个工具，不拥有任何数据、及操作数据的</a:t>
            </a:r>
            <a:r>
              <a:rPr lang="en-US" altLang="zh-CN" dirty="0"/>
              <a:t>action</a:t>
            </a:r>
            <a:r>
              <a:rPr lang="zh-CN" altLang="en-US" dirty="0"/>
              <a:t>，给它什么数据它就显示什么数据，给它什么方法，它就调用什么方法，比较傻。这就是木偶组件，即项目中的各个组件。</a:t>
            </a:r>
          </a:p>
        </p:txBody>
      </p:sp>
    </p:spTree>
    <p:extLst>
      <p:ext uri="{BB962C8B-B14F-4D97-AF65-F5344CB8AC3E}">
        <p14:creationId xmlns:p14="http://schemas.microsoft.com/office/powerpoint/2010/main" val="3888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单向数据流</a:t>
            </a:r>
          </a:p>
        </p:txBody>
      </p:sp>
    </p:spTree>
    <p:extLst>
      <p:ext uri="{BB962C8B-B14F-4D97-AF65-F5344CB8AC3E}">
        <p14:creationId xmlns:p14="http://schemas.microsoft.com/office/powerpoint/2010/main" val="797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特点？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声明式渲染（</a:t>
            </a:r>
            <a:r>
              <a:rPr lang="zh-CN" altLang="en-US" dirty="0"/>
              <a:t>核心概念</a:t>
            </a:r>
            <a:r>
              <a:rPr lang="zh-CN" altLang="en-US" dirty="0" smtClean="0"/>
              <a:t>）；</a:t>
            </a:r>
            <a:endParaRPr lang="en-US" altLang="zh-CN" dirty="0"/>
          </a:p>
          <a:p>
            <a:r>
              <a:rPr lang="zh-CN" altLang="en-US" dirty="0" smtClean="0"/>
              <a:t>核心思想：组件化，基于组件</a:t>
            </a:r>
            <a:r>
              <a:rPr lang="zh-CN" altLang="en-US" dirty="0"/>
              <a:t>（核心概念</a:t>
            </a:r>
            <a:r>
              <a:rPr lang="zh-CN" altLang="en-US" dirty="0" smtClean="0"/>
              <a:t>）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单向数据流（数据传输方式）；</a:t>
            </a:r>
            <a:endParaRPr lang="en-US" altLang="zh-CN" dirty="0" smtClean="0"/>
          </a:p>
          <a:p>
            <a:r>
              <a:rPr lang="en-US" altLang="zh-CN" dirty="0" err="1" smtClean="0"/>
              <a:t>Jsx</a:t>
            </a:r>
            <a:r>
              <a:rPr lang="en-US" altLang="zh-CN" dirty="0" smtClean="0"/>
              <a:t>(react</a:t>
            </a:r>
            <a:r>
              <a:rPr lang="zh-CN" altLang="en-US" dirty="0" smtClean="0"/>
              <a:t>提供的语法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虚拟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React</a:t>
            </a:r>
            <a:r>
              <a:rPr lang="zh-CN" altLang="en-US" dirty="0"/>
              <a:t>性能高效的核心算法）；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的单向数据流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React</a:t>
            </a:r>
            <a:r>
              <a:rPr lang="zh-CN" altLang="en-US" dirty="0">
                <a:latin typeface="+mn-ea"/>
              </a:rPr>
              <a:t>是单向数据流，从父节点传递到子节点（通过</a:t>
            </a:r>
            <a:r>
              <a:rPr lang="en-US" altLang="zh-CN" dirty="0">
                <a:latin typeface="+mn-ea"/>
              </a:rPr>
              <a:t>props</a:t>
            </a:r>
            <a:r>
              <a:rPr lang="zh-CN" altLang="en-US" dirty="0">
                <a:latin typeface="+mn-ea"/>
              </a:rPr>
              <a:t>）。如果顶层的某个</a:t>
            </a:r>
            <a:r>
              <a:rPr lang="en-US" altLang="zh-CN" dirty="0">
                <a:latin typeface="+mn-ea"/>
              </a:rPr>
              <a:t>props</a:t>
            </a:r>
            <a:r>
              <a:rPr lang="zh-CN" altLang="en-US" dirty="0">
                <a:latin typeface="+mn-ea"/>
              </a:rPr>
              <a:t>改变了，</a:t>
            </a:r>
            <a:r>
              <a:rPr lang="en-US" altLang="zh-CN" dirty="0">
                <a:latin typeface="+mn-ea"/>
              </a:rPr>
              <a:t>React</a:t>
            </a:r>
            <a:r>
              <a:rPr lang="zh-CN" altLang="en-US" dirty="0">
                <a:latin typeface="+mn-ea"/>
              </a:rPr>
              <a:t>会重渲染所有的子节点（未做性能优化）。严格意义上</a:t>
            </a:r>
            <a:r>
              <a:rPr lang="en-US" altLang="zh-CN" dirty="0">
                <a:latin typeface="+mn-ea"/>
              </a:rPr>
              <a:t>React</a:t>
            </a:r>
            <a:r>
              <a:rPr lang="zh-CN" altLang="en-US" dirty="0">
                <a:latin typeface="+mn-ea"/>
              </a:rPr>
              <a:t>只提供，也强烈建议使用这种数据交流方式。</a:t>
            </a:r>
          </a:p>
        </p:txBody>
      </p:sp>
    </p:spTree>
    <p:extLst>
      <p:ext uri="{BB962C8B-B14F-4D97-AF65-F5344CB8AC3E}">
        <p14:creationId xmlns:p14="http://schemas.microsoft.com/office/powerpoint/2010/main" val="113911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3375"/>
            <a:ext cx="7416824" cy="5686425"/>
          </a:xfrm>
        </p:spPr>
      </p:pic>
    </p:spTree>
    <p:extLst>
      <p:ext uri="{BB962C8B-B14F-4D97-AF65-F5344CB8AC3E}">
        <p14:creationId xmlns:p14="http://schemas.microsoft.com/office/powerpoint/2010/main" val="36407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620713"/>
            <a:ext cx="7344816" cy="5399087"/>
          </a:xfrm>
        </p:spPr>
      </p:pic>
    </p:spTree>
    <p:extLst>
      <p:ext uri="{BB962C8B-B14F-4D97-AF65-F5344CB8AC3E}">
        <p14:creationId xmlns:p14="http://schemas.microsoft.com/office/powerpoint/2010/main" val="151675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父</a:t>
            </a:r>
            <a:r>
              <a:rPr lang="zh-CN" altLang="en-US" dirty="0" smtClean="0"/>
              <a:t>组件向子组件传递数据时，不能直接将组件传递到需要的组件，必须要通过 </a:t>
            </a:r>
            <a:r>
              <a:rPr lang="zh-CN" altLang="en-US" dirty="0"/>
              <a:t>父</a:t>
            </a:r>
            <a:r>
              <a:rPr lang="zh-CN" altLang="en-US" dirty="0" smtClean="0"/>
              <a:t>组件一个一个的向下传递直到传到需要的组件，发送属性时不能跳过任何一层子组件。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所有</a:t>
            </a:r>
            <a:r>
              <a:rPr lang="zh-CN" altLang="en-US" b="1" dirty="0" smtClean="0"/>
              <a:t>的传递都是父组件倒子组件的单向传递！！！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dirty="0" smtClean="0"/>
              <a:t>（多个属性可以使用</a:t>
            </a:r>
            <a:r>
              <a:rPr lang="zh-CN" altLang="en-US" dirty="0"/>
              <a:t>扩展操作符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其他解决方法：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状态管理，如</a:t>
            </a:r>
            <a:r>
              <a:rPr lang="en-US" altLang="zh-CN" dirty="0" err="1" smtClean="0"/>
              <a:t>redux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mobx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en-US" altLang="zh-CN" dirty="0"/>
              <a:t> </a:t>
            </a:r>
            <a:r>
              <a:rPr lang="en-US" altLang="zh-CN"/>
              <a:t>context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9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单向</a:t>
            </a:r>
            <a:r>
              <a:rPr lang="zh-CN" altLang="en-US" dirty="0" smtClean="0"/>
              <a:t>数据流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好处</a:t>
            </a:r>
            <a:r>
              <a:rPr lang="zh-CN" altLang="en-US" dirty="0">
                <a:latin typeface="+mn-ea"/>
              </a:rPr>
              <a:t>是所有状态变化都可以被记录、跟踪，状态变化通过手动调用通知，源头易追溯，没有“暗箱操作”。同时组件数据只有唯一的入口和出口，使得程序更直观更容易理解，有利于应用的可维护性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smtClean="0">
              <a:latin typeface="+mn-ea"/>
            </a:endParaRPr>
          </a:p>
          <a:p>
            <a:r>
              <a:rPr lang="zh-CN" altLang="en-US" smtClean="0">
                <a:latin typeface="+mn-ea"/>
              </a:rPr>
              <a:t>缺点</a:t>
            </a:r>
            <a:r>
              <a:rPr lang="zh-CN" altLang="en-US" dirty="0">
                <a:latin typeface="+mn-ea"/>
              </a:rPr>
              <a:t>则是代码量会相应的上升，数据的流转过程变长，从而出现很多类似的样板代码。同时由于对应用状态独立管理的严格要求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单一的全局</a:t>
            </a:r>
            <a:r>
              <a:rPr lang="en-US" altLang="zh-CN" dirty="0">
                <a:latin typeface="+mn-ea"/>
              </a:rPr>
              <a:t>store)</a:t>
            </a:r>
            <a:r>
              <a:rPr lang="zh-CN" altLang="en-US" dirty="0">
                <a:latin typeface="+mn-ea"/>
              </a:rPr>
              <a:t>，在处理局部状态较多的场景时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如用户输入交互较多的“富表单型”应用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，会显得啰嗦及繁琐。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2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State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props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7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React</a:t>
            </a:r>
            <a:r>
              <a:rPr lang="zh-CN" altLang="en-US" dirty="0"/>
              <a:t>的一大创新，就是把每一个组件都看成是一个状态机，组件内部通过</a:t>
            </a:r>
            <a:r>
              <a:rPr lang="en-US" altLang="zh-CN" dirty="0"/>
              <a:t>state</a:t>
            </a:r>
            <a:r>
              <a:rPr lang="zh-CN" altLang="en-US" dirty="0"/>
              <a:t>来维护组件状态的变化，这也是</a:t>
            </a:r>
            <a:r>
              <a:rPr lang="en-US" altLang="zh-CN" dirty="0"/>
              <a:t>state</a:t>
            </a:r>
            <a:r>
              <a:rPr lang="zh-CN" altLang="en-US" dirty="0"/>
              <a:t>唯一的作用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每个组件拥有自己的</a:t>
            </a:r>
            <a:r>
              <a:rPr lang="en-US" altLang="zh-CN" dirty="0" err="1" smtClean="0"/>
              <a:t>state,state</a:t>
            </a:r>
            <a:r>
              <a:rPr lang="zh-CN" altLang="en-US" dirty="0"/>
              <a:t>是</a:t>
            </a:r>
            <a:r>
              <a:rPr lang="zh-CN" altLang="en-US" dirty="0" smtClean="0"/>
              <a:t>私有的，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是传入的；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一般我们更新子组件都是通过改变</a:t>
            </a:r>
            <a:r>
              <a:rPr lang="en-US" altLang="zh-CN" dirty="0"/>
              <a:t>state</a:t>
            </a:r>
            <a:r>
              <a:rPr lang="zh-CN" altLang="en-US" dirty="0"/>
              <a:t>值，</a:t>
            </a:r>
            <a:r>
              <a:rPr lang="zh-CN" altLang="en-US" dirty="0" smtClean="0"/>
              <a:t>更新子</a:t>
            </a:r>
            <a:r>
              <a:rPr lang="zh-CN" altLang="en-US" dirty="0"/>
              <a:t>组件的</a:t>
            </a:r>
            <a:r>
              <a:rPr lang="en-US" altLang="zh-CN" dirty="0"/>
              <a:t>props</a:t>
            </a:r>
            <a:r>
              <a:rPr lang="zh-CN" altLang="en-US" dirty="0"/>
              <a:t>值从而达到更新。</a:t>
            </a:r>
          </a:p>
        </p:txBody>
      </p:sp>
    </p:spTree>
    <p:extLst>
      <p:ext uri="{BB962C8B-B14F-4D97-AF65-F5344CB8AC3E}">
        <p14:creationId xmlns:p14="http://schemas.microsoft.com/office/powerpoint/2010/main" val="131007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对于模块 属于 </a:t>
            </a:r>
            <a:r>
              <a:rPr lang="zh-CN" altLang="en-US" b="1" dirty="0" smtClean="0"/>
              <a:t>自身</a:t>
            </a:r>
            <a:r>
              <a:rPr lang="zh-CN" altLang="en-US" dirty="0" smtClean="0"/>
              <a:t> 属性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this.state</a:t>
            </a:r>
            <a:r>
              <a:rPr lang="en-US" altLang="zh-CN" dirty="0" smtClean="0"/>
              <a:t>={name:”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”}</a:t>
            </a:r>
          </a:p>
          <a:p>
            <a:r>
              <a:rPr lang="zh-CN" altLang="en-US" dirty="0" smtClean="0"/>
              <a:t>初始化一般放置在构造函数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this.setStae</a:t>
            </a:r>
            <a:r>
              <a:rPr lang="en-US" altLang="zh-CN" dirty="0" smtClean="0"/>
              <a:t>=({name:”abc1”})</a:t>
            </a:r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的作用域只在当前组件当中，不会污染其他组件；</a:t>
            </a:r>
            <a:endParaRPr lang="en-US" altLang="zh-CN" dirty="0" smtClean="0"/>
          </a:p>
          <a:p>
            <a:r>
              <a:rPr lang="en-US" altLang="zh-CN" dirty="0" smtClean="0"/>
              <a:t>React16</a:t>
            </a:r>
            <a:r>
              <a:rPr lang="zh-CN" altLang="en-US" dirty="0"/>
              <a:t>中：传递 </a:t>
            </a:r>
            <a:r>
              <a:rPr lang="en-US" altLang="zh-CN" dirty="0"/>
              <a:t>null </a:t>
            </a:r>
            <a:r>
              <a:rPr lang="zh-CN" altLang="en-US" dirty="0"/>
              <a:t>给 </a:t>
            </a:r>
            <a:r>
              <a:rPr lang="en-US" altLang="zh-CN" dirty="0" err="1"/>
              <a:t>setState</a:t>
            </a:r>
            <a:r>
              <a:rPr lang="en-US" altLang="zh-CN" dirty="0"/>
              <a:t> </a:t>
            </a:r>
            <a:r>
              <a:rPr lang="zh-CN" altLang="en-US" dirty="0"/>
              <a:t>方法将不会触发更新。你可以自定义更新方法决定是否需要重新渲染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React16</a:t>
            </a:r>
            <a:r>
              <a:rPr lang="zh-CN" altLang="en-US" dirty="0" smtClean="0"/>
              <a:t>中：在</a:t>
            </a:r>
            <a:r>
              <a:rPr lang="zh-CN" altLang="en-US" dirty="0"/>
              <a:t> </a:t>
            </a:r>
            <a:r>
              <a:rPr lang="en-US" altLang="zh-CN" dirty="0"/>
              <a:t>render </a:t>
            </a:r>
            <a:r>
              <a:rPr lang="zh-CN" altLang="en-US" dirty="0"/>
              <a:t>方法中直接调用 </a:t>
            </a:r>
            <a:r>
              <a:rPr lang="en-US" altLang="zh-CN" dirty="0" err="1"/>
              <a:t>setState</a:t>
            </a:r>
            <a:r>
              <a:rPr lang="en-US" altLang="zh-CN" dirty="0"/>
              <a:t> </a:t>
            </a:r>
            <a:r>
              <a:rPr lang="zh-CN" altLang="en-US" dirty="0"/>
              <a:t>总会导致更新。</a:t>
            </a:r>
          </a:p>
        </p:txBody>
      </p:sp>
    </p:spTree>
    <p:extLst>
      <p:ext uri="{BB962C8B-B14F-4D97-AF65-F5344CB8AC3E}">
        <p14:creationId xmlns:p14="http://schemas.microsoft.com/office/powerpoint/2010/main" val="12914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props</a:t>
            </a:r>
            <a:r>
              <a:rPr lang="zh-CN" altLang="en-US" dirty="0" smtClean="0"/>
              <a:t>对于</a:t>
            </a:r>
            <a:r>
              <a:rPr lang="zh-CN" altLang="en-US" dirty="0"/>
              <a:t>模块 属于 </a:t>
            </a:r>
            <a:r>
              <a:rPr lang="zh-CN" altLang="en-US" dirty="0" smtClean="0"/>
              <a:t>外来属性；</a:t>
            </a:r>
            <a:endParaRPr lang="en-US" altLang="zh-CN" dirty="0" smtClean="0"/>
          </a:p>
          <a:p>
            <a:r>
              <a:rPr lang="zh-CN" altLang="en-US" dirty="0"/>
              <a:t>主要</a:t>
            </a:r>
            <a:r>
              <a:rPr lang="zh-CN" altLang="en-US" dirty="0" smtClean="0"/>
              <a:t>用于传递参数，模块中使用</a:t>
            </a:r>
            <a:r>
              <a:rPr lang="en-US" altLang="zh-CN" dirty="0" err="1" smtClean="0"/>
              <a:t>this.props.xxx</a:t>
            </a:r>
            <a:r>
              <a:rPr lang="zh-CN" altLang="en-US" dirty="0" smtClean="0"/>
              <a:t>获取；</a:t>
            </a:r>
            <a:endParaRPr lang="en-US" altLang="zh-CN" dirty="0" smtClean="0"/>
          </a:p>
          <a:p>
            <a:r>
              <a:rPr lang="en-US" altLang="zh-CN" dirty="0"/>
              <a:t>props</a:t>
            </a:r>
            <a:r>
              <a:rPr lang="zh-CN" altLang="en-US" dirty="0"/>
              <a:t>是</a:t>
            </a:r>
            <a:r>
              <a:rPr lang="en-US" altLang="zh-CN" dirty="0"/>
              <a:t>property</a:t>
            </a:r>
            <a:r>
              <a:rPr lang="zh-CN" altLang="en-US" dirty="0"/>
              <a:t>的缩写，可以理解为</a:t>
            </a:r>
            <a:r>
              <a:rPr lang="en-US" altLang="zh-CN" dirty="0"/>
              <a:t>HTML</a:t>
            </a:r>
            <a:r>
              <a:rPr lang="zh-CN" altLang="en-US" dirty="0"/>
              <a:t>标签的</a:t>
            </a:r>
            <a:r>
              <a:rPr lang="en-US" altLang="zh-CN" dirty="0"/>
              <a:t>attribute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smtClean="0"/>
              <a:t>Props</a:t>
            </a:r>
            <a:r>
              <a:rPr lang="zh-CN" altLang="en-US" b="1" dirty="0" smtClean="0"/>
              <a:t>只读</a:t>
            </a:r>
            <a:r>
              <a:rPr lang="zh-CN" altLang="en-US" dirty="0" smtClean="0"/>
              <a:t>的，不可以使用</a:t>
            </a:r>
            <a:r>
              <a:rPr lang="en-US" altLang="zh-CN" dirty="0" err="1" smtClean="0"/>
              <a:t>this.props</a:t>
            </a:r>
            <a:r>
              <a:rPr lang="zh-CN" altLang="en-US" dirty="0" smtClean="0"/>
              <a:t>来改变</a:t>
            </a:r>
            <a:r>
              <a:rPr lang="en-US" altLang="zh-CN" dirty="0" err="1" smtClean="0"/>
              <a:t>props.props</a:t>
            </a:r>
            <a:r>
              <a:rPr lang="zh-CN" altLang="en-US" dirty="0"/>
              <a:t>永远是只读的。</a:t>
            </a:r>
            <a:endParaRPr lang="en-US" altLang="zh-CN" dirty="0" smtClean="0"/>
          </a:p>
          <a:p>
            <a:r>
              <a:rPr lang="zh-CN" altLang="en-US" dirty="0" smtClean="0"/>
              <a:t>在由数据驱动的组件中，</a:t>
            </a:r>
            <a:r>
              <a:rPr lang="zh-CN" altLang="en-US" dirty="0"/>
              <a:t>可以</a:t>
            </a:r>
            <a:r>
              <a:rPr lang="zh-CN" altLang="en-US" dirty="0" smtClean="0"/>
              <a:t>根据传入的数据不同显示不同的</a:t>
            </a:r>
            <a:r>
              <a:rPr lang="en-US" altLang="zh-CN" dirty="0" err="1" smtClean="0"/>
              <a:t>ui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PropTypes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defaultProps</a:t>
            </a:r>
            <a:r>
              <a:rPr lang="zh-CN" altLang="en-US" dirty="0" smtClean="0"/>
              <a:t>用来设定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的类型，</a:t>
            </a:r>
            <a:r>
              <a:rPr lang="zh-CN" altLang="en-US" dirty="0"/>
              <a:t>和</a:t>
            </a:r>
            <a:r>
              <a:rPr lang="zh-CN" altLang="en-US" dirty="0" smtClean="0"/>
              <a:t>设置默认的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，可服用组件最好使用验证。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89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组件之间的沟通方法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父子组件：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父传</a:t>
            </a:r>
            <a:r>
              <a:rPr lang="zh-CN" altLang="en-US" dirty="0" smtClean="0"/>
              <a:t>子：使用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父获子：使用回调函数；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兄弟</a:t>
            </a:r>
            <a:r>
              <a:rPr lang="zh-CN" altLang="en-US" dirty="0" smtClean="0"/>
              <a:t>组件：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/>
              <a:t>props</a:t>
            </a:r>
            <a:r>
              <a:rPr lang="zh-CN" altLang="en-US" dirty="0"/>
              <a:t>传递父组件回调函数。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Context</a:t>
            </a:r>
            <a:r>
              <a:rPr lang="zh-CN" altLang="en-US" dirty="0" smtClean="0"/>
              <a:t>上下文；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Flux</a:t>
            </a:r>
            <a:r>
              <a:rPr lang="zh-CN" altLang="en-US" dirty="0"/>
              <a:t>架构</a:t>
            </a:r>
            <a:r>
              <a:rPr lang="zh-CN" altLang="en-US" dirty="0" smtClean="0"/>
              <a:t>进行状态管理！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什是声明式</a:t>
            </a:r>
            <a:r>
              <a:rPr lang="zh-CN" altLang="en-US" dirty="0"/>
              <a:t>编程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0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/>
              <a:t>Jsx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5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484784"/>
            <a:ext cx="7362086" cy="2210978"/>
          </a:xfrm>
        </p:spPr>
      </p:pic>
      <p:sp>
        <p:nvSpPr>
          <p:cNvPr id="7" name="矩形 6"/>
          <p:cNvSpPr/>
          <p:nvPr/>
        </p:nvSpPr>
        <p:spPr>
          <a:xfrm>
            <a:off x="827584" y="476672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如何用 </a:t>
            </a:r>
            <a:r>
              <a:rPr lang="en-US" altLang="zh-CN" sz="2400" dirty="0">
                <a:latin typeface="+mn-ea"/>
              </a:rPr>
              <a:t>JavaScript </a:t>
            </a:r>
            <a:r>
              <a:rPr lang="zh-CN" altLang="en-US" sz="2400" dirty="0">
                <a:latin typeface="+mn-ea"/>
              </a:rPr>
              <a:t>对象来表现一个 </a:t>
            </a:r>
            <a:r>
              <a:rPr lang="en-US" altLang="zh-CN" sz="2400" dirty="0">
                <a:latin typeface="+mn-ea"/>
              </a:rPr>
              <a:t>DOM </a:t>
            </a:r>
            <a:r>
              <a:rPr lang="zh-CN" altLang="en-US" sz="2400" dirty="0">
                <a:latin typeface="+mn-ea"/>
              </a:rPr>
              <a:t>元素的</a:t>
            </a:r>
            <a:r>
              <a:rPr lang="zh-CN" altLang="en-US" sz="2400" dirty="0" smtClean="0">
                <a:latin typeface="+mn-ea"/>
              </a:rPr>
              <a:t>结构？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4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136904" cy="5822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83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/>
          <a:lstStyle/>
          <a:p>
            <a:r>
              <a:rPr lang="zh-CN" altLang="en-US" dirty="0"/>
              <a:t>编译的过程会把类似 </a:t>
            </a:r>
            <a:r>
              <a:rPr lang="en-US" altLang="zh-CN" dirty="0"/>
              <a:t>HTML </a:t>
            </a:r>
            <a:r>
              <a:rPr lang="zh-CN" altLang="en-US" dirty="0"/>
              <a:t>的 </a:t>
            </a:r>
            <a:r>
              <a:rPr lang="en-US" altLang="zh-CN" dirty="0"/>
              <a:t>JSX </a:t>
            </a:r>
            <a:r>
              <a:rPr lang="zh-CN" altLang="en-US" dirty="0"/>
              <a:t>结构转换成 </a:t>
            </a:r>
            <a:r>
              <a:rPr lang="en-US" altLang="zh-CN" dirty="0"/>
              <a:t>JavaScript </a:t>
            </a:r>
            <a:r>
              <a:rPr lang="zh-CN" altLang="en-US" dirty="0"/>
              <a:t>的对象结构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JSX</a:t>
            </a:r>
            <a:r>
              <a:rPr lang="zh-CN" altLang="en-US" dirty="0"/>
              <a:t>元素只是调用</a:t>
            </a:r>
            <a:r>
              <a:rPr lang="en-US" altLang="zh-CN" dirty="0" err="1"/>
              <a:t>React.createElement</a:t>
            </a:r>
            <a:r>
              <a:rPr lang="en-US" altLang="zh-CN" dirty="0"/>
              <a:t>(component</a:t>
            </a:r>
            <a:r>
              <a:rPr lang="zh-CN" altLang="en-US" dirty="0"/>
              <a:t>，</a:t>
            </a:r>
            <a:r>
              <a:rPr lang="en-US" altLang="zh-CN" dirty="0"/>
              <a:t>props</a:t>
            </a:r>
            <a:r>
              <a:rPr lang="zh-CN" altLang="en-US" dirty="0"/>
              <a:t>，</a:t>
            </a:r>
            <a:r>
              <a:rPr lang="en-US" altLang="zh-CN" dirty="0"/>
              <a:t>... children)</a:t>
            </a:r>
            <a:r>
              <a:rPr lang="zh-CN" altLang="en-US" dirty="0"/>
              <a:t>的语法糖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4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8300101" cy="5616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3349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7884201" cy="5256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86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r>
              <a:rPr lang="en-US" altLang="zh-CN" dirty="0" err="1"/>
              <a:t>React.createElement</a:t>
            </a:r>
            <a:r>
              <a:rPr lang="zh-CN" altLang="en-US" dirty="0"/>
              <a:t> 会构建一个 </a:t>
            </a:r>
            <a:r>
              <a:rPr lang="en-US" altLang="zh-CN" dirty="0"/>
              <a:t>JavaScript </a:t>
            </a:r>
            <a:r>
              <a:rPr lang="zh-CN" altLang="en-US" dirty="0"/>
              <a:t>对象来描述你 </a:t>
            </a:r>
            <a:r>
              <a:rPr lang="en-US" altLang="zh-CN" dirty="0"/>
              <a:t>HTML </a:t>
            </a:r>
            <a:r>
              <a:rPr lang="zh-CN" altLang="en-US" dirty="0"/>
              <a:t>结构的信息，包括标签名、属性、还有子元素等。这样的代码就是合法的 </a:t>
            </a:r>
            <a:r>
              <a:rPr lang="en-US" altLang="zh-CN" dirty="0"/>
              <a:t>JavaScript </a:t>
            </a:r>
            <a:r>
              <a:rPr lang="zh-CN" altLang="en-US" dirty="0"/>
              <a:t>代码了。所以使用 </a:t>
            </a:r>
            <a:r>
              <a:rPr lang="en-US" altLang="zh-CN" dirty="0"/>
              <a:t>React </a:t>
            </a:r>
            <a:r>
              <a:rPr lang="zh-CN" altLang="en-US" dirty="0"/>
              <a:t>和 </a:t>
            </a:r>
            <a:r>
              <a:rPr lang="en-US" altLang="zh-CN" dirty="0"/>
              <a:t>JSX </a:t>
            </a:r>
            <a:r>
              <a:rPr lang="zh-CN" altLang="en-US" dirty="0"/>
              <a:t>的时候一定要经过编译的过程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3200" b="1" dirty="0"/>
              <a:t>所谓的 </a:t>
            </a:r>
            <a:r>
              <a:rPr lang="en-US" altLang="zh-CN" sz="3200" b="1" dirty="0"/>
              <a:t>JSX </a:t>
            </a:r>
            <a:r>
              <a:rPr lang="zh-CN" altLang="en-US" sz="3200" b="1" dirty="0"/>
              <a:t>其实就是 </a:t>
            </a:r>
            <a:r>
              <a:rPr lang="en-US" altLang="zh-CN" sz="3200" b="1" dirty="0"/>
              <a:t>JavaScript </a:t>
            </a:r>
            <a:r>
              <a:rPr lang="zh-CN" altLang="en-US" sz="3200" b="1" dirty="0"/>
              <a:t>对象。</a:t>
            </a:r>
          </a:p>
        </p:txBody>
      </p:sp>
    </p:spTree>
    <p:extLst>
      <p:ext uri="{BB962C8B-B14F-4D97-AF65-F5344CB8AC3E}">
        <p14:creationId xmlns:p14="http://schemas.microsoft.com/office/powerpoint/2010/main" val="404635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169287" cy="5328592"/>
          </a:xfrm>
        </p:spPr>
      </p:pic>
    </p:spTree>
    <p:extLst>
      <p:ext uri="{BB962C8B-B14F-4D97-AF65-F5344CB8AC3E}">
        <p14:creationId xmlns:p14="http://schemas.microsoft.com/office/powerpoint/2010/main" val="31602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注意的几个点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JSX </a:t>
            </a:r>
            <a:r>
              <a:rPr lang="zh-CN" altLang="en-US" dirty="0"/>
              <a:t>是 </a:t>
            </a:r>
            <a:r>
              <a:rPr lang="en-US" altLang="zh-CN" dirty="0"/>
              <a:t>JavaScript </a:t>
            </a:r>
            <a:r>
              <a:rPr lang="zh-CN" altLang="en-US" dirty="0"/>
              <a:t>语言的一种语法扩展，长得像 </a:t>
            </a:r>
            <a:r>
              <a:rPr lang="en-US" altLang="zh-CN" dirty="0"/>
              <a:t>HTML</a:t>
            </a:r>
            <a:r>
              <a:rPr lang="zh-CN" altLang="en-US" dirty="0"/>
              <a:t>，但并不是 </a:t>
            </a:r>
            <a:r>
              <a:rPr lang="en-US" altLang="zh-CN" dirty="0"/>
              <a:t>HTML</a:t>
            </a:r>
            <a:r>
              <a:rPr lang="zh-CN" altLang="en-US" dirty="0"/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React.js </a:t>
            </a:r>
            <a:r>
              <a:rPr lang="zh-CN" altLang="en-US" dirty="0"/>
              <a:t>可以用 </a:t>
            </a:r>
            <a:r>
              <a:rPr lang="en-US" altLang="zh-CN" dirty="0"/>
              <a:t>JSX </a:t>
            </a:r>
            <a:r>
              <a:rPr lang="zh-CN" altLang="en-US" dirty="0"/>
              <a:t>来描述你的组件长什么样的。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JSX </a:t>
            </a:r>
            <a:r>
              <a:rPr lang="zh-CN" altLang="en-US" dirty="0"/>
              <a:t>在编译的时候会变成相应的 </a:t>
            </a:r>
            <a:r>
              <a:rPr lang="en-US" altLang="zh-CN" dirty="0"/>
              <a:t>JavaScript </a:t>
            </a:r>
            <a:r>
              <a:rPr lang="zh-CN" altLang="en-US" dirty="0"/>
              <a:t>对象描述。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react-</a:t>
            </a:r>
            <a:r>
              <a:rPr lang="en-US" altLang="zh-CN" dirty="0" err="1"/>
              <a:t>dom</a:t>
            </a:r>
            <a:r>
              <a:rPr lang="en-US" altLang="zh-CN" dirty="0"/>
              <a:t> </a:t>
            </a:r>
            <a:r>
              <a:rPr lang="zh-CN" altLang="en-US" dirty="0"/>
              <a:t>负责把这个用来描述 </a:t>
            </a:r>
            <a:r>
              <a:rPr lang="en-US" altLang="zh-CN" dirty="0"/>
              <a:t>UI </a:t>
            </a:r>
            <a:r>
              <a:rPr lang="zh-CN" altLang="en-US" dirty="0"/>
              <a:t>信息的 </a:t>
            </a:r>
            <a:r>
              <a:rPr lang="en-US" altLang="zh-CN" dirty="0"/>
              <a:t>JavaScript </a:t>
            </a:r>
            <a:r>
              <a:rPr lang="zh-CN" altLang="en-US" dirty="0"/>
              <a:t>对象变成 </a:t>
            </a:r>
            <a:r>
              <a:rPr lang="en-US" altLang="zh-CN" dirty="0"/>
              <a:t>DOM </a:t>
            </a:r>
            <a:r>
              <a:rPr lang="zh-CN" altLang="en-US" dirty="0"/>
              <a:t>元素，并且渲染到页面上</a:t>
            </a:r>
          </a:p>
        </p:txBody>
      </p:sp>
    </p:spTree>
    <p:extLst>
      <p:ext uri="{BB962C8B-B14F-4D97-AF65-F5344CB8AC3E}">
        <p14:creationId xmlns:p14="http://schemas.microsoft.com/office/powerpoint/2010/main" val="22220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3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772400" cy="4464496"/>
          </a:xfrm>
        </p:spPr>
      </p:pic>
    </p:spTree>
    <p:extLst>
      <p:ext uri="{BB962C8B-B14F-4D97-AF65-F5344CB8AC3E}">
        <p14:creationId xmlns:p14="http://schemas.microsoft.com/office/powerpoint/2010/main" val="13593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为什么需要虚拟</a:t>
            </a:r>
            <a:r>
              <a:rPr lang="en-US" altLang="zh-CN" dirty="0" smtClean="0"/>
              <a:t>DOM?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一个最基本的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组件由数据和</a:t>
            </a:r>
            <a:r>
              <a:rPr lang="en-US" altLang="zh-CN" dirty="0" smtClean="0"/>
              <a:t>JSX</a:t>
            </a:r>
            <a:r>
              <a:rPr lang="zh-CN" altLang="en-US" dirty="0" smtClean="0"/>
              <a:t>两个主要部分构成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Component  =  Date + JSX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63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0688"/>
            <a:ext cx="7772400" cy="5177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4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99592" y="620688"/>
            <a:ext cx="7772400" cy="4572000"/>
          </a:xfrm>
        </p:spPr>
        <p:txBody>
          <a:bodyPr/>
          <a:lstStyle/>
          <a:p>
            <a:r>
              <a:rPr lang="en-US" altLang="zh-CN" dirty="0"/>
              <a:t>props </a:t>
            </a:r>
            <a:r>
              <a:rPr lang="zh-CN" altLang="en-US" dirty="0"/>
              <a:t>主要作用是提供数据来源，可以简单的理解为 </a:t>
            </a:r>
            <a:r>
              <a:rPr lang="en-US" altLang="zh-CN" dirty="0"/>
              <a:t>props </a:t>
            </a:r>
            <a:r>
              <a:rPr lang="zh-CN" altLang="en-US" dirty="0"/>
              <a:t>就是构造函数的参数。</a:t>
            </a:r>
            <a:endParaRPr lang="en-US" altLang="zh-CN" dirty="0"/>
          </a:p>
          <a:p>
            <a:r>
              <a:rPr lang="en-US" altLang="zh-CN" dirty="0"/>
              <a:t>state </a:t>
            </a:r>
            <a:r>
              <a:rPr lang="zh-CN" altLang="en-US" dirty="0"/>
              <a:t>唯一的作用是控制组件的表现，用来存放会随着交互变化状态，比如开关状态等。</a:t>
            </a:r>
          </a:p>
          <a:p>
            <a:r>
              <a:rPr lang="en-US" altLang="zh-CN" dirty="0"/>
              <a:t>JSX </a:t>
            </a:r>
            <a:r>
              <a:rPr lang="zh-CN" altLang="en-US" dirty="0"/>
              <a:t>做的事情就是根据 </a:t>
            </a:r>
            <a:r>
              <a:rPr lang="en-US" altLang="zh-CN" dirty="0"/>
              <a:t>state </a:t>
            </a:r>
            <a:r>
              <a:rPr lang="zh-CN" altLang="en-US" dirty="0"/>
              <a:t>和 </a:t>
            </a:r>
            <a:r>
              <a:rPr lang="en-US" altLang="zh-CN" dirty="0"/>
              <a:t>props </a:t>
            </a:r>
            <a:r>
              <a:rPr lang="zh-CN" altLang="en-US" dirty="0"/>
              <a:t>中的值，结合一些视图层面的逻辑，输出对应的 </a:t>
            </a:r>
            <a:r>
              <a:rPr lang="en-US" altLang="zh-CN" dirty="0"/>
              <a:t>DOM </a:t>
            </a:r>
            <a:r>
              <a:rPr lang="zh-CN" altLang="en-US" dirty="0"/>
              <a:t>结构。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由于更新会导致</a:t>
            </a:r>
            <a:r>
              <a:rPr lang="en-US" altLang="zh-CN" dirty="0" smtClean="0"/>
              <a:t>DOM</a:t>
            </a:r>
            <a:r>
              <a:rPr lang="zh-CN" altLang="en-US" dirty="0" smtClean="0"/>
              <a:t>结构改变，导致页面重绘，所以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引入了虚拟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React diff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27584" y="1412776"/>
            <a:ext cx="7772400" cy="45720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Web UI </a:t>
            </a:r>
            <a:r>
              <a:rPr lang="zh-CN" altLang="en-US" dirty="0"/>
              <a:t>中 </a:t>
            </a:r>
            <a:r>
              <a:rPr lang="en-US" altLang="zh-CN" dirty="0"/>
              <a:t>DOM </a:t>
            </a:r>
            <a:r>
              <a:rPr lang="zh-CN" altLang="en-US" dirty="0"/>
              <a:t>节点跨层级的移动操作特别少，可以忽略不计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拥有相同类的两个组件将会生成相似的树形结构，拥有不同类的两个</a:t>
            </a:r>
            <a:r>
              <a:rPr lang="zh-CN" altLang="en-US" dirty="0" smtClean="0"/>
              <a:t>组件将</a:t>
            </a:r>
            <a:r>
              <a:rPr lang="zh-CN" altLang="en-US" dirty="0"/>
              <a:t>会</a:t>
            </a:r>
            <a:r>
              <a:rPr lang="zh-CN" altLang="en-US" dirty="0" smtClean="0"/>
              <a:t>生成不同</a:t>
            </a:r>
            <a:r>
              <a:rPr lang="zh-CN" altLang="en-US" dirty="0"/>
              <a:t>的树形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对于同一层级的一组子节点，它们可以通过唯一 </a:t>
            </a:r>
            <a:r>
              <a:rPr lang="en-US" altLang="zh-CN" dirty="0"/>
              <a:t>id </a:t>
            </a:r>
            <a:r>
              <a:rPr lang="zh-CN" altLang="en-US" dirty="0"/>
              <a:t>进行区分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基于以上三个前提策略，</a:t>
            </a:r>
            <a:r>
              <a:rPr lang="en-US" altLang="zh-CN" dirty="0"/>
              <a:t>React </a:t>
            </a:r>
            <a:r>
              <a:rPr lang="zh-CN" altLang="en-US" dirty="0"/>
              <a:t>分别对 </a:t>
            </a:r>
            <a:r>
              <a:rPr lang="en-US" altLang="zh-CN" dirty="0"/>
              <a:t>tree diff</a:t>
            </a:r>
            <a:r>
              <a:rPr lang="zh-CN" altLang="en-US" dirty="0"/>
              <a:t>、</a:t>
            </a:r>
            <a:r>
              <a:rPr lang="en-US" altLang="zh-CN" dirty="0"/>
              <a:t>component diff </a:t>
            </a:r>
            <a:r>
              <a:rPr lang="zh-CN" altLang="en-US" dirty="0"/>
              <a:t>以及 </a:t>
            </a:r>
            <a:r>
              <a:rPr lang="en-US" altLang="zh-CN" dirty="0"/>
              <a:t>element diff </a:t>
            </a:r>
            <a:r>
              <a:rPr lang="zh-CN" altLang="en-US" dirty="0"/>
              <a:t>进行算法优化，事实也证明这三个前提策略是合理且准确的，它保证了整体界面构建的性能。</a:t>
            </a:r>
          </a:p>
        </p:txBody>
      </p:sp>
    </p:spTree>
    <p:extLst>
      <p:ext uri="{BB962C8B-B14F-4D97-AF65-F5344CB8AC3E}">
        <p14:creationId xmlns:p14="http://schemas.microsoft.com/office/powerpoint/2010/main" val="315711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tree diff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9" y="836712"/>
            <a:ext cx="7134866" cy="3816424"/>
          </a:xfrm>
        </p:spPr>
      </p:pic>
      <p:sp>
        <p:nvSpPr>
          <p:cNvPr id="5" name="TextBox 4"/>
          <p:cNvSpPr txBox="1"/>
          <p:nvPr/>
        </p:nvSpPr>
        <p:spPr>
          <a:xfrm>
            <a:off x="1331640" y="4714072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两棵树只会对同一层次的节点进行比较。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1580" y="5199129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 </a:t>
            </a:r>
            <a:r>
              <a:rPr lang="zh-CN" altLang="en-US" dirty="0"/>
              <a:t>通过 </a:t>
            </a:r>
            <a:r>
              <a:rPr lang="en-US" altLang="zh-CN" dirty="0" err="1"/>
              <a:t>updateDepth</a:t>
            </a:r>
            <a:r>
              <a:rPr lang="en-US" altLang="zh-CN" dirty="0"/>
              <a:t> </a:t>
            </a:r>
            <a:r>
              <a:rPr lang="zh-CN" altLang="en-US" dirty="0"/>
              <a:t>对 </a:t>
            </a:r>
            <a:r>
              <a:rPr lang="en-US" altLang="zh-CN" dirty="0"/>
              <a:t>Virtual DOM </a:t>
            </a:r>
            <a:r>
              <a:rPr lang="zh-CN" altLang="en-US" dirty="0"/>
              <a:t>树进行层级控制，只会对相同颜色方框内的 </a:t>
            </a:r>
            <a:r>
              <a:rPr lang="en-US" altLang="zh-CN" dirty="0"/>
              <a:t>DOM </a:t>
            </a:r>
            <a:r>
              <a:rPr lang="zh-CN" altLang="en-US" dirty="0"/>
              <a:t>节点进行比较，即同一个父节点下的所有子节点。当发现节点已经不存在，则该节点及其子节点会被完全删除掉，不会用于进一步的比较。这样只需要对树进行一次遍历，便能完成整个 </a:t>
            </a:r>
            <a:r>
              <a:rPr lang="en-US" altLang="zh-CN" dirty="0"/>
              <a:t>DOM </a:t>
            </a:r>
            <a:r>
              <a:rPr lang="zh-CN" altLang="en-US" dirty="0"/>
              <a:t>树的比较。</a:t>
            </a:r>
          </a:p>
        </p:txBody>
      </p:sp>
    </p:spTree>
    <p:extLst>
      <p:ext uri="{BB962C8B-B14F-4D97-AF65-F5344CB8AC3E}">
        <p14:creationId xmlns:p14="http://schemas.microsoft.com/office/powerpoint/2010/main" val="482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618040" cy="580926"/>
          </a:xfrm>
        </p:spPr>
        <p:txBody>
          <a:bodyPr>
            <a:noAutofit/>
          </a:bodyPr>
          <a:lstStyle/>
          <a:p>
            <a:r>
              <a:rPr lang="zh-CN" altLang="en-US" sz="1600" b="1" dirty="0"/>
              <a:t>如果出现了 </a:t>
            </a:r>
            <a:r>
              <a:rPr lang="en-US" altLang="zh-CN" sz="1600" b="1" dirty="0"/>
              <a:t>DOM </a:t>
            </a:r>
            <a:r>
              <a:rPr lang="zh-CN" altLang="en-US" sz="1600" b="1" dirty="0"/>
              <a:t>节点跨层级的移动操作，</a:t>
            </a:r>
            <a:r>
              <a:rPr lang="en-US" altLang="zh-CN" sz="1600" b="1" dirty="0"/>
              <a:t>React diff </a:t>
            </a:r>
            <a:r>
              <a:rPr lang="zh-CN" altLang="en-US" sz="1600" b="1" dirty="0"/>
              <a:t>会有怎样的表现呢</a:t>
            </a:r>
            <a:r>
              <a:rPr lang="zh-CN" altLang="en-US" sz="1600" dirty="0"/>
              <a:t>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92696"/>
            <a:ext cx="6794698" cy="3946545"/>
          </a:xfrm>
        </p:spPr>
      </p:pic>
      <p:sp>
        <p:nvSpPr>
          <p:cNvPr id="5" name="TextBox 4"/>
          <p:cNvSpPr txBox="1"/>
          <p:nvPr/>
        </p:nvSpPr>
        <p:spPr>
          <a:xfrm>
            <a:off x="712890" y="4293096"/>
            <a:ext cx="75608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A </a:t>
            </a:r>
            <a:r>
              <a:rPr lang="zh-CN" altLang="en-US" sz="2200" dirty="0"/>
              <a:t>节点（包括其子节点）整个被移动到 </a:t>
            </a:r>
            <a:r>
              <a:rPr lang="en-US" altLang="zh-CN" sz="2200" dirty="0"/>
              <a:t>D </a:t>
            </a:r>
            <a:r>
              <a:rPr lang="zh-CN" altLang="en-US" sz="2200" dirty="0"/>
              <a:t>节点下，由于 </a:t>
            </a:r>
            <a:r>
              <a:rPr lang="en-US" altLang="zh-CN" sz="2200" dirty="0"/>
              <a:t>React </a:t>
            </a:r>
            <a:r>
              <a:rPr lang="zh-CN" altLang="en-US" sz="2200" dirty="0"/>
              <a:t>只会简单的考虑同层级节点的位置变换，而对于不同层级的节点，只有创建和删除操作。当根节点发现子节点中 </a:t>
            </a:r>
            <a:r>
              <a:rPr lang="en-US" altLang="zh-CN" sz="2200" dirty="0"/>
              <a:t>A </a:t>
            </a:r>
            <a:r>
              <a:rPr lang="zh-CN" altLang="en-US" sz="2200" dirty="0"/>
              <a:t>消失了，就会直接销毁 </a:t>
            </a:r>
            <a:r>
              <a:rPr lang="en-US" altLang="zh-CN" sz="2200" dirty="0"/>
              <a:t>A</a:t>
            </a:r>
            <a:r>
              <a:rPr lang="zh-CN" altLang="en-US" sz="2200" dirty="0"/>
              <a:t>；当 </a:t>
            </a:r>
            <a:r>
              <a:rPr lang="en-US" altLang="zh-CN" sz="2200" dirty="0"/>
              <a:t>D </a:t>
            </a:r>
            <a:r>
              <a:rPr lang="zh-CN" altLang="en-US" sz="2200" dirty="0"/>
              <a:t>发现多了一个子节点 </a:t>
            </a:r>
            <a:r>
              <a:rPr lang="en-US" altLang="zh-CN" sz="2200" dirty="0"/>
              <a:t>A</a:t>
            </a:r>
            <a:r>
              <a:rPr lang="zh-CN" altLang="en-US" sz="2200" dirty="0"/>
              <a:t>，则会创建新的 </a:t>
            </a:r>
            <a:r>
              <a:rPr lang="en-US" altLang="zh-CN" sz="2200" dirty="0"/>
              <a:t>A</a:t>
            </a:r>
            <a:r>
              <a:rPr lang="zh-CN" altLang="en-US" sz="2200" dirty="0"/>
              <a:t>（包括子节点）作为其子节点。此时，</a:t>
            </a:r>
            <a:r>
              <a:rPr lang="en-US" altLang="zh-CN" sz="2200" dirty="0"/>
              <a:t>React diff </a:t>
            </a:r>
            <a:r>
              <a:rPr lang="zh-CN" altLang="en-US" sz="2200" dirty="0"/>
              <a:t>的执行情况：</a:t>
            </a:r>
            <a:r>
              <a:rPr lang="en-US" altLang="zh-CN" sz="2200" b="1" dirty="0"/>
              <a:t>create A -&gt; create B -&gt; create C -&gt; delete A</a:t>
            </a:r>
            <a:r>
              <a:rPr lang="zh-CN" altLang="en-US" sz="2200" dirty="0"/>
              <a:t>。</a:t>
            </a:r>
            <a:endParaRPr lang="zh-CN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3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0"/>
            <a:ext cx="7772400" cy="1340768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component diff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208912" cy="2789951"/>
          </a:xfrm>
        </p:spPr>
      </p:pic>
      <p:sp>
        <p:nvSpPr>
          <p:cNvPr id="6" name="TextBox 5"/>
          <p:cNvSpPr txBox="1"/>
          <p:nvPr/>
        </p:nvSpPr>
        <p:spPr>
          <a:xfrm>
            <a:off x="827584" y="4005064"/>
            <a:ext cx="72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当 </a:t>
            </a:r>
            <a:r>
              <a:rPr lang="en-US" altLang="zh-CN" sz="2000" dirty="0">
                <a:latin typeface="+mn-ea"/>
              </a:rPr>
              <a:t>component D </a:t>
            </a:r>
            <a:r>
              <a:rPr lang="zh-CN" altLang="en-US" sz="2000" dirty="0">
                <a:latin typeface="+mn-ea"/>
              </a:rPr>
              <a:t>改变为 </a:t>
            </a:r>
            <a:r>
              <a:rPr lang="en-US" altLang="zh-CN" sz="2000" dirty="0">
                <a:latin typeface="+mn-ea"/>
              </a:rPr>
              <a:t>component G </a:t>
            </a:r>
            <a:r>
              <a:rPr lang="zh-CN" altLang="en-US" sz="2000" dirty="0">
                <a:latin typeface="+mn-ea"/>
              </a:rPr>
              <a:t>时，即使这两个 </a:t>
            </a:r>
            <a:r>
              <a:rPr lang="en-US" altLang="zh-CN" sz="2000" dirty="0">
                <a:latin typeface="+mn-ea"/>
              </a:rPr>
              <a:t>component </a:t>
            </a:r>
            <a:r>
              <a:rPr lang="zh-CN" altLang="en-US" sz="2000" dirty="0">
                <a:latin typeface="+mn-ea"/>
              </a:rPr>
              <a:t>结构相似，一旦 </a:t>
            </a:r>
            <a:r>
              <a:rPr lang="en-US" altLang="zh-CN" sz="2000" dirty="0">
                <a:latin typeface="+mn-ea"/>
              </a:rPr>
              <a:t>React </a:t>
            </a:r>
            <a:r>
              <a:rPr lang="zh-CN" altLang="en-US" sz="2000" dirty="0">
                <a:latin typeface="+mn-ea"/>
              </a:rPr>
              <a:t>判断 </a:t>
            </a:r>
            <a:r>
              <a:rPr lang="en-US" altLang="zh-CN" sz="2000" dirty="0">
                <a:latin typeface="+mn-ea"/>
              </a:rPr>
              <a:t>D </a:t>
            </a:r>
            <a:r>
              <a:rPr lang="zh-CN" altLang="en-US" sz="2000" dirty="0">
                <a:latin typeface="+mn-ea"/>
              </a:rPr>
              <a:t>和 </a:t>
            </a:r>
            <a:r>
              <a:rPr lang="en-US" altLang="zh-CN" sz="2000" dirty="0">
                <a:latin typeface="+mn-ea"/>
              </a:rPr>
              <a:t>G </a:t>
            </a:r>
            <a:r>
              <a:rPr lang="zh-CN" altLang="en-US" sz="2000" dirty="0">
                <a:latin typeface="+mn-ea"/>
              </a:rPr>
              <a:t>是不同类型的组件，就不会比较二者的结构，而是直接删除 </a:t>
            </a:r>
            <a:r>
              <a:rPr lang="en-US" altLang="zh-CN" sz="2000" dirty="0">
                <a:latin typeface="+mn-ea"/>
              </a:rPr>
              <a:t>component D</a:t>
            </a:r>
            <a:r>
              <a:rPr lang="zh-CN" altLang="en-US" sz="2000" dirty="0">
                <a:latin typeface="+mn-ea"/>
              </a:rPr>
              <a:t>，重新创建 </a:t>
            </a:r>
            <a:r>
              <a:rPr lang="en-US" altLang="zh-CN" sz="2000" dirty="0">
                <a:latin typeface="+mn-ea"/>
              </a:rPr>
              <a:t>component G </a:t>
            </a:r>
            <a:r>
              <a:rPr lang="zh-CN" altLang="en-US" sz="2000" dirty="0">
                <a:latin typeface="+mn-ea"/>
              </a:rPr>
              <a:t>以及其子节点。虽然当两个 </a:t>
            </a:r>
            <a:r>
              <a:rPr lang="en-US" altLang="zh-CN" sz="2000" dirty="0">
                <a:latin typeface="+mn-ea"/>
              </a:rPr>
              <a:t>component </a:t>
            </a:r>
            <a:r>
              <a:rPr lang="zh-CN" altLang="en-US" sz="2000" dirty="0">
                <a:latin typeface="+mn-ea"/>
              </a:rPr>
              <a:t>是不同类型但结构相似时，</a:t>
            </a:r>
            <a:r>
              <a:rPr lang="en-US" altLang="zh-CN" sz="2000" dirty="0">
                <a:latin typeface="+mn-ea"/>
              </a:rPr>
              <a:t>React diff </a:t>
            </a:r>
            <a:r>
              <a:rPr lang="zh-CN" altLang="en-US" sz="2000" dirty="0">
                <a:latin typeface="+mn-ea"/>
              </a:rPr>
              <a:t>会影响性能，但正如 </a:t>
            </a:r>
            <a:r>
              <a:rPr lang="en-US" altLang="zh-CN" sz="2000" dirty="0">
                <a:latin typeface="+mn-ea"/>
              </a:rPr>
              <a:t>React </a:t>
            </a:r>
            <a:r>
              <a:rPr lang="zh-CN" altLang="en-US" sz="2000" dirty="0">
                <a:latin typeface="+mn-ea"/>
              </a:rPr>
              <a:t>官方博客所言：不同类型的 </a:t>
            </a:r>
            <a:r>
              <a:rPr lang="en-US" altLang="zh-CN" sz="2000" dirty="0">
                <a:latin typeface="+mn-ea"/>
              </a:rPr>
              <a:t>component </a:t>
            </a:r>
            <a:r>
              <a:rPr lang="zh-CN" altLang="en-US" sz="2000" dirty="0">
                <a:latin typeface="+mn-ea"/>
              </a:rPr>
              <a:t>是很少存在相似 </a:t>
            </a:r>
            <a:r>
              <a:rPr lang="en-US" altLang="zh-CN" sz="2000" dirty="0">
                <a:latin typeface="+mn-ea"/>
              </a:rPr>
              <a:t>DOM tree </a:t>
            </a:r>
            <a:r>
              <a:rPr lang="zh-CN" altLang="en-US" sz="2000" dirty="0">
                <a:latin typeface="+mn-ea"/>
              </a:rPr>
              <a:t>的机会，因此这种极端因素很难在实现开发过程中造成重大影响的。</a:t>
            </a:r>
          </a:p>
        </p:txBody>
      </p:sp>
    </p:spTree>
    <p:extLst>
      <p:ext uri="{BB962C8B-B14F-4D97-AF65-F5344CB8AC3E}">
        <p14:creationId xmlns:p14="http://schemas.microsoft.com/office/powerpoint/2010/main" val="13113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element diff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000" dirty="0"/>
              <a:t>当节点处于同一层级时，</a:t>
            </a:r>
            <a:r>
              <a:rPr lang="en-US" altLang="zh-CN" sz="2000" dirty="0"/>
              <a:t>React diff </a:t>
            </a:r>
            <a:r>
              <a:rPr lang="zh-CN" altLang="en-US" sz="2000" dirty="0"/>
              <a:t>提供了三种节点操作，分别为：</a:t>
            </a:r>
            <a:r>
              <a:rPr lang="en-US" altLang="zh-CN" sz="2000" b="1" dirty="0"/>
              <a:t>INSERT_MARKUP</a:t>
            </a:r>
            <a:r>
              <a:rPr lang="zh-CN" altLang="en-US" sz="2000" dirty="0"/>
              <a:t>（插入）、</a:t>
            </a:r>
            <a:r>
              <a:rPr lang="en-US" altLang="zh-CN" sz="2000" b="1" dirty="0"/>
              <a:t>MOVE_EXISTING</a:t>
            </a:r>
            <a:r>
              <a:rPr lang="zh-CN" altLang="en-US" sz="2000" dirty="0"/>
              <a:t>（移动）和 </a:t>
            </a:r>
            <a:r>
              <a:rPr lang="en-US" altLang="zh-CN" sz="2000" b="1" dirty="0"/>
              <a:t>REMOVE_NODE</a:t>
            </a:r>
            <a:r>
              <a:rPr lang="zh-CN" altLang="en-US" sz="2000" dirty="0"/>
              <a:t>（删除）。</a:t>
            </a:r>
          </a:p>
          <a:p>
            <a:r>
              <a:rPr lang="en-US" altLang="zh-CN" dirty="0"/>
              <a:t>INSERT_MARKUP</a:t>
            </a:r>
            <a:r>
              <a:rPr lang="zh-CN" altLang="en-US" dirty="0"/>
              <a:t>，新的 </a:t>
            </a:r>
            <a:r>
              <a:rPr lang="en-US" altLang="zh-CN" dirty="0"/>
              <a:t>component </a:t>
            </a:r>
            <a:r>
              <a:rPr lang="zh-CN" altLang="en-US" dirty="0"/>
              <a:t>类型不在老集合里， 即是全新的节点，需要对新节点执行插入操作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MOVE_EXISTING</a:t>
            </a:r>
            <a:r>
              <a:rPr lang="zh-CN" altLang="en-US" dirty="0"/>
              <a:t>，在老集合有新 </a:t>
            </a:r>
            <a:r>
              <a:rPr lang="en-US" altLang="zh-CN" dirty="0"/>
              <a:t>component </a:t>
            </a:r>
            <a:r>
              <a:rPr lang="zh-CN" altLang="en-US" dirty="0"/>
              <a:t>类型，且 </a:t>
            </a:r>
            <a:r>
              <a:rPr lang="en-US" altLang="zh-CN" dirty="0"/>
              <a:t>element </a:t>
            </a:r>
            <a:r>
              <a:rPr lang="zh-CN" altLang="en-US" dirty="0"/>
              <a:t>是可更新的类型，</a:t>
            </a:r>
            <a:r>
              <a:rPr lang="en-US" altLang="zh-CN" dirty="0" err="1"/>
              <a:t>generateComponentChildren</a:t>
            </a:r>
            <a:r>
              <a:rPr lang="en-US" altLang="zh-CN" dirty="0"/>
              <a:t> </a:t>
            </a:r>
            <a:r>
              <a:rPr lang="zh-CN" altLang="en-US" dirty="0"/>
              <a:t>已调用 </a:t>
            </a:r>
            <a:r>
              <a:rPr lang="en-US" altLang="zh-CN" dirty="0" err="1"/>
              <a:t>receiveComponent</a:t>
            </a:r>
            <a:r>
              <a:rPr lang="zh-CN" altLang="en-US" dirty="0"/>
              <a:t>，这种情况下 </a:t>
            </a:r>
            <a:r>
              <a:rPr lang="en-US" altLang="zh-CN" dirty="0" err="1"/>
              <a:t>prevChild</a:t>
            </a:r>
            <a:r>
              <a:rPr lang="en-US" altLang="zh-CN" dirty="0"/>
              <a:t>=</a:t>
            </a:r>
            <a:r>
              <a:rPr lang="en-US" altLang="zh-CN" dirty="0" err="1"/>
              <a:t>nextChild</a:t>
            </a:r>
            <a:r>
              <a:rPr lang="zh-CN" altLang="en-US" dirty="0"/>
              <a:t>，就需要做移动操作，可以复用以前的 </a:t>
            </a:r>
            <a:r>
              <a:rPr lang="en-US" altLang="zh-CN" dirty="0"/>
              <a:t>DOM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en-US" altLang="zh-CN" dirty="0"/>
              <a:t>REMOVE_NODE</a:t>
            </a:r>
            <a:r>
              <a:rPr lang="zh-CN" altLang="en-US" dirty="0"/>
              <a:t>，老 </a:t>
            </a:r>
            <a:r>
              <a:rPr lang="en-US" altLang="zh-CN" dirty="0"/>
              <a:t>component </a:t>
            </a:r>
            <a:r>
              <a:rPr lang="zh-CN" altLang="en-US" dirty="0"/>
              <a:t>类型，在新集合里也有，但对应的 </a:t>
            </a:r>
            <a:r>
              <a:rPr lang="en-US" altLang="zh-CN" dirty="0"/>
              <a:t>element </a:t>
            </a:r>
            <a:r>
              <a:rPr lang="zh-CN" altLang="en-US" dirty="0"/>
              <a:t>不同则不能直接复用和更新，需要执行删除操作，或者老 </a:t>
            </a:r>
            <a:r>
              <a:rPr lang="en-US" altLang="zh-CN" dirty="0"/>
              <a:t>component </a:t>
            </a:r>
            <a:r>
              <a:rPr lang="zh-CN" altLang="en-US" dirty="0"/>
              <a:t>不在新集合里的，也需要执行删除操作。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72400" cy="1498178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老集合中包含节点：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，更新后的新集合中包含节点：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，此时新老集合进行 </a:t>
            </a:r>
            <a:r>
              <a:rPr lang="en-US" altLang="zh-CN" sz="2000" dirty="0"/>
              <a:t>diff </a:t>
            </a:r>
            <a:r>
              <a:rPr lang="zh-CN" altLang="en-US" sz="2000" dirty="0"/>
              <a:t>差异化对比，发现 </a:t>
            </a:r>
            <a:r>
              <a:rPr lang="en-US" altLang="zh-CN" sz="2000" dirty="0"/>
              <a:t>B != A</a:t>
            </a:r>
            <a:r>
              <a:rPr lang="zh-CN" altLang="en-US" sz="2000" dirty="0"/>
              <a:t>，则创建并插入 </a:t>
            </a:r>
            <a:r>
              <a:rPr lang="en-US" altLang="zh-CN" sz="2000" dirty="0"/>
              <a:t>B </a:t>
            </a:r>
            <a:r>
              <a:rPr lang="zh-CN" altLang="en-US" sz="2000" dirty="0"/>
              <a:t>至新集合，删除老集合 </a:t>
            </a:r>
            <a:r>
              <a:rPr lang="en-US" altLang="zh-CN" sz="2000" dirty="0"/>
              <a:t>A</a:t>
            </a:r>
            <a:r>
              <a:rPr lang="zh-CN" altLang="en-US" sz="2000" dirty="0"/>
              <a:t>；以此类推，创建并插入 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D </a:t>
            </a:r>
            <a:r>
              <a:rPr lang="zh-CN" altLang="en-US" sz="2000" dirty="0"/>
              <a:t>和 </a:t>
            </a:r>
            <a:r>
              <a:rPr lang="en-US" altLang="zh-CN" sz="2000" dirty="0"/>
              <a:t>C</a:t>
            </a:r>
            <a:r>
              <a:rPr lang="zh-CN" altLang="en-US" sz="2000" dirty="0"/>
              <a:t>，删除 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 </a:t>
            </a:r>
            <a:r>
              <a:rPr lang="zh-CN" altLang="en-US" sz="2000" dirty="0"/>
              <a:t>和 </a:t>
            </a:r>
            <a:r>
              <a:rPr lang="en-US" altLang="zh-CN" sz="2000" dirty="0"/>
              <a:t>D</a:t>
            </a:r>
            <a:r>
              <a:rPr lang="zh-CN" altLang="en-US" sz="2000" dirty="0"/>
              <a:t>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6685160" cy="3506754"/>
          </a:xfrm>
        </p:spPr>
      </p:pic>
    </p:spTree>
    <p:extLst>
      <p:ext uri="{BB962C8B-B14F-4D97-AF65-F5344CB8AC3E}">
        <p14:creationId xmlns:p14="http://schemas.microsoft.com/office/powerpoint/2010/main" val="14589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r>
              <a:rPr lang="en-US" altLang="zh-CN" dirty="0"/>
              <a:t>React </a:t>
            </a:r>
            <a:r>
              <a:rPr lang="zh-CN" altLang="en-US" dirty="0"/>
              <a:t>发现这类操作繁琐冗余，因为这些都是相同的节点，但由于位置发生变化，导致需要进行繁杂低效的删除、创建操作，其实只要对这些节点进行位置移动即可。</a:t>
            </a:r>
          </a:p>
          <a:p>
            <a:r>
              <a:rPr lang="zh-CN" altLang="en-US" dirty="0"/>
              <a:t>针对这一现象，</a:t>
            </a:r>
            <a:r>
              <a:rPr lang="en-US" altLang="zh-CN" dirty="0"/>
              <a:t>React </a:t>
            </a:r>
            <a:r>
              <a:rPr lang="zh-CN" altLang="en-US" dirty="0"/>
              <a:t>提出优化策略：允许开发者对同一层级的同组子节点，</a:t>
            </a:r>
            <a:r>
              <a:rPr lang="zh-CN" altLang="en-US" b="1" dirty="0"/>
              <a:t>添加唯一 </a:t>
            </a:r>
            <a:r>
              <a:rPr lang="en-US" altLang="zh-CN" b="1" dirty="0"/>
              <a:t>key </a:t>
            </a:r>
            <a:r>
              <a:rPr lang="zh-CN" altLang="en-US" b="1" dirty="0"/>
              <a:t>进行</a:t>
            </a:r>
            <a:r>
              <a:rPr lang="zh-CN" altLang="en-US" b="1" dirty="0" smtClean="0"/>
              <a:t>区分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93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57" y="932202"/>
            <a:ext cx="7620000" cy="428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79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772400" cy="114300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新老集合进行 </a:t>
            </a:r>
            <a:r>
              <a:rPr lang="en-US" altLang="zh-CN" sz="2400" dirty="0">
                <a:latin typeface="+mn-ea"/>
                <a:ea typeface="+mn-ea"/>
              </a:rPr>
              <a:t>diff </a:t>
            </a:r>
            <a:r>
              <a:rPr lang="zh-CN" altLang="en-US" sz="2400" dirty="0">
                <a:latin typeface="+mn-ea"/>
                <a:ea typeface="+mn-ea"/>
              </a:rPr>
              <a:t>差异化对比，通过 </a:t>
            </a:r>
            <a:r>
              <a:rPr lang="en-US" altLang="zh-CN" sz="2400" dirty="0">
                <a:latin typeface="+mn-ea"/>
                <a:ea typeface="+mn-ea"/>
              </a:rPr>
              <a:t>key </a:t>
            </a:r>
            <a:r>
              <a:rPr lang="zh-CN" altLang="en-US" sz="2400" dirty="0">
                <a:latin typeface="+mn-ea"/>
                <a:ea typeface="+mn-ea"/>
              </a:rPr>
              <a:t>发现新老集合中的节点都是相同的节点，因此无需进行节点删除和创建，只需要将老集合中节点的位置进行移动，更新为新集合中节点的位置，此时 </a:t>
            </a:r>
            <a:r>
              <a:rPr lang="en-US" altLang="zh-CN" sz="2400" dirty="0">
                <a:latin typeface="+mn-ea"/>
                <a:ea typeface="+mn-ea"/>
              </a:rPr>
              <a:t>React </a:t>
            </a:r>
            <a:r>
              <a:rPr lang="zh-CN" altLang="en-US" sz="2400" dirty="0">
                <a:latin typeface="+mn-ea"/>
                <a:ea typeface="+mn-ea"/>
              </a:rPr>
              <a:t>给出的 </a:t>
            </a:r>
            <a:r>
              <a:rPr lang="en-US" altLang="zh-CN" sz="2400" dirty="0">
                <a:latin typeface="+mn-ea"/>
                <a:ea typeface="+mn-ea"/>
              </a:rPr>
              <a:t>diff </a:t>
            </a:r>
            <a:r>
              <a:rPr lang="zh-CN" altLang="en-US" sz="2400" dirty="0">
                <a:latin typeface="+mn-ea"/>
                <a:ea typeface="+mn-ea"/>
              </a:rPr>
              <a:t>结果为：</a:t>
            </a:r>
            <a:r>
              <a:rPr lang="en-US" altLang="zh-CN" sz="2400" dirty="0">
                <a:latin typeface="+mn-ea"/>
                <a:ea typeface="+mn-ea"/>
              </a:rPr>
              <a:t>B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D </a:t>
            </a:r>
            <a:r>
              <a:rPr lang="zh-CN" altLang="en-US" sz="2400" dirty="0">
                <a:latin typeface="+mn-ea"/>
                <a:ea typeface="+mn-ea"/>
              </a:rPr>
              <a:t>不做任何操作，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、</a:t>
            </a:r>
            <a:r>
              <a:rPr lang="en-US" altLang="zh-CN" sz="2400" dirty="0">
                <a:latin typeface="+mn-ea"/>
                <a:ea typeface="+mn-ea"/>
              </a:rPr>
              <a:t>C </a:t>
            </a:r>
            <a:r>
              <a:rPr lang="zh-CN" altLang="en-US" sz="2400" dirty="0">
                <a:latin typeface="+mn-ea"/>
                <a:ea typeface="+mn-ea"/>
              </a:rPr>
              <a:t>进行移动操作，即可。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04864"/>
            <a:ext cx="7200800" cy="4245558"/>
          </a:xfrm>
        </p:spPr>
      </p:pic>
    </p:spTree>
    <p:extLst>
      <p:ext uri="{BB962C8B-B14F-4D97-AF65-F5344CB8AC3E}">
        <p14:creationId xmlns:p14="http://schemas.microsoft.com/office/powerpoint/2010/main" val="19526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生命周期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4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914400" y="404664"/>
            <a:ext cx="7772400" cy="56151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组件本质上是状态机，输入确定，输出确定。</a:t>
            </a:r>
            <a:br>
              <a:rPr lang="zh-CN" altLang="en-US" dirty="0"/>
            </a:br>
            <a:r>
              <a:rPr lang="zh-CN" altLang="en-US" dirty="0"/>
              <a:t>组件三个阶段 ：初始化</a:t>
            </a:r>
            <a:r>
              <a:rPr lang="en-US" altLang="zh-CN" dirty="0"/>
              <a:t>-</a:t>
            </a:r>
            <a:r>
              <a:rPr lang="zh-CN" altLang="en-US" dirty="0"/>
              <a:t>运行中</a:t>
            </a:r>
            <a:r>
              <a:rPr lang="en-US" altLang="zh-CN" dirty="0"/>
              <a:t>-</a:t>
            </a:r>
            <a:r>
              <a:rPr lang="zh-CN" altLang="en-US" dirty="0"/>
              <a:t>销毁</a:t>
            </a:r>
            <a:br>
              <a:rPr lang="zh-CN" altLang="en-US" dirty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生命周期：</a:t>
            </a:r>
            <a:endParaRPr lang="en-US" altLang="zh-CN" dirty="0" smtClean="0"/>
          </a:p>
          <a:p>
            <a:r>
              <a:rPr lang="zh-CN" altLang="en-US" dirty="0" smtClean="0"/>
              <a:t>初始化阶段</a:t>
            </a:r>
            <a:endParaRPr lang="en-US" altLang="zh-CN" dirty="0" smtClean="0"/>
          </a:p>
          <a:p>
            <a:r>
              <a:rPr lang="zh-CN" altLang="en-US" dirty="0" smtClean="0"/>
              <a:t>更新阶段</a:t>
            </a:r>
            <a:r>
              <a:rPr lang="en-US" altLang="zh-CN" dirty="0" smtClean="0"/>
              <a:t>(state</a:t>
            </a:r>
            <a:r>
              <a:rPr lang="zh-CN" altLang="en-US" dirty="0" smtClean="0"/>
              <a:t>更新，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销毁阶段</a:t>
            </a:r>
          </a:p>
        </p:txBody>
      </p:sp>
    </p:spTree>
    <p:extLst>
      <p:ext uri="{BB962C8B-B14F-4D97-AF65-F5344CB8AC3E}">
        <p14:creationId xmlns:p14="http://schemas.microsoft.com/office/powerpoint/2010/main" val="3730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8640"/>
            <a:ext cx="7416824" cy="6558184"/>
          </a:xfrm>
        </p:spPr>
      </p:pic>
    </p:spTree>
    <p:extLst>
      <p:ext uri="{BB962C8B-B14F-4D97-AF65-F5344CB8AC3E}">
        <p14:creationId xmlns:p14="http://schemas.microsoft.com/office/powerpoint/2010/main" val="28514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7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常见的声明式编程：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html,css,sql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为</a:t>
            </a:r>
            <a:r>
              <a:rPr lang="zh-CN" altLang="en-US" dirty="0"/>
              <a:t>例子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5552"/>
            <a:ext cx="7200800" cy="2953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93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>
          <a:xfrm>
            <a:off x="827584" y="1052736"/>
            <a:ext cx="7772400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　</a:t>
            </a:r>
            <a:r>
              <a:rPr lang="en-US" altLang="zh-CN" dirty="0"/>
              <a:t>SQL</a:t>
            </a:r>
            <a:r>
              <a:rPr lang="zh-CN" altLang="en-US" dirty="0"/>
              <a:t>代码</a:t>
            </a:r>
            <a:r>
              <a:rPr lang="zh-CN" altLang="en-US" dirty="0" smtClean="0"/>
              <a:t>（声明</a:t>
            </a:r>
            <a:r>
              <a:rPr lang="zh-CN" altLang="en-US" dirty="0"/>
              <a:t>式编程）</a:t>
            </a:r>
            <a:r>
              <a:rPr lang="zh-CN" altLang="en-US" dirty="0" smtClean="0"/>
              <a:t>不仅</a:t>
            </a:r>
            <a:r>
              <a:rPr lang="zh-CN" altLang="en-US" dirty="0"/>
              <a:t>很短</a:t>
            </a:r>
            <a:r>
              <a:rPr lang="zh-CN" altLang="en-US" dirty="0" smtClean="0"/>
              <a:t>，容易读懂，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不用管他是如何实现的 ，</a:t>
            </a:r>
            <a:r>
              <a:rPr lang="zh-CN" altLang="en-US" b="1" dirty="0" smtClean="0"/>
              <a:t>放手让机器处理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　</a:t>
            </a:r>
            <a:r>
              <a:rPr lang="zh-CN" altLang="en-US" dirty="0" smtClean="0"/>
              <a:t>声明</a:t>
            </a:r>
            <a:r>
              <a:rPr lang="zh-CN" altLang="en-US" dirty="0"/>
              <a:t>式编程让我们去描述我们想要的是什么，让底层的软件</a:t>
            </a:r>
            <a:r>
              <a:rPr lang="en-US" altLang="zh-CN" dirty="0"/>
              <a:t>/</a:t>
            </a:r>
            <a:r>
              <a:rPr lang="zh-CN" altLang="en-US" dirty="0"/>
              <a:t>计算机</a:t>
            </a:r>
            <a:r>
              <a:rPr lang="en-US" altLang="zh-CN" dirty="0"/>
              <a:t>/</a:t>
            </a:r>
            <a:r>
              <a:rPr lang="zh-CN" altLang="en-US" dirty="0"/>
              <a:t>等去解决如何去实现它们。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使用</a:t>
            </a:r>
            <a:r>
              <a:rPr lang="en-US" altLang="zh-CN" b="1" dirty="0" smtClean="0"/>
              <a:t>react,</a:t>
            </a:r>
            <a:r>
              <a:rPr lang="zh-CN" altLang="en-US" b="1" dirty="0" smtClean="0"/>
              <a:t>需要先改变原有的思想，不能专注</a:t>
            </a:r>
            <a:r>
              <a:rPr lang="zh-CN" altLang="en-US" b="1" dirty="0"/>
              <a:t>于</a:t>
            </a:r>
            <a:r>
              <a:rPr lang="en-US" altLang="zh-CN" b="1" dirty="0" smtClean="0"/>
              <a:t>how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40674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声明式在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中带来的好处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在单页应用中，</a:t>
            </a:r>
            <a:r>
              <a:rPr lang="zh-CN" altLang="en-US" b="1" dirty="0"/>
              <a:t>我们的大部分时间会花在保持数据与 </a:t>
            </a:r>
            <a:r>
              <a:rPr lang="en-US" altLang="zh-CN" b="1" dirty="0"/>
              <a:t>UI </a:t>
            </a:r>
            <a:r>
              <a:rPr lang="zh-CN" altLang="en-US" b="1" dirty="0"/>
              <a:t>同步上</a:t>
            </a:r>
            <a:r>
              <a:rPr lang="zh-CN" altLang="en-US" dirty="0"/>
              <a:t>。例如，如果用户加载新的内容，我们要显式清除搜索字段吗？是否让一个导航元素上的活动标签依然可见？哪个元素要在页面上保留，哪个应该销毁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DOM </a:t>
            </a:r>
            <a:r>
              <a:rPr lang="zh-CN" altLang="en-US" dirty="0"/>
              <a:t>操作很慢很慢。手动查询元素、添加子节点、删除子树、执行其它 </a:t>
            </a:r>
            <a:r>
              <a:rPr lang="en-US" altLang="zh-CN" dirty="0"/>
              <a:t>DOM </a:t>
            </a:r>
            <a:r>
              <a:rPr lang="zh-CN" altLang="en-US" dirty="0"/>
              <a:t>操作，这些都是在浏览器中所做的最慢的事情。然而，不幸的是，在单页应用中，我们要做很多这种事情。要响应用户</a:t>
            </a:r>
            <a:r>
              <a:rPr lang="zh-CN" altLang="en-US" dirty="0" smtClean="0"/>
              <a:t>行、为</a:t>
            </a:r>
            <a:r>
              <a:rPr lang="zh-CN" altLang="en-US" dirty="0"/>
              <a:t>以及显示新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处理 </a:t>
            </a:r>
            <a:r>
              <a:rPr lang="en-US" altLang="zh-CN" b="1" dirty="0"/>
              <a:t>HTML </a:t>
            </a:r>
            <a:r>
              <a:rPr lang="zh-CN" altLang="en-US" b="1" dirty="0"/>
              <a:t>模板会很痛苦</a:t>
            </a:r>
            <a:r>
              <a:rPr lang="zh-CN" altLang="en-US" dirty="0"/>
              <a:t>。在单页应用中导航，实际上就是处理 </a:t>
            </a:r>
            <a:r>
              <a:rPr lang="en-US" altLang="zh-CN" dirty="0"/>
              <a:t>HTML </a:t>
            </a:r>
            <a:r>
              <a:rPr lang="zh-CN" altLang="en-US" dirty="0"/>
              <a:t>文档片段。这些 </a:t>
            </a:r>
            <a:r>
              <a:rPr lang="en-US" altLang="zh-CN" dirty="0"/>
              <a:t>HTML </a:t>
            </a:r>
            <a:r>
              <a:rPr lang="zh-CN" altLang="en-US" dirty="0"/>
              <a:t>文档片段用来表示要显示的内容，经常被称为</a:t>
            </a:r>
            <a:r>
              <a:rPr lang="zh-CN" altLang="en-US" b="1" dirty="0"/>
              <a:t>模板</a:t>
            </a:r>
            <a:r>
              <a:rPr lang="zh-CN" altLang="en-US" dirty="0"/>
              <a:t>。要处理模板，将内容在同一页面中显示出来，我们就得用 </a:t>
            </a:r>
            <a:r>
              <a:rPr lang="en-US" altLang="zh-CN" dirty="0"/>
              <a:t>JavaScript </a:t>
            </a:r>
            <a:r>
              <a:rPr lang="zh-CN" altLang="en-US" dirty="0"/>
              <a:t>来操作模板，用数据来填充模板，这样代码很快变得很复杂。</a:t>
            </a:r>
            <a:r>
              <a:rPr lang="zh-CN" altLang="en-US" dirty="0" smtClean="0"/>
              <a:t>不得不</a:t>
            </a:r>
            <a:r>
              <a:rPr lang="zh-CN" altLang="en-US" dirty="0"/>
              <a:t>操作 </a:t>
            </a:r>
            <a:r>
              <a:rPr lang="en-US" altLang="zh-CN" dirty="0"/>
              <a:t>DOM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412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2156</TotalTime>
  <Words>2244</Words>
  <Application>Microsoft Office PowerPoint</Application>
  <PresentationFormat>全屏显示(4:3)</PresentationFormat>
  <Paragraphs>161</Paragraphs>
  <Slides>54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平衡</vt:lpstr>
      <vt:lpstr>React基础知识</vt:lpstr>
      <vt:lpstr>React特点？</vt:lpstr>
      <vt:lpstr>什是声明式编程？</vt:lpstr>
      <vt:lpstr>PowerPoint 演示文稿</vt:lpstr>
      <vt:lpstr>PowerPoint 演示文稿</vt:lpstr>
      <vt:lpstr>常见的声明式编程：</vt:lpstr>
      <vt:lpstr>PowerPoint 演示文稿</vt:lpstr>
      <vt:lpstr>PowerPoint 演示文稿</vt:lpstr>
      <vt:lpstr>声明式在react中带来的好处</vt:lpstr>
      <vt:lpstr>使用react以后</vt:lpstr>
      <vt:lpstr>什么是组件化？</vt:lpstr>
      <vt:lpstr>组件化：</vt:lpstr>
      <vt:lpstr>PowerPoint 演示文稿</vt:lpstr>
      <vt:lpstr>PowerPoint 演示文稿</vt:lpstr>
      <vt:lpstr>组件的注意事项：</vt:lpstr>
      <vt:lpstr>React的事件：</vt:lpstr>
      <vt:lpstr>React处理上下文：</vt:lpstr>
      <vt:lpstr>智能组件 &amp; 木偶组件</vt:lpstr>
      <vt:lpstr>单向数据流</vt:lpstr>
      <vt:lpstr>React的单向数据流</vt:lpstr>
      <vt:lpstr>PowerPoint 演示文稿</vt:lpstr>
      <vt:lpstr>PowerPoint 演示文稿</vt:lpstr>
      <vt:lpstr>PowerPoint 演示文稿</vt:lpstr>
      <vt:lpstr>单向数据流</vt:lpstr>
      <vt:lpstr>State与props</vt:lpstr>
      <vt:lpstr>State的用处</vt:lpstr>
      <vt:lpstr>State注意</vt:lpstr>
      <vt:lpstr>props</vt:lpstr>
      <vt:lpstr>组件之间的沟通方法</vt:lpstr>
      <vt:lpstr>Jsx语法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注意的几个点</vt:lpstr>
      <vt:lpstr>虚拟DOM</vt:lpstr>
      <vt:lpstr>为什么需要虚拟DOM?</vt:lpstr>
      <vt:lpstr>PowerPoint 演示文稿</vt:lpstr>
      <vt:lpstr>PowerPoint 演示文稿</vt:lpstr>
      <vt:lpstr>React diff </vt:lpstr>
      <vt:lpstr>tree diff </vt:lpstr>
      <vt:lpstr>如果出现了 DOM 节点跨层级的移动操作，React diff 会有怎样的表现呢？</vt:lpstr>
      <vt:lpstr>component diff </vt:lpstr>
      <vt:lpstr>element diff </vt:lpstr>
      <vt:lpstr>老集合中包含节点：A、B、C、D，更新后的新集合中包含节点：B、A、D、C，此时新老集合进行 diff 差异化对比，发现 B != A，则创建并插入 B 至新集合，删除老集合 A；以此类推，创建并插入 A、D 和 C，删除 B、C 和 D。</vt:lpstr>
      <vt:lpstr>PowerPoint 演示文稿</vt:lpstr>
      <vt:lpstr>新老集合进行 diff 差异化对比，通过 key 发现新老集合中的节点都是相同的节点，因此无需进行节点删除和创建，只需要将老集合中节点的位置进行移动，更新为新集合中节点的位置，此时 React 给出的 diff 结果为：B、D 不做任何操作，A、C 进行移动操作，即可。</vt:lpstr>
      <vt:lpstr>生命周期</vt:lpstr>
      <vt:lpstr>PowerPoint 演示文稿</vt:lpstr>
      <vt:lpstr>PowerPoint 演示文稿</vt:lpstr>
      <vt:lpstr>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React基础知识</dc:title>
  <dc:creator>user</dc:creator>
  <cp:lastModifiedBy>Windows 用户</cp:lastModifiedBy>
  <cp:revision>36</cp:revision>
  <dcterms:created xsi:type="dcterms:W3CDTF">2017-10-07T03:49:48Z</dcterms:created>
  <dcterms:modified xsi:type="dcterms:W3CDTF">2017-10-09T01:19:01Z</dcterms:modified>
</cp:coreProperties>
</file>