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5075" cx="9145575"/>
  <p:notesSz cx="6858000" cy="9144000"/>
  <p:embeddedFontLst>
    <p:embeddedFont>
      <p:font typeface="Plus Jakarta Sans"/>
      <p:regular r:id="rId35"/>
      <p:bold r:id="rId36"/>
      <p:italic r:id="rId37"/>
      <p:boldItalic r:id="rId38"/>
    </p:embeddedFont>
    <p:embeddedFont>
      <p:font typeface="Plus Jakarta Sans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3" roundtripDataSignature="AMtx7mh0OEv1Fne/VtM9pQ4FD41iMddl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Medium-bold.fntdata"/><Relationship Id="rId20" Type="http://schemas.openxmlformats.org/officeDocument/2006/relationships/slide" Target="slides/slide14.xml"/><Relationship Id="rId42" Type="http://schemas.openxmlformats.org/officeDocument/2006/relationships/font" Target="fonts/PlusJakartaSansMedium-boldItalic.fntdata"/><Relationship Id="rId41" Type="http://schemas.openxmlformats.org/officeDocument/2006/relationships/font" Target="fonts/PlusJakartaSansMedium-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lusJakartaSans-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lusJakartaSans-italic.fntdata"/><Relationship Id="rId14" Type="http://schemas.openxmlformats.org/officeDocument/2006/relationships/slide" Target="slides/slide8.xml"/><Relationship Id="rId36" Type="http://schemas.openxmlformats.org/officeDocument/2006/relationships/font" Target="fonts/PlusJakartaSans-bold.fntdata"/><Relationship Id="rId17" Type="http://schemas.openxmlformats.org/officeDocument/2006/relationships/slide" Target="slides/slide11.xml"/><Relationship Id="rId39" Type="http://schemas.openxmlformats.org/officeDocument/2006/relationships/font" Target="fonts/PlusJakartaSansMedium-regular.fntdata"/><Relationship Id="rId16" Type="http://schemas.openxmlformats.org/officeDocument/2006/relationships/slide" Target="slides/slide10.xml"/><Relationship Id="rId38" Type="http://schemas.openxmlformats.org/officeDocument/2006/relationships/font" Target="fonts/PlusJakarta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af9d0a87c_0_1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1af9d0a87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f9d0a87c_0_2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1af9d0a87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f9d0a87c_0_3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1af9d0a87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af9d0a87c_0_3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1af9d0a87c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af9d0a87c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31af9d0a87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f9d0a87c_0_4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1af9d0a87c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af9d0a87c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1af9d0a87c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f9d0a87c_0_6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1af9d0a87c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af9d0a87c_0_5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af9d0a87c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7c086a3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a7c086a3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f9d0a87c_0_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1af9d0a87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f9d0a87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1af9d0a87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f9d0a87c_0_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1af9d0a87c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af9d0a87c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1af9d0a87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kaggle.com/datasets/computingvictor/transactions-fraud-datasets"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359501"/>
            <a:ext cx="5605200" cy="14682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3320">
                <a:solidFill>
                  <a:schemeClr val="lt1"/>
                </a:solidFill>
                <a:latin typeface="Plus Jakarta Sans"/>
                <a:ea typeface="Plus Jakarta Sans"/>
                <a:cs typeface="Plus Jakarta Sans"/>
                <a:sym typeface="Plus Jakarta Sans"/>
              </a:rPr>
              <a:t>Behavioral</a:t>
            </a:r>
            <a:r>
              <a:rPr b="1" lang="en-US" sz="3320">
                <a:solidFill>
                  <a:schemeClr val="lt1"/>
                </a:solidFill>
                <a:latin typeface="Plus Jakarta Sans"/>
                <a:ea typeface="Plus Jakarta Sans"/>
                <a:cs typeface="Plus Jakarta Sans"/>
                <a:sym typeface="Plus Jakarta Sans"/>
              </a:rPr>
              <a:t> Analysis of Financial Transaction</a:t>
            </a:r>
            <a:endParaRPr b="1" sz="332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Muhammad Khairunnas</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0" name="Shape 230"/>
        <p:cNvGrpSpPr/>
        <p:nvPr/>
      </p:nvGrpSpPr>
      <p:grpSpPr>
        <a:xfrm>
          <a:off x="0" y="0"/>
          <a:ext cx="0" cy="0"/>
          <a:chOff x="0" y="0"/>
          <a:chExt cx="0" cy="0"/>
        </a:xfrm>
      </p:grpSpPr>
      <p:pic>
        <p:nvPicPr>
          <p:cNvPr id="231" name="Google Shape;231;g31af9d0a87c_0_1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2" name="Google Shape;232;g31af9d0a87c_0_1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analisis dari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Merchant yang paling banyak 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umur yang sering melakukan transaksi dengan kartu kredit</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jumlah kartu yang masih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bulan yang sering terjadi transaksi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Brand credit card yang paling banyak digunakan</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kota yang paling banyak penggunaan kartu?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6" name="Shape 236"/>
        <p:cNvGrpSpPr/>
        <p:nvPr/>
      </p:nvGrpSpPr>
      <p:grpSpPr>
        <a:xfrm>
          <a:off x="0" y="0"/>
          <a:ext cx="0" cy="0"/>
          <a:chOff x="0" y="0"/>
          <a:chExt cx="0" cy="0"/>
        </a:xfrm>
      </p:grpSpPr>
      <p:pic>
        <p:nvPicPr>
          <p:cNvPr id="237" name="Google Shape;237;g31af9d0a87c_0_2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8" name="Google Shape;238;g31af9d0a87c_0_2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1200"/>
              </a:spcBef>
              <a:spcAft>
                <a:spcPts val="1200"/>
              </a:spcAft>
              <a:buNone/>
            </a:pPr>
            <a:r>
              <a:rPr lang="en-US" sz="2000">
                <a:solidFill>
                  <a:srgbClr val="262626"/>
                </a:solidFill>
                <a:latin typeface="Plus Jakarta Sans"/>
                <a:ea typeface="Plus Jakarta Sans"/>
                <a:cs typeface="Plus Jakarta Sans"/>
                <a:sym typeface="Plus Jakarta Sans"/>
              </a:rPr>
              <a:t>Matriks yang akan menjadi acuan dalam pengukuran ini adalah matriks summary. Jadi seluruh masalah akan dijawab setelah melakukan semua proses kemudian melihat hasil, setelahnya ditarik kesimpulan</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2" name="Shape 242"/>
        <p:cNvGrpSpPr/>
        <p:nvPr/>
      </p:nvGrpSpPr>
      <p:grpSpPr>
        <a:xfrm>
          <a:off x="0" y="0"/>
          <a:ext cx="0" cy="0"/>
          <a:chOff x="0" y="0"/>
          <a:chExt cx="0" cy="0"/>
        </a:xfrm>
      </p:grpSpPr>
      <p:sp>
        <p:nvSpPr>
          <p:cNvPr id="243" name="Google Shape;243;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47" name="Google Shape;247;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1" name="Shape 251"/>
        <p:cNvGrpSpPr/>
        <p:nvPr/>
      </p:nvGrpSpPr>
      <p:grpSpPr>
        <a:xfrm>
          <a:off x="0" y="0"/>
          <a:ext cx="0" cy="0"/>
          <a:chOff x="0" y="0"/>
          <a:chExt cx="0" cy="0"/>
        </a:xfrm>
      </p:grpSpPr>
      <p:sp>
        <p:nvSpPr>
          <p:cNvPr id="252" name="Google Shape;252;g31af9d0a87c_0_32"/>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0"/>
              </a:spcBef>
              <a:spcAft>
                <a:spcPts val="0"/>
              </a:spcAft>
              <a:buNone/>
            </a:pPr>
            <a:r>
              <a:rPr b="1" lang="en-US" sz="1100">
                <a:solidFill>
                  <a:schemeClr val="dk1"/>
                </a:solidFill>
              </a:rPr>
              <a:t>Pipeline data</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Pipeline merupakan konsep yang menggambarkan alur dari aliran data dari awal hingga akhir. Pipeline yang digunakan adalah b</a:t>
            </a:r>
            <a:r>
              <a:rPr lang="en-US" sz="1100">
                <a:solidFill>
                  <a:schemeClr val="dk1"/>
                </a:solidFill>
              </a:rPr>
              <a:t>atch processing, dengan proses ETL.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Data Resource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Data yang digunakan adalah data di kaggle </a:t>
            </a:r>
            <a:r>
              <a:rPr lang="en-US" sz="1100">
                <a:solidFill>
                  <a:schemeClr val="dk1"/>
                </a:solidFill>
              </a:rPr>
              <a:t>sebelumnya </a:t>
            </a:r>
            <a:r>
              <a:rPr lang="en-US" sz="1100">
                <a:solidFill>
                  <a:schemeClr val="dk1"/>
                </a:solidFill>
              </a:rPr>
              <a:t>dimana skenario yang dibuat disesuaikan dengan platform berikut:</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FastAPI merupakan platform framework REST API yang digunakan untuk membuat API sederhana. Untuk penerapannya </a:t>
            </a:r>
            <a:r>
              <a:rPr lang="en-US" sz="1100">
                <a:solidFill>
                  <a:schemeClr val="dk1"/>
                </a:solidFill>
              </a:rPr>
              <a:t>diskenario</a:t>
            </a:r>
            <a:r>
              <a:rPr lang="en-US" sz="1100">
                <a:solidFill>
                  <a:schemeClr val="dk1"/>
                </a:solidFill>
              </a:rPr>
              <a:t> yang dibangun adalah data yang akan ditampilkan di platform FastAPI ini adalah data transactions_data.csv yang difilter berdasarkan tanggal sehingga hasil kembaliannya struktur JSON.</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merupakan platform database yang berbasis RDBMS yang mampu, dan menghandle penyimpanan data dalam jumlah besar. Database ini biasanya digunakan untuk OLTP proses karena kecepatan dalam melakukan manajemen data lebih baik. Pada skenario penrapannya adalah data cards_data.csv dan users_data.csv yang dari kaggle akan di ingestion dari PostgreSQL berdasarkan filter tanggal menggunakan SQL</a:t>
            </a:r>
            <a:endParaRPr sz="11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p:txBody>
      </p:sp>
      <p:pic>
        <p:nvPicPr>
          <p:cNvPr id="253" name="Google Shape;253;g31af9d0a87c_0_3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7" name="Shape 257"/>
        <p:cNvGrpSpPr/>
        <p:nvPr/>
      </p:nvGrpSpPr>
      <p:grpSpPr>
        <a:xfrm>
          <a:off x="0" y="0"/>
          <a:ext cx="0" cy="0"/>
          <a:chOff x="0" y="0"/>
          <a:chExt cx="0" cy="0"/>
        </a:xfrm>
      </p:grpSpPr>
      <p:sp>
        <p:nvSpPr>
          <p:cNvPr id="258" name="Google Shape;258;g31af9d0a87c_0_38"/>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Orchestration</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yang digunakan untuk mengatur penjadwalan pada kasus ini adalah airflow. Airflow merupakan salah satu platform penjadwalan yang berfungsi menjalankan berbagai tugas yang saling terhubung dan bergantung dengan menggunakan operator yang menggunakan konsep DAGs yang berarti alur tugas yang saling terhubung dieksekusi secara sekuensial yaitu tugas yang sudah selesai tidak kan dijalankan ulang kembali.</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Storage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storage (penyimpanan) yang digunakan ada 2 yaitu: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minio adalah platform yang dikembangkan oleh Amazon Web Service digunakan untuk menyimpan file atau data dalam berbagai format. Penerapan pada skenario ini adalah minio akan dijadikan tempat penyimpanan file, atau format lain sebagai staging area dari proses ingestion data tujuan dari staging data ini adalah jika ada proses gagal di tengah jalan dan ingin menjalankan ulang data yang bisa langsung diambil adalah dari minio tanpa perlu melakukan ingestion ke API atau ke postgreSQL.</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bigQuery adalah platform yang dikembangkan oleh Google Cloud Platform yang digunakan sebagai tempat penyimpanan yang terstruktur. BigQuery merupakan tempat penyimpanan yang menggunakan mekanisme OLAP karena kecepatannya dalam membaca membantu dalam proses analisis. BigQuery akan bertindak sebagai data warehouse untuk menyimpan data yang sudah bersih setelah di transformation</a:t>
            </a:r>
            <a:endParaRPr b="1" sz="1100">
              <a:solidFill>
                <a:schemeClr val="dk1"/>
              </a:solidFill>
            </a:endParaRPr>
          </a:p>
        </p:txBody>
      </p:sp>
      <p:pic>
        <p:nvPicPr>
          <p:cNvPr id="259" name="Google Shape;259;g31af9d0a87c_0_3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3" name="Shape 263"/>
        <p:cNvGrpSpPr/>
        <p:nvPr/>
      </p:nvGrpSpPr>
      <p:grpSpPr>
        <a:xfrm>
          <a:off x="0" y="0"/>
          <a:ext cx="0" cy="0"/>
          <a:chOff x="0" y="0"/>
          <a:chExt cx="0" cy="0"/>
        </a:xfrm>
      </p:grpSpPr>
      <p:sp>
        <p:nvSpPr>
          <p:cNvPr id="264" name="Google Shape;264;g31af9d0a87c_0_43"/>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Transformation </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transform yang digunakan adalah spark menggunakan library pyspark dari python sebagai jembatan untuk menghubungkan service dar spark. Spark adalah salah satu </a:t>
            </a:r>
            <a:r>
              <a:rPr lang="en-US" sz="1100">
                <a:solidFill>
                  <a:schemeClr val="dk1"/>
                </a:solidFill>
              </a:rPr>
              <a:t>platform</a:t>
            </a:r>
            <a:r>
              <a:rPr lang="en-US" sz="1100">
                <a:solidFill>
                  <a:schemeClr val="dk1"/>
                </a:solidFill>
              </a:rPr>
              <a:t> dari apache yang digunakan untuk transformasi data yang terdistribusi memanfaatkan beberapa atau seluruh  node pada spark cluster (selain spark manager) untuk pemrosesan data secara paralel yang mempercepat proses transform data.</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Visualization</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visualization yang digunakan adalah Power BI yang merupakan platform analisis yang tersedia beberapa koneksi dengan beberapa platform data seperti bigQuery, database, csv, dan lain-lain.</a:t>
            </a:r>
            <a:endParaRPr b="1" sz="1100">
              <a:solidFill>
                <a:schemeClr val="dk1"/>
              </a:solidFill>
            </a:endParaRPr>
          </a:p>
        </p:txBody>
      </p:sp>
      <p:pic>
        <p:nvPicPr>
          <p:cNvPr id="265" name="Google Shape;265;g31af9d0a87c_0_4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9" name="Shape 269"/>
        <p:cNvGrpSpPr/>
        <p:nvPr/>
      </p:nvGrpSpPr>
      <p:grpSpPr>
        <a:xfrm>
          <a:off x="0" y="0"/>
          <a:ext cx="0" cy="0"/>
          <a:chOff x="0" y="0"/>
          <a:chExt cx="0" cy="0"/>
        </a:xfrm>
      </p:grpSpPr>
      <p:sp>
        <p:nvSpPr>
          <p:cNvPr id="270" name="Google Shape;270;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74" name="Google Shape;274;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8" name="Shape 278"/>
        <p:cNvGrpSpPr/>
        <p:nvPr/>
      </p:nvGrpSpPr>
      <p:grpSpPr>
        <a:xfrm>
          <a:off x="0" y="0"/>
          <a:ext cx="0" cy="0"/>
          <a:chOff x="0" y="0"/>
          <a:chExt cx="0" cy="0"/>
        </a:xfrm>
      </p:grpSpPr>
      <p:sp>
        <p:nvSpPr>
          <p:cNvPr id="279" name="Google Shape;279;g31af9d0a87c_0_48"/>
          <p:cNvSpPr txBox="1"/>
          <p:nvPr/>
        </p:nvSpPr>
        <p:spPr>
          <a:xfrm>
            <a:off x="1117075" y="1136627"/>
            <a:ext cx="7256700" cy="378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Dataset yang digunakan adalah dataset dari kaggle </a:t>
            </a:r>
            <a:r>
              <a:rPr lang="en-US" sz="1200" u="sng">
                <a:solidFill>
                  <a:srgbClr val="1155CC"/>
                </a:solidFill>
                <a:hlinkClick r:id="rId3">
                  <a:extLst>
                    <a:ext uri="{A12FA001-AC4F-418D-AE19-62706E023703}">
                      <ahyp:hlinkClr val="tx"/>
                    </a:ext>
                  </a:extLst>
                </a:hlinkClick>
              </a:rPr>
              <a:t>Financial Transactions Dataset: Analytics</a:t>
            </a:r>
            <a:r>
              <a:rPr lang="en-US" sz="1200">
                <a:solidFill>
                  <a:srgbClr val="202124"/>
                </a:solidFill>
              </a:rPr>
              <a:t>, data yang diambil sebanyak 3 data masing-masing adalah:</a:t>
            </a:r>
            <a:endParaRPr sz="1200">
              <a:solidFill>
                <a:srgbClr val="202124"/>
              </a:solidFill>
            </a:endParaRPr>
          </a:p>
          <a:p>
            <a:pPr indent="0" lvl="0" marL="0" rtl="0" algn="just">
              <a:lnSpc>
                <a:spcPct val="115000"/>
              </a:lnSpc>
              <a:spcBef>
                <a:spcPts val="0"/>
              </a:spcBef>
              <a:spcAft>
                <a:spcPts val="0"/>
              </a:spcAft>
              <a:buNone/>
            </a:pPr>
            <a:r>
              <a:rPr b="1" lang="en-US" sz="1200">
                <a:solidFill>
                  <a:srgbClr val="202124"/>
                </a:solidFill>
              </a:rPr>
              <a:t>cards_data.csv (6146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kartu yang digunakan untuk transaksi termasuk users/ clients yang menggunakan kartu tersebut.</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 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card_brand character, berisi brand kartu yang digunakan dengan 3 jenis yaitu </a:t>
            </a:r>
            <a:r>
              <a:rPr lang="en-US" sz="1050">
                <a:solidFill>
                  <a:schemeClr val="dk1"/>
                </a:solidFill>
              </a:rPr>
              <a:t>mastercard</a:t>
            </a:r>
            <a:r>
              <a:rPr lang="en-US" sz="1050">
                <a:solidFill>
                  <a:schemeClr val="dk1"/>
                </a:solidFill>
              </a:rPr>
              <a:t>, visa,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card_type character, berisi tipe kartu debit, kredit, dan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card_number integer, berisi nomor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 </a:t>
            </a:r>
            <a:r>
              <a:rPr lang="en-US" sz="1050">
                <a:solidFill>
                  <a:schemeClr val="dk1"/>
                </a:solidFill>
              </a:rPr>
              <a:t>expires date, berisi tanggal berlakunya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cvv integer, berisi nomor cvv yang berada di kartu baik debit, maupun kartu kredit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has_chip boolean, tanda apakah kartu yang digunakan sudah menggunakan chip atau tidak</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num_cards_issued integer, menandakan edisi atau penerbitan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credit_limit biginteger, limit yang dimiliki oleh kartu yang digunakan</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0" name="Google Shape;280;g31af9d0a87c_0_48"/>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4" name="Shape 284"/>
        <p:cNvGrpSpPr/>
        <p:nvPr/>
      </p:nvGrpSpPr>
      <p:grpSpPr>
        <a:xfrm>
          <a:off x="0" y="0"/>
          <a:ext cx="0" cy="0"/>
          <a:chOff x="0" y="0"/>
          <a:chExt cx="0" cy="0"/>
        </a:xfrm>
      </p:grpSpPr>
      <p:sp>
        <p:nvSpPr>
          <p:cNvPr id="285" name="Google Shape;285;g31af9d0a87c_0_60"/>
          <p:cNvSpPr txBox="1"/>
          <p:nvPr/>
        </p:nvSpPr>
        <p:spPr>
          <a:xfrm>
            <a:off x="1117075" y="1136627"/>
            <a:ext cx="7111500" cy="345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users_data.csv (2000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pengguna kartu sebagai pemilik kartu.</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current_age integer, umur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retirement_age integer, umur pensiun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birth_year integer, tahun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birth_month integer, bulan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gender character, berisi gender dari pengguna kartu laki-laki dan perempuan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address character, alamat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latitude float, titik koordinat latitude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longitude float, titik koordinat longitude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per_capita_income, pendapatan pengguna per kapita</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6" name="Google Shape;286;g31af9d0a87c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0" name="Shape 290"/>
        <p:cNvGrpSpPr/>
        <p:nvPr/>
      </p:nvGrpSpPr>
      <p:grpSpPr>
        <a:xfrm>
          <a:off x="0" y="0"/>
          <a:ext cx="0" cy="0"/>
          <a:chOff x="0" y="0"/>
          <a:chExt cx="0" cy="0"/>
        </a:xfrm>
      </p:grpSpPr>
      <p:sp>
        <p:nvSpPr>
          <p:cNvPr id="291" name="Google Shape;291;g31af9d0a87c_0_65"/>
          <p:cNvSpPr txBox="1"/>
          <p:nvPr/>
        </p:nvSpPr>
        <p:spPr>
          <a:xfrm>
            <a:off x="1117075" y="1136627"/>
            <a:ext cx="7039800" cy="3633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transactions_data.csv (13.3 juta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transaksi kartu dengan merchant yang dilakukan oleh pengguna.</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typebig 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date date: waktu pengguna melakukan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card_id biginteger, </a:t>
            </a:r>
            <a:r>
              <a:rPr lang="en-US" sz="1050">
                <a:solidFill>
                  <a:schemeClr val="dk1"/>
                </a:solidFill>
              </a:rPr>
              <a:t>sebagai foreign key yang terhubung dengan data cards_data.csv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amount biginteger, jumlah transaksi yang dilakukan di merchant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merchant_id biginteger, merchant tempat terjadinya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merchant_city character, kota merchant yang terjadi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merchant_state character, kode negara bagian yang berada di wilayah Amerika Serikat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zip float, berisi kode pos dari merchant</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92" name="Google Shape;292;g31af9d0a87c_0_6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6" y="2327500"/>
            <a:ext cx="4162800" cy="4986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2400">
                <a:latin typeface="Plus Jakarta Sans"/>
                <a:ea typeface="Plus Jakarta Sans"/>
                <a:cs typeface="Plus Jakarta Sans"/>
                <a:sym typeface="Plus Jakarta Sans"/>
              </a:rPr>
              <a:t>Muhammad Khairunnas</a:t>
            </a:r>
            <a:endParaRPr b="1" i="0" sz="24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4" y="3260025"/>
            <a:ext cx="4162800" cy="6480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UIN SUSKA RIAU (2017-2021)</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dibimbing.id (2024- sekarang)</a:t>
            </a:r>
            <a:endParaRPr>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2674925"/>
            <a:chOff x="466625" y="2083326"/>
            <a:chExt cx="4728310" cy="2674925"/>
          </a:xfrm>
        </p:grpSpPr>
        <p:grpSp>
          <p:nvGrpSpPr>
            <p:cNvPr id="156" name="Google Shape;156;g26585e5a41e_0_24"/>
            <p:cNvGrpSpPr/>
            <p:nvPr/>
          </p:nvGrpSpPr>
          <p:grpSpPr>
            <a:xfrm>
              <a:off x="571335" y="2083326"/>
              <a:ext cx="4623600" cy="747000"/>
              <a:chOff x="571335" y="2048451"/>
              <a:chExt cx="4623600" cy="747000"/>
            </a:xfrm>
          </p:grpSpPr>
          <p:sp>
            <p:nvSpPr>
              <p:cNvPr id="157" name="Google Shape;157;g26585e5a41e_0_24"/>
              <p:cNvSpPr txBox="1"/>
              <p:nvPr/>
            </p:nvSpPr>
            <p:spPr>
              <a:xfrm>
                <a:off x="571335" y="2279751"/>
                <a:ext cx="46236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Scraping product using beautifulsoup and request GraphQL</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Web Scraping Product Furniture</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35" y="2780976"/>
              <a:ext cx="4623600" cy="570000"/>
              <a:chOff x="571335" y="2048451"/>
              <a:chExt cx="4623600" cy="570000"/>
            </a:xfrm>
          </p:grpSpPr>
          <p:sp>
            <p:nvSpPr>
              <p:cNvPr id="161" name="Google Shape;161;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Create </a:t>
                </a:r>
                <a:r>
                  <a:rPr lang="en-US" sz="1000">
                    <a:solidFill>
                      <a:schemeClr val="dk1"/>
                    </a:solidFill>
                    <a:latin typeface="Plus Jakarta Sans"/>
                    <a:ea typeface="Plus Jakarta Sans"/>
                    <a:cs typeface="Plus Jakarta Sans"/>
                    <a:sym typeface="Plus Jakarta Sans"/>
                  </a:rPr>
                  <a:t>dimension</a:t>
                </a:r>
                <a:r>
                  <a:rPr lang="en-US" sz="1000">
                    <a:solidFill>
                      <a:schemeClr val="dk1"/>
                    </a:solidFill>
                    <a:latin typeface="Plus Jakarta Sans"/>
                    <a:ea typeface="Plus Jakarta Sans"/>
                    <a:cs typeface="Plus Jakarta Sans"/>
                    <a:sym typeface="Plus Jakarta Sans"/>
                  </a:rPr>
                  <a:t> table and fact table using DBT</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modeling Amazon Sale Report</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35" y="3455726"/>
              <a:ext cx="4623600" cy="570000"/>
              <a:chOff x="571335" y="2048451"/>
              <a:chExt cx="4623600" cy="570000"/>
            </a:xfrm>
          </p:grpSpPr>
          <p:sp>
            <p:nvSpPr>
              <p:cNvPr id="165" name="Google Shape;165;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Implementation</a:t>
                </a:r>
                <a:r>
                  <a:rPr lang="en-US" sz="1000">
                    <a:solidFill>
                      <a:schemeClr val="dk1"/>
                    </a:solidFill>
                    <a:latin typeface="Plus Jakarta Sans"/>
                    <a:ea typeface="Plus Jakarta Sans"/>
                    <a:cs typeface="Plus Jakarta Sans"/>
                    <a:sym typeface="Plus Jakarta Sans"/>
                  </a:rPr>
                  <a:t> airflow for ETL process</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ETL Process Using Airflow</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Transformation data and analysis pyspark and airflow as ETL</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Analysis Using Airflow and Pyspark</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b="0" l="0" r="0" t="0"/>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4" y="4098225"/>
            <a:ext cx="4069800" cy="11436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PT. Lintas Negara Express (2023-sekarang)</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CIDSCI (2021-2022)</a:t>
            </a:r>
            <a:endParaRPr>
              <a:latin typeface="Plus Jakarta Sans Medium"/>
              <a:ea typeface="Plus Jakarta Sans Medium"/>
              <a:cs typeface="Plus Jakarta Sans Medium"/>
              <a:sym typeface="Plus Jakarta Sans Medium"/>
            </a:endParaRPr>
          </a:p>
          <a:p>
            <a:pPr indent="0" lvl="0" marL="0" marR="0" rtl="0" algn="l">
              <a:lnSpc>
                <a:spcPct val="115000"/>
              </a:lnSpc>
              <a:spcBef>
                <a:spcPts val="0"/>
              </a:spcBef>
              <a:spcAft>
                <a:spcPts val="0"/>
              </a:spcAft>
              <a:buClr>
                <a:srgbClr val="000000"/>
              </a:buClr>
              <a:buSzPts val="1400"/>
              <a:buFont typeface="Arial"/>
              <a:buNone/>
            </a:pPr>
            <a:r>
              <a:t/>
            </a:r>
            <a:endParaRPr>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4812260" y="14983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6" name="Shape 296"/>
        <p:cNvGrpSpPr/>
        <p:nvPr/>
      </p:nvGrpSpPr>
      <p:grpSpPr>
        <a:xfrm>
          <a:off x="0" y="0"/>
          <a:ext cx="0" cy="0"/>
          <a:chOff x="0" y="0"/>
          <a:chExt cx="0" cy="0"/>
        </a:xfrm>
      </p:grpSpPr>
      <p:pic>
        <p:nvPicPr>
          <p:cNvPr id="297" name="Google Shape;297;g31af9d0a87c_0_5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8" name="Google Shape;298;g31af9d0a87c_0_53"/>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Data dikumpulkan dengan menggunakan API dan dari database postgreSQL. Untuk kualitas data beberapa data di </a:t>
            </a:r>
            <a:r>
              <a:rPr b="1" lang="en-US" sz="2000">
                <a:solidFill>
                  <a:srgbClr val="262626"/>
                </a:solidFill>
                <a:latin typeface="Plus Jakarta Sans"/>
                <a:ea typeface="Plus Jakarta Sans"/>
                <a:cs typeface="Plus Jakarta Sans"/>
                <a:sym typeface="Plus Jakarta Sans"/>
              </a:rPr>
              <a:t>transactions_data.csv </a:t>
            </a:r>
            <a:r>
              <a:rPr b="1" i="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ada nilai null, beberapa tipe data dari data yang dikumpulkan tidak sesuai seperti </a:t>
            </a:r>
            <a:r>
              <a:rPr lang="en-US" sz="2000">
                <a:solidFill>
                  <a:srgbClr val="262626"/>
                </a:solidFill>
                <a:latin typeface="Plus Jakarta Sans"/>
                <a:ea typeface="Plus Jakarta Sans"/>
                <a:cs typeface="Plus Jakarta Sans"/>
                <a:sym typeface="Plus Jakarta Sans"/>
              </a:rPr>
              <a:t>kodepos</a:t>
            </a:r>
            <a:r>
              <a:rPr lang="en-US" sz="2000">
                <a:solidFill>
                  <a:srgbClr val="262626"/>
                </a:solidFill>
                <a:latin typeface="Plus Jakarta Sans"/>
                <a:ea typeface="Plus Jakarta Sans"/>
                <a:cs typeface="Plus Jakarta Sans"/>
                <a:sym typeface="Plus Jakarta Sans"/>
              </a:rPr>
              <a:t> yang menggunakan tipe float.</a:t>
            </a:r>
            <a:endParaRPr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02" name="Shape 302"/>
        <p:cNvGrpSpPr/>
        <p:nvPr/>
      </p:nvGrpSpPr>
      <p:grpSpPr>
        <a:xfrm>
          <a:off x="0" y="0"/>
          <a:ext cx="0" cy="0"/>
          <a:chOff x="0" y="0"/>
          <a:chExt cx="0" cy="0"/>
        </a:xfrm>
      </p:grpSpPr>
      <p:sp>
        <p:nvSpPr>
          <p:cNvPr id="303" name="Google Shape;303;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307" name="Google Shape;307;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1" name="Shape 311"/>
        <p:cNvGrpSpPr/>
        <p:nvPr/>
      </p:nvGrpSpPr>
      <p:grpSpPr>
        <a:xfrm>
          <a:off x="0" y="0"/>
          <a:ext cx="0" cy="0"/>
          <a:chOff x="0" y="0"/>
          <a:chExt cx="0" cy="0"/>
        </a:xfrm>
      </p:grpSpPr>
      <p:pic>
        <p:nvPicPr>
          <p:cNvPr id="312" name="Google Shape;312;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3" name="Google Shape;313;g27348ee98e6_0_60"/>
          <p:cNvSpPr txBox="1"/>
          <p:nvPr/>
        </p:nvSpPr>
        <p:spPr>
          <a:xfrm>
            <a:off x="1070362" y="4195550"/>
            <a:ext cx="7001700" cy="5685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Arsitektur ETL yang digunakan adalah batch processing</a:t>
            </a:r>
            <a:endParaRPr i="0" sz="2000" u="none" cap="none" strike="noStrike">
              <a:solidFill>
                <a:srgbClr val="262626"/>
              </a:solidFill>
              <a:latin typeface="Plus Jakarta Sans"/>
              <a:ea typeface="Plus Jakarta Sans"/>
              <a:cs typeface="Plus Jakarta Sans"/>
              <a:sym typeface="Plus Jakarta Sans"/>
            </a:endParaRPr>
          </a:p>
        </p:txBody>
      </p:sp>
      <p:pic>
        <p:nvPicPr>
          <p:cNvPr id="314" name="Google Shape;314;g27348ee98e6_0_60"/>
          <p:cNvPicPr preferRelativeResize="0"/>
          <p:nvPr/>
        </p:nvPicPr>
        <p:blipFill>
          <a:blip r:embed="rId4">
            <a:alphaModFix/>
          </a:blip>
          <a:stretch>
            <a:fillRect/>
          </a:stretch>
        </p:blipFill>
        <p:spPr>
          <a:xfrm>
            <a:off x="250850" y="936000"/>
            <a:ext cx="8640726" cy="29596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8" name="Shape 318"/>
        <p:cNvGrpSpPr/>
        <p:nvPr/>
      </p:nvGrpSpPr>
      <p:grpSpPr>
        <a:xfrm>
          <a:off x="0" y="0"/>
          <a:ext cx="0" cy="0"/>
          <a:chOff x="0" y="0"/>
          <a:chExt cx="0" cy="0"/>
        </a:xfrm>
      </p:grpSpPr>
      <p:pic>
        <p:nvPicPr>
          <p:cNvPr id="319" name="Google Shape;319;g31a7c086a3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20" name="Google Shape;320;g31a7c086a3c_0_7"/>
          <p:cNvSpPr txBox="1"/>
          <p:nvPr/>
        </p:nvSpPr>
        <p:spPr>
          <a:xfrm>
            <a:off x="1053700" y="745952"/>
            <a:ext cx="7059900" cy="3690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Transformation</a:t>
            </a:r>
            <a:r>
              <a:rPr lang="en-US" sz="2000">
                <a:solidFill>
                  <a:srgbClr val="262626"/>
                </a:solidFill>
                <a:latin typeface="Plus Jakarta Sans"/>
                <a:ea typeface="Plus Jakarta Sans"/>
                <a:cs typeface="Plus Jakarta Sans"/>
                <a:sym typeface="Plus Jakarta Sans"/>
              </a:rPr>
              <a:t>: spark dengan 2 node </a:t>
            </a:r>
            <a:r>
              <a:rPr lang="en-US" sz="2000">
                <a:solidFill>
                  <a:srgbClr val="262626"/>
                </a:solidFill>
                <a:latin typeface="Plus Jakarta Sans"/>
                <a:ea typeface="Plus Jakarta Sans"/>
                <a:cs typeface="Plus Jakarta Sans"/>
                <a:sym typeface="Plus Jakarta Sans"/>
              </a:rPr>
              <a:t>di dalam</a:t>
            </a:r>
            <a:r>
              <a:rPr lang="en-US" sz="2000">
                <a:solidFill>
                  <a:srgbClr val="262626"/>
                </a:solidFill>
                <a:latin typeface="Plus Jakarta Sans"/>
                <a:ea typeface="Plus Jakarta Sans"/>
                <a:cs typeface="Plus Jakarta Sans"/>
                <a:sym typeface="Plus Jakarta Sans"/>
              </a:rPr>
              <a:t> 1 cluster</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Orchestration</a:t>
            </a:r>
            <a:r>
              <a:rPr lang="en-US" sz="2000">
                <a:solidFill>
                  <a:srgbClr val="262626"/>
                </a:solidFill>
                <a:latin typeface="Plus Jakarta Sans"/>
                <a:ea typeface="Plus Jakarta Sans"/>
                <a:cs typeface="Plus Jakarta Sans"/>
                <a:sym typeface="Plus Jakarta Sans"/>
              </a:rPr>
              <a:t>:</a:t>
            </a:r>
            <a:r>
              <a:rPr b="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airflow dengan dynamic task dengan multi processing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Staging Area</a:t>
            </a:r>
            <a:r>
              <a:rPr lang="en-US" sz="2000">
                <a:solidFill>
                  <a:srgbClr val="262626"/>
                </a:solidFill>
                <a:latin typeface="Plus Jakarta Sans"/>
                <a:ea typeface="Plus Jakarta Sans"/>
                <a:cs typeface="Plus Jakarta Sans"/>
                <a:sym typeface="Plus Jakarta Sans"/>
              </a:rPr>
              <a:t>: minio dengan menyimpan data berbentuk parquet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Warehouse</a:t>
            </a:r>
            <a:r>
              <a:rPr lang="en-US" sz="2000">
                <a:solidFill>
                  <a:srgbClr val="262626"/>
                </a:solidFill>
                <a:latin typeface="Plus Jakarta Sans"/>
                <a:ea typeface="Plus Jakarta Sans"/>
                <a:cs typeface="Plus Jakarta Sans"/>
                <a:sym typeface="Plus Jakarta Sans"/>
              </a:rPr>
              <a:t>: bigQuery sebagai untuk data yang sudah </a:t>
            </a:r>
            <a:r>
              <a:rPr lang="en-US" sz="2000">
                <a:solidFill>
                  <a:srgbClr val="262626"/>
                </a:solidFill>
                <a:latin typeface="Plus Jakarta Sans"/>
                <a:ea typeface="Plus Jakarta Sans"/>
                <a:cs typeface="Plus Jakarta Sans"/>
                <a:sym typeface="Plus Jakarta Sans"/>
              </a:rPr>
              <a:t>ditransformasi</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Modeling</a:t>
            </a:r>
            <a:r>
              <a:rPr lang="en-US" sz="2000">
                <a:solidFill>
                  <a:srgbClr val="262626"/>
                </a:solidFill>
                <a:latin typeface="Plus Jakarta Sans"/>
                <a:ea typeface="Plus Jakarta Sans"/>
                <a:cs typeface="Plus Jakarta Sans"/>
                <a:sym typeface="Plus Jakarta Sans"/>
              </a:rPr>
              <a:t>: dbt membuat fact table, dan dimensional table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Visualization</a:t>
            </a:r>
            <a:r>
              <a:rPr lang="en-US" sz="2000">
                <a:solidFill>
                  <a:srgbClr val="262626"/>
                </a:solidFill>
                <a:latin typeface="Plus Jakarta Sans"/>
                <a:ea typeface="Plus Jakarta Sans"/>
                <a:cs typeface="Plus Jakarta Sans"/>
                <a:sym typeface="Plus Jakarta Sans"/>
              </a:rPr>
              <a:t>: power BI visualisasi dari hasil tabel yang sudah di modeling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24" name="Shape 324"/>
        <p:cNvGrpSpPr/>
        <p:nvPr/>
      </p:nvGrpSpPr>
      <p:grpSpPr>
        <a:xfrm>
          <a:off x="0" y="0"/>
          <a:ext cx="0" cy="0"/>
          <a:chOff x="0" y="0"/>
          <a:chExt cx="0" cy="0"/>
        </a:xfrm>
      </p:grpSpPr>
      <p:sp>
        <p:nvSpPr>
          <p:cNvPr id="325" name="Google Shape;325;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329" name="Google Shape;329;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pic>
        <p:nvPicPr>
          <p:cNvPr id="334" name="Google Shape;334;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5" name="Google Shape;335;g27348ee98e6_0_75"/>
          <p:cNvSpPr txBox="1"/>
          <p:nvPr/>
        </p:nvSpPr>
        <p:spPr>
          <a:xfrm>
            <a:off x="6139200" y="1757950"/>
            <a:ext cx="2877900" cy="2268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Data modeling yang digunakan adalah versi kimball model dengan star schema</a:t>
            </a:r>
            <a:endParaRPr i="0" sz="2000" u="none" cap="none" strike="noStrike">
              <a:solidFill>
                <a:srgbClr val="262626"/>
              </a:solidFill>
              <a:latin typeface="Plus Jakarta Sans"/>
              <a:ea typeface="Plus Jakarta Sans"/>
              <a:cs typeface="Plus Jakarta Sans"/>
              <a:sym typeface="Plus Jakarta Sans"/>
            </a:endParaRPr>
          </a:p>
        </p:txBody>
      </p:sp>
      <p:pic>
        <p:nvPicPr>
          <p:cNvPr id="336" name="Google Shape;336;g27348ee98e6_0_75"/>
          <p:cNvPicPr preferRelativeResize="0"/>
          <p:nvPr/>
        </p:nvPicPr>
        <p:blipFill>
          <a:blip r:embed="rId4">
            <a:alphaModFix/>
          </a:blip>
          <a:stretch>
            <a:fillRect/>
          </a:stretch>
        </p:blipFill>
        <p:spPr>
          <a:xfrm>
            <a:off x="114225" y="415475"/>
            <a:ext cx="5569701" cy="4144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40" name="Shape 340"/>
        <p:cNvGrpSpPr/>
        <p:nvPr/>
      </p:nvGrpSpPr>
      <p:grpSpPr>
        <a:xfrm>
          <a:off x="0" y="0"/>
          <a:ext cx="0" cy="0"/>
          <a:chOff x="0" y="0"/>
          <a:chExt cx="0" cy="0"/>
        </a:xfrm>
      </p:grpSpPr>
      <p:sp>
        <p:nvSpPr>
          <p:cNvPr id="341" name="Google Shape;341;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345" name="Google Shape;345;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9" name="Shape 349"/>
        <p:cNvGrpSpPr/>
        <p:nvPr/>
      </p:nvGrpSpPr>
      <p:grpSpPr>
        <a:xfrm>
          <a:off x="0" y="0"/>
          <a:ext cx="0" cy="0"/>
          <a:chOff x="0" y="0"/>
          <a:chExt cx="0" cy="0"/>
        </a:xfrm>
      </p:grpSpPr>
      <p:pic>
        <p:nvPicPr>
          <p:cNvPr id="350" name="Google Shape;350;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1" name="Google Shape;351;g2f97382f64a_0_21"/>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262626"/>
                </a:solidFill>
                <a:latin typeface="Plus Jakarta Sans"/>
                <a:ea typeface="Plus Jakarta Sans"/>
                <a:cs typeface="Plus Jakarta Sans"/>
                <a:sym typeface="Plus Jakarta Sans"/>
              </a:rPr>
              <a:t>Memberikan conclusion bahwa platform mampu mengolah dan menyajikan data serta menjelaskan keterbatasan dari platform yang digunakan.</a:t>
            </a:r>
            <a:endParaRPr b="1"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5" name="Shape 355"/>
        <p:cNvGrpSpPr/>
        <p:nvPr/>
      </p:nvGrpSpPr>
      <p:grpSpPr>
        <a:xfrm>
          <a:off x="0" y="0"/>
          <a:ext cx="0" cy="0"/>
          <a:chOff x="0" y="0"/>
          <a:chExt cx="0" cy="0"/>
        </a:xfrm>
      </p:grpSpPr>
      <p:sp>
        <p:nvSpPr>
          <p:cNvPr id="356" name="Google Shape;356;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357" name="Google Shape;357;g26585e5a41e_0_428"/>
          <p:cNvGrpSpPr/>
          <p:nvPr/>
        </p:nvGrpSpPr>
        <p:grpSpPr>
          <a:xfrm>
            <a:off x="162" y="-214211"/>
            <a:ext cx="2765532" cy="2691752"/>
            <a:chOff x="9584423" y="-302695"/>
            <a:chExt cx="4822201" cy="4822201"/>
          </a:xfrm>
        </p:grpSpPr>
        <p:sp>
          <p:nvSpPr>
            <p:cNvPr id="358" name="Google Shape;358;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0" name="Google Shape;360;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1" name="Google Shape;361;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62" name="Google Shape;362;g26585e5a41e_0_428"/>
          <p:cNvGrpSpPr/>
          <p:nvPr/>
        </p:nvGrpSpPr>
        <p:grpSpPr>
          <a:xfrm>
            <a:off x="-840830" y="1116257"/>
            <a:ext cx="5795400" cy="5795400"/>
            <a:chOff x="4094945" y="667082"/>
            <a:chExt cx="5795400" cy="5795400"/>
          </a:xfrm>
        </p:grpSpPr>
        <p:sp>
          <p:nvSpPr>
            <p:cNvPr id="363" name="Google Shape;363;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4" name="Google Shape;364;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5" name="Google Shape;365;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6" name="Google Shape;366;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367" name="Google Shape;367;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120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bertujuan untuk merancang pipeline ETL (Extract, Transform, Load) untuk menganalisis perilaku pelanggan saat menggunakan kartu kredit. Tujuan proyek ini adalah agar tim marketing dapat memberikan diskon atau promo kepada pelanggan yang bertransaksi di merchant yang menjadi mitra layanan kartu kredit. Hasil dari proyek ini adalah data analisis yang memberikan ringkasan mengenai merchant dengan jumlah transaksi terbanyak di setiap kota.</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pic>
        <p:nvPicPr>
          <p:cNvPr id="198" name="Google Shape;198;g31af9d0a87c_0_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9" name="Google Shape;199;g31af9d0a87c_0_1"/>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penting karena: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120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Penyedia layanan kartu kredit dapat meningkatkan jumlah transaksi saat pelanggan berbelanja di merchant mitra.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Pelanggan mendapatkan keuntungan berupa promo atau diskon.</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Merchant memperoleh lebih banyak pelanggan melalui promosi tersebut.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120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3" name="Shape 203"/>
        <p:cNvGrpSpPr/>
        <p:nvPr/>
      </p:nvGrpSpPr>
      <p:grpSpPr>
        <a:xfrm>
          <a:off x="0" y="0"/>
          <a:ext cx="0" cy="0"/>
          <a:chOff x="0" y="0"/>
          <a:chExt cx="0" cy="0"/>
        </a:xfrm>
      </p:grpSpPr>
      <p:sp>
        <p:nvSpPr>
          <p:cNvPr id="204" name="Google Shape;204;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8" name="Google Shape;208;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pic>
        <p:nvPicPr>
          <p:cNvPr id="213" name="Google Shape;213;g31af9d0a87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4" name="Google Shape;214;g31af9d0a87c_0_7"/>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teknis yang akan dihadapi oleh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ekstraksi dari berbagai sumber data kedalam satu tempat dimana datanya sudah siap di analisis</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transformasi terhadap data yang memiliki jumlah besar dengan cepat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data modeling sehingga datanya bisa digunakan sesuai subject yang membutuhkan seperti tim marketing atau tim operasional</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pic>
        <p:nvPicPr>
          <p:cNvPr id="219" name="Google Shape;219;g31af9d0a87c_0_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0" name="Google Shape;220;g31af9d0a87c_0_12"/>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teknis dari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diekstrak menjadi data yang lebih terstruktur dan rapi</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dibutuhkan sesuai dengan permintaan subject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tersimpan ke data warehouse dengan cepat sesuai dengan jadwal yang telah ditentukan</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4" name="Shape 224"/>
        <p:cNvGrpSpPr/>
        <p:nvPr/>
      </p:nvGrpSpPr>
      <p:grpSpPr>
        <a:xfrm>
          <a:off x="0" y="0"/>
          <a:ext cx="0" cy="0"/>
          <a:chOff x="0" y="0"/>
          <a:chExt cx="0" cy="0"/>
        </a:xfrm>
      </p:grpSpPr>
      <p:pic>
        <p:nvPicPr>
          <p:cNvPr id="225" name="Google Shape;225;g31af9d0a87c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6" name="Google Shape;226;g31af9d0a87c_0_22"/>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analisis yang akan dihadapi oleh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Merchant apa yang paling banyak 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Umur berapa tahun yang sering melakukan transaksi dengan kartu kredit?</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kartu yang masih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Kapan transaksi banyak terjadi?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Brand credit card apa yang paling banyak digunakan?</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Dimana kota yang paling banyak penggunaan kartu?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