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1" r:id="rId2"/>
    <p:sldId id="279" r:id="rId3"/>
    <p:sldId id="295" r:id="rId4"/>
    <p:sldId id="265" r:id="rId5"/>
    <p:sldId id="266" r:id="rId6"/>
    <p:sldId id="267" r:id="rId7"/>
    <p:sldId id="256" r:id="rId8"/>
    <p:sldId id="278" r:id="rId9"/>
    <p:sldId id="257" r:id="rId10"/>
    <p:sldId id="269" r:id="rId11"/>
    <p:sldId id="268" r:id="rId12"/>
    <p:sldId id="270" r:id="rId13"/>
    <p:sldId id="271" r:id="rId14"/>
    <p:sldId id="263" r:id="rId15"/>
    <p:sldId id="274" r:id="rId16"/>
    <p:sldId id="258" r:id="rId17"/>
    <p:sldId id="259" r:id="rId18"/>
    <p:sldId id="273" r:id="rId19"/>
    <p:sldId id="260" r:id="rId20"/>
    <p:sldId id="262" r:id="rId21"/>
    <p:sldId id="281" r:id="rId22"/>
    <p:sldId id="282" r:id="rId23"/>
    <p:sldId id="283" r:id="rId24"/>
    <p:sldId id="284" r:id="rId25"/>
    <p:sldId id="285" r:id="rId26"/>
    <p:sldId id="286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7667-AEDC-4703-B2FC-5B8363979F0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E527-3E42-4EB2-8578-C5D581D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6E527-3E42-4EB2-8578-C5D581D19B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3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89A4-7F2E-4419-9B19-13C21B9B0165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ython.org/psf-landing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8904" y="2581187"/>
            <a:ext cx="109905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solidFill>
                  <a:srgbClr val="00B0F0"/>
                </a:solidFill>
                <a:latin typeface="Roboto"/>
              </a:rPr>
              <a:t>An </a:t>
            </a:r>
            <a:r>
              <a:rPr lang="en-US" sz="7200" b="1" dirty="0">
                <a:solidFill>
                  <a:srgbClr val="00B0F0"/>
                </a:solidFill>
                <a:latin typeface="Roboto"/>
              </a:rPr>
              <a:t>Introduction to Python &amp; Basic Python Syntax</a:t>
            </a:r>
          </a:p>
          <a:p>
            <a:pPr algn="ctr"/>
            <a:r>
              <a:rPr lang="en-US" sz="3200" b="1" dirty="0" smtClean="0">
                <a:latin typeface="Roboto"/>
              </a:rPr>
              <a:t>By </a:t>
            </a:r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0014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24" y="969764"/>
            <a:ext cx="8592682" cy="51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Python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42" y="1101401"/>
            <a:ext cx="8067675" cy="499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66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</a:t>
            </a:r>
            <a:r>
              <a:rPr lang="en-US" sz="2800" b="1" dirty="0" err="1" smtClean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PyCharm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36" y="905070"/>
            <a:ext cx="9645943" cy="53644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</a:t>
            </a:r>
            <a:r>
              <a:rPr lang="en-US" sz="2800" b="1" dirty="0" err="1" smtClean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PyCharm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459" y="1080097"/>
            <a:ext cx="55149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9146" y="76020"/>
            <a:ext cx="6096000" cy="5230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Your First Python Program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83" y="826420"/>
            <a:ext cx="78581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9146" y="76020"/>
            <a:ext cx="6096000" cy="5230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Your First Python Program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2" y="849305"/>
            <a:ext cx="11646569" cy="57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2602" y="202292"/>
            <a:ext cx="2402186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1795" y="823178"/>
            <a:ext cx="9455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Variable is a name that is used to refer to memory 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location. </a:t>
            </a:r>
            <a:r>
              <a:rPr lang="en-US" dirty="0"/>
              <a:t>It </a:t>
            </a:r>
            <a:r>
              <a:rPr lang="en-US" dirty="0" smtClean="0"/>
              <a:t>stores </a:t>
            </a:r>
            <a:r>
              <a:rPr lang="en-US" dirty="0"/>
              <a:t>and manipulates </a:t>
            </a:r>
            <a:r>
              <a:rPr lang="en-US" dirty="0" smtClean="0"/>
              <a:t>data.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1795" y="1394841"/>
            <a:ext cx="98434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1565E"/>
                </a:solidFill>
                <a:latin typeface="Roboto"/>
              </a:rPr>
              <a:t>Variables are entities of a program that holds a value. Here is an example of a variable</a:t>
            </a:r>
            <a:r>
              <a:rPr lang="en-US" dirty="0" smtClean="0">
                <a:solidFill>
                  <a:srgbClr val="51565E"/>
                </a:solidFill>
                <a:latin typeface="Roboto"/>
              </a:rPr>
              <a:t>:</a:t>
            </a:r>
          </a:p>
          <a:p>
            <a:endParaRPr lang="en-US" dirty="0">
              <a:solidFill>
                <a:srgbClr val="51565E"/>
              </a:solidFill>
              <a:latin typeface="Roboto"/>
            </a:endParaRPr>
          </a:p>
          <a:p>
            <a:r>
              <a:rPr lang="en-US" dirty="0">
                <a:solidFill>
                  <a:srgbClr val="51565E"/>
                </a:solidFill>
                <a:latin typeface="Roboto"/>
              </a:rPr>
              <a:t>x=100 </a:t>
            </a:r>
            <a:endParaRPr lang="en-US" dirty="0" smtClean="0">
              <a:solidFill>
                <a:srgbClr val="51565E"/>
              </a:solidFill>
              <a:latin typeface="Roboto"/>
            </a:endParaRPr>
          </a:p>
          <a:p>
            <a:endParaRPr lang="en-US" dirty="0">
              <a:solidFill>
                <a:srgbClr val="51565E"/>
              </a:solidFill>
              <a:latin typeface="Roboto"/>
            </a:endParaRPr>
          </a:p>
          <a:p>
            <a:endParaRPr lang="en-US" dirty="0" smtClean="0">
              <a:solidFill>
                <a:srgbClr val="51565E"/>
              </a:solidFill>
              <a:latin typeface="Roboto"/>
            </a:endParaRPr>
          </a:p>
          <a:p>
            <a:endParaRPr lang="en-US" dirty="0">
              <a:solidFill>
                <a:srgbClr val="51565E"/>
              </a:solidFill>
              <a:latin typeface="Roboto"/>
            </a:endParaRPr>
          </a:p>
          <a:p>
            <a:r>
              <a:rPr lang="en-US" dirty="0">
                <a:solidFill>
                  <a:srgbClr val="51565E"/>
                </a:solidFill>
                <a:latin typeface="Roboto"/>
              </a:rPr>
              <a:t>In the below diagram, the box holds a value of 100 and is named as x. Therefore, the variable is x, and the data it holds is the value.</a:t>
            </a:r>
            <a:endParaRPr lang="en-US" b="0" i="0" dirty="0">
              <a:solidFill>
                <a:srgbClr val="51565E"/>
              </a:solidFill>
              <a:effectLst/>
              <a:latin typeface="Roboto"/>
            </a:endParaRPr>
          </a:p>
        </p:txBody>
      </p:sp>
      <p:pic>
        <p:nvPicPr>
          <p:cNvPr id="1026" name="Picture 2" descr="xvari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77" y="3905496"/>
            <a:ext cx="18383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e-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77" y="1845788"/>
            <a:ext cx="191452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1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0710" y="175131"/>
            <a:ext cx="2648672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Types</a:t>
            </a:r>
          </a:p>
        </p:txBody>
      </p:sp>
      <p:pic>
        <p:nvPicPr>
          <p:cNvPr id="2050" name="Picture 2" descr="Python Data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56" y="1242212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9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3303" y="220398"/>
            <a:ext cx="3479548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Dynamic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75976" y="2785490"/>
            <a:ext cx="23116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= 6   </a:t>
            </a:r>
          </a:p>
          <a:p>
            <a:r>
              <a:rPr lang="en-US" dirty="0"/>
              <a:t>  </a:t>
            </a:r>
          </a:p>
          <a:p>
            <a:r>
              <a:rPr lang="en-US" dirty="0">
                <a:solidFill>
                  <a:srgbClr val="00B050"/>
                </a:solidFill>
              </a:rPr>
              <a:t>print(type(x))</a:t>
            </a:r>
          </a:p>
          <a:p>
            <a:r>
              <a:rPr lang="en-US" dirty="0"/>
              <a:t>  </a:t>
            </a:r>
          </a:p>
          <a:p>
            <a:r>
              <a:rPr lang="en-US" dirty="0" smtClean="0"/>
              <a:t>x </a:t>
            </a:r>
            <a:r>
              <a:rPr lang="en-US" dirty="0"/>
              <a:t>= 'hello' </a:t>
            </a:r>
          </a:p>
          <a:p>
            <a:r>
              <a:rPr lang="en-US" dirty="0"/>
              <a:t>  </a:t>
            </a:r>
          </a:p>
          <a:p>
            <a:r>
              <a:rPr lang="en-US" dirty="0">
                <a:solidFill>
                  <a:srgbClr val="00B050"/>
                </a:solidFill>
              </a:rPr>
              <a:t>print(type(x))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4960" y="1282612"/>
            <a:ext cx="935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Python is a 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dynamically typed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language. It doesn’t know about the type of the variable </a:t>
            </a:r>
            <a:endParaRPr lang="en-US" dirty="0" smtClean="0">
              <a:solidFill>
                <a:srgbClr val="273239"/>
              </a:solidFill>
              <a:latin typeface="urw-din"/>
            </a:endParaRPr>
          </a:p>
          <a:p>
            <a:r>
              <a:rPr lang="en-US" dirty="0" smtClean="0">
                <a:solidFill>
                  <a:srgbClr val="273239"/>
                </a:solidFill>
                <a:latin typeface="urw-din"/>
              </a:rPr>
              <a:t>until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the code is run.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0137" y="157023"/>
            <a:ext cx="6023574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Python Reserved </a:t>
            </a:r>
            <a:r>
              <a:rPr lang="en-US" sz="2800" b="1" dirty="0" smtClean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Keywords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27" y="962425"/>
            <a:ext cx="8798794" cy="53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19418" y="1187419"/>
            <a:ext cx="6096000" cy="45377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Brief History of Python Versions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Installing Python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Types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Reserved Words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Conventions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Instruction/Statement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Syntax Comments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Receiving Input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Conversion/Casting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 Data Types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Data Types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Swapping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1523" y="72250"/>
            <a:ext cx="2824041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Agenda</a:t>
            </a:r>
            <a: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6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1" y="258900"/>
            <a:ext cx="6096000" cy="5230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Naming Conventions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3697" y="1293583"/>
            <a:ext cx="110883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Variable Names</a:t>
            </a:r>
          </a:p>
          <a:p>
            <a:r>
              <a:rPr lang="en-US" dirty="0"/>
              <a:t>A variable can have a short name (like x and y) or a more descriptive name (age,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total_volume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Rules for Python variables: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variable name must start with a letter or the underscore character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variable name cannot start with a number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variable name can only contain alpha-numeric characters and underscores (A-z, 0-9, and _ 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Variable names are case-sensitive (age, Age and AGE are three different variables)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5837" y="4390561"/>
            <a:ext cx="5472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https://pythonguides.com/python-naming-conventions/</a:t>
            </a:r>
          </a:p>
        </p:txBody>
      </p:sp>
    </p:spTree>
    <p:extLst>
      <p:ext uri="{BB962C8B-B14F-4D97-AF65-F5344CB8AC3E}">
        <p14:creationId xmlns:p14="http://schemas.microsoft.com/office/powerpoint/2010/main" val="42396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1207" y="78870"/>
            <a:ext cx="6096000" cy="594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</a:t>
            </a:r>
            <a:r>
              <a:rPr lang="en-US" sz="32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ion/Statement</a:t>
            </a:r>
            <a:endParaRPr lang="en-US" sz="3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754" y="966090"/>
            <a:ext cx="109909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Inter-Regular"/>
              </a:rPr>
              <a:t>A </a:t>
            </a:r>
            <a:r>
              <a:rPr lang="en-US" b="1" i="0" dirty="0" smtClean="0">
                <a:solidFill>
                  <a:srgbClr val="222222"/>
                </a:solidFill>
                <a:effectLst/>
                <a:latin typeface="Inter-Regular"/>
              </a:rPr>
              <a:t>statement is an instruction that a Python interpreter can execute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Inter-Regular"/>
              </a:rPr>
              <a:t>. So, in simple words, we can say anything written in Python is a statement.</a:t>
            </a:r>
          </a:p>
          <a:p>
            <a:endParaRPr lang="en-US" b="0" i="0" dirty="0" smtClean="0">
              <a:solidFill>
                <a:srgbClr val="222222"/>
              </a:solidFill>
              <a:effectLst/>
              <a:latin typeface="Inter-Regular"/>
            </a:endParaRPr>
          </a:p>
          <a:p>
            <a:r>
              <a:rPr lang="en-US" b="0" i="0" dirty="0" smtClean="0">
                <a:solidFill>
                  <a:srgbClr val="222222"/>
                </a:solidFill>
                <a:effectLst/>
                <a:latin typeface="Inter-Regular"/>
              </a:rPr>
              <a:t>Python statement ends with the token NEWLINE character. It means each line in a Python script is a statement.</a:t>
            </a:r>
            <a:endParaRPr lang="en-US" b="0" i="0" dirty="0">
              <a:solidFill>
                <a:srgbClr val="222222"/>
              </a:solidFill>
              <a:effectLst/>
              <a:latin typeface="Inter-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6294" y="3088691"/>
            <a:ext cx="263956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Statement 1</a:t>
            </a:r>
          </a:p>
          <a:p>
            <a:r>
              <a:rPr lang="en-US" dirty="0"/>
              <a:t>print('Hello')</a:t>
            </a:r>
          </a:p>
          <a:p>
            <a:endParaRPr lang="en-US" dirty="0"/>
          </a:p>
          <a:p>
            <a:r>
              <a:rPr lang="en-US" dirty="0"/>
              <a:t># Statement 2</a:t>
            </a:r>
          </a:p>
          <a:p>
            <a:r>
              <a:rPr lang="en-US" dirty="0"/>
              <a:t>x = 20</a:t>
            </a:r>
          </a:p>
          <a:p>
            <a:endParaRPr lang="en-US" dirty="0"/>
          </a:p>
          <a:p>
            <a:r>
              <a:rPr lang="en-US" dirty="0"/>
              <a:t># Statement 3</a:t>
            </a:r>
          </a:p>
          <a:p>
            <a:r>
              <a:rPr lang="en-US" dirty="0"/>
              <a:t>print(x)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5514" y="3088691"/>
            <a:ext cx="262128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Statement 1</a:t>
            </a:r>
          </a:p>
          <a:p>
            <a:r>
              <a:rPr lang="en-US" dirty="0"/>
              <a:t>print('Hello', end=' ')</a:t>
            </a:r>
          </a:p>
          <a:p>
            <a:endParaRPr lang="en-US" dirty="0"/>
          </a:p>
          <a:p>
            <a:r>
              <a:rPr lang="en-US" dirty="0"/>
              <a:t># Statement 2</a:t>
            </a:r>
          </a:p>
          <a:p>
            <a:r>
              <a:rPr lang="en-US" dirty="0"/>
              <a:t>x = 20</a:t>
            </a:r>
          </a:p>
          <a:p>
            <a:endParaRPr lang="en-US" dirty="0"/>
          </a:p>
          <a:p>
            <a:r>
              <a:rPr lang="en-US" dirty="0"/>
              <a:t># Statement 3</a:t>
            </a:r>
          </a:p>
          <a:p>
            <a:r>
              <a:rPr lang="en-US" dirty="0"/>
              <a:t>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2125" y="4472628"/>
            <a:ext cx="5280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print("My", "name", "is", "Monty", "Python.", </a:t>
            </a:r>
            <a:r>
              <a:rPr lang="en-US" dirty="0" err="1"/>
              <a:t>sep</a:t>
            </a:r>
            <a:r>
              <a:rPr lang="en-US" dirty="0"/>
              <a:t>="-")</a:t>
            </a:r>
          </a:p>
        </p:txBody>
      </p:sp>
      <p:sp>
        <p:nvSpPr>
          <p:cNvPr id="3" name="Rectangle 2"/>
          <p:cNvSpPr/>
          <p:nvPr/>
        </p:nvSpPr>
        <p:spPr>
          <a:xfrm>
            <a:off x="6676446" y="3088691"/>
            <a:ext cx="425977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print("+" + 10 * "-" + "+")</a:t>
            </a:r>
          </a:p>
          <a:p>
            <a:r>
              <a:rPr lang="en-US" dirty="0"/>
              <a:t>print(("|" + " " * 10 + "|\n") * 3, end="")</a:t>
            </a:r>
          </a:p>
          <a:p>
            <a:r>
              <a:rPr lang="en-US" dirty="0"/>
              <a:t>print("+" + 10 * "-" + "+")</a:t>
            </a:r>
          </a:p>
        </p:txBody>
      </p:sp>
    </p:spTree>
    <p:extLst>
      <p:ext uri="{BB962C8B-B14F-4D97-AF65-F5344CB8AC3E}">
        <p14:creationId xmlns:p14="http://schemas.microsoft.com/office/powerpoint/2010/main" val="41520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7298" y="232779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Syntax Comments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29912" y="1599289"/>
            <a:ext cx="3480816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# 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'''</a:t>
            </a:r>
          </a:p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r>
              <a:rPr lang="en-US" dirty="0"/>
              <a:t>'''</a:t>
            </a:r>
          </a:p>
          <a:p>
            <a:endParaRPr lang="en-US" dirty="0"/>
          </a:p>
          <a:p>
            <a:r>
              <a:rPr lang="en-US" dirty="0"/>
              <a:t>"""</a:t>
            </a:r>
          </a:p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r>
              <a:rPr lang="en-US" dirty="0"/>
              <a:t>"""</a:t>
            </a:r>
          </a:p>
          <a:p>
            <a:r>
              <a:rPr lang="en-US" dirty="0"/>
              <a:t>print('Alhamdulillah')</a:t>
            </a:r>
          </a:p>
        </p:txBody>
      </p:sp>
    </p:spTree>
    <p:extLst>
      <p:ext uri="{BB962C8B-B14F-4D97-AF65-F5344CB8AC3E}">
        <p14:creationId xmlns:p14="http://schemas.microsoft.com/office/powerpoint/2010/main" val="17625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6720" y="160350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Receiving Input </a:t>
            </a:r>
          </a:p>
        </p:txBody>
      </p:sp>
      <p:sp>
        <p:nvSpPr>
          <p:cNvPr id="3" name="Rectangle 2"/>
          <p:cNvSpPr/>
          <p:nvPr/>
        </p:nvSpPr>
        <p:spPr>
          <a:xfrm>
            <a:off x="2018922" y="2129021"/>
            <a:ext cx="399559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print("Enter your first name: ")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name = input()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print("Nice to meet you", name)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32348" y="2129021"/>
            <a:ext cx="420382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name = input("Enter your first name: ")</a:t>
            </a:r>
          </a:p>
          <a:p>
            <a:endParaRPr lang="en-US" dirty="0" smtClean="0"/>
          </a:p>
          <a:p>
            <a:r>
              <a:rPr lang="en-US" dirty="0" smtClean="0"/>
              <a:t>print("Nice to meet you", name)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7263" y="1115863"/>
            <a:ext cx="10206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Get user input with Python using the input() function. The user can enter keyboard input in the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4336" y="124137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Conversion/Casting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7139" y="1498939"/>
            <a:ext cx="89206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Type Conversion</a:t>
            </a:r>
          </a:p>
          <a:p>
            <a:r>
              <a:rPr lang="en-US" dirty="0" smtClean="0"/>
              <a:t>The process of converting the value of one data type (integer, string, float, etc.) to another data type is called type conversion. Python has two types of type conversion.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Implicit Type Conversion</a:t>
            </a:r>
          </a:p>
          <a:p>
            <a:pPr lvl="1"/>
            <a:r>
              <a:rPr lang="en-US" dirty="0"/>
              <a:t>In Implicit type conversion, Python automatically converts one data type to another data type. This process doesn't need any user involvement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2"/>
            <a:r>
              <a:rPr lang="en-US" dirty="0" err="1" smtClean="0"/>
              <a:t>num_int</a:t>
            </a:r>
            <a:r>
              <a:rPr lang="en-US" dirty="0" smtClean="0"/>
              <a:t> = 123</a:t>
            </a:r>
          </a:p>
          <a:p>
            <a:pPr lvl="2"/>
            <a:r>
              <a:rPr lang="en-US" dirty="0" err="1" smtClean="0"/>
              <a:t>num_flo</a:t>
            </a:r>
            <a:r>
              <a:rPr lang="en-US" dirty="0" smtClean="0"/>
              <a:t> = 1.23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num_new</a:t>
            </a:r>
            <a:r>
              <a:rPr lang="en-US" dirty="0" smtClean="0"/>
              <a:t> = </a:t>
            </a:r>
            <a:r>
              <a:rPr lang="en-US" dirty="0" err="1" smtClean="0"/>
              <a:t>num_int</a:t>
            </a:r>
            <a:r>
              <a:rPr lang="en-US" dirty="0" smtClean="0"/>
              <a:t> + </a:t>
            </a:r>
            <a:r>
              <a:rPr lang="en-US" dirty="0" err="1" smtClean="0"/>
              <a:t>num_flo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print("</a:t>
            </a:r>
            <a:r>
              <a:rPr lang="en-US" dirty="0" err="1" smtClean="0"/>
              <a:t>datatype</a:t>
            </a:r>
            <a:r>
              <a:rPr lang="en-US" dirty="0" smtClean="0"/>
              <a:t> of num_</a:t>
            </a:r>
            <a:r>
              <a:rPr lang="en-US" dirty="0" err="1" smtClean="0"/>
              <a:t>int</a:t>
            </a:r>
            <a:r>
              <a:rPr lang="en-US" dirty="0" smtClean="0"/>
              <a:t>:",type(</a:t>
            </a:r>
            <a:r>
              <a:rPr lang="en-US" dirty="0" err="1" smtClean="0"/>
              <a:t>num_int</a:t>
            </a:r>
            <a:r>
              <a:rPr lang="en-US" dirty="0" smtClean="0"/>
              <a:t>))</a:t>
            </a:r>
          </a:p>
          <a:p>
            <a:pPr lvl="2"/>
            <a:r>
              <a:rPr lang="en-US" dirty="0" smtClean="0"/>
              <a:t>print("</a:t>
            </a:r>
            <a:r>
              <a:rPr lang="en-US" dirty="0" err="1" smtClean="0"/>
              <a:t>datatype</a:t>
            </a:r>
            <a:r>
              <a:rPr lang="en-US" dirty="0" smtClean="0"/>
              <a:t> of num_</a:t>
            </a:r>
            <a:r>
              <a:rPr lang="en-US" dirty="0" err="1" smtClean="0"/>
              <a:t>flo</a:t>
            </a:r>
            <a:r>
              <a:rPr lang="en-US" dirty="0" smtClean="0"/>
              <a:t>:",type(</a:t>
            </a:r>
            <a:r>
              <a:rPr lang="en-US" dirty="0" err="1" smtClean="0"/>
              <a:t>num_flo</a:t>
            </a:r>
            <a:r>
              <a:rPr lang="en-US" dirty="0" smtClean="0"/>
              <a:t>))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print("Value of num_new:",</a:t>
            </a:r>
            <a:r>
              <a:rPr lang="en-US" dirty="0" err="1" smtClean="0"/>
              <a:t>num_new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print("</a:t>
            </a:r>
            <a:r>
              <a:rPr lang="en-US" dirty="0" err="1" smtClean="0"/>
              <a:t>datatype</a:t>
            </a:r>
            <a:r>
              <a:rPr lang="en-US" dirty="0" smtClean="0"/>
              <a:t> of </a:t>
            </a:r>
            <a:r>
              <a:rPr lang="en-US" dirty="0" err="1" smtClean="0"/>
              <a:t>num_new:",type</a:t>
            </a:r>
            <a:r>
              <a:rPr lang="en-US" dirty="0" smtClean="0"/>
              <a:t>(</a:t>
            </a:r>
            <a:r>
              <a:rPr lang="en-US" dirty="0" err="1" smtClean="0"/>
              <a:t>num_new</a:t>
            </a:r>
            <a:r>
              <a:rPr lang="en-US" dirty="0" smtClean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597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4336" y="124137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Conversion/Casting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89566" y="1069765"/>
            <a:ext cx="9681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Explicit Type Conversion</a:t>
            </a:r>
          </a:p>
          <a:p>
            <a:r>
              <a:rPr lang="en-US" dirty="0" smtClean="0"/>
              <a:t>In Explicit Type Conversion, users convert the data type of an object to required data type. We use the predefined functions like </a:t>
            </a:r>
            <a:r>
              <a:rPr lang="en-US" dirty="0" err="1" smtClean="0"/>
              <a:t>int</a:t>
            </a:r>
            <a:r>
              <a:rPr lang="en-US" dirty="0" smtClean="0"/>
              <a:t>(), float(), </a:t>
            </a:r>
            <a:r>
              <a:rPr lang="en-US" dirty="0" err="1" smtClean="0"/>
              <a:t>str</a:t>
            </a:r>
            <a:r>
              <a:rPr lang="en-US" dirty="0" smtClean="0"/>
              <a:t>(), </a:t>
            </a:r>
            <a:r>
              <a:rPr lang="en-US" dirty="0" err="1" smtClean="0"/>
              <a:t>etc</a:t>
            </a:r>
            <a:r>
              <a:rPr lang="en-US" dirty="0" smtClean="0"/>
              <a:t> to perform explicit type conversion.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0144" y="2627035"/>
            <a:ext cx="457502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num_int</a:t>
            </a:r>
            <a:r>
              <a:rPr lang="en-US" dirty="0" smtClean="0"/>
              <a:t> = 123</a:t>
            </a:r>
          </a:p>
          <a:p>
            <a:r>
              <a:rPr lang="en-US" dirty="0" err="1" smtClean="0"/>
              <a:t>num_str</a:t>
            </a:r>
            <a:r>
              <a:rPr lang="en-US" dirty="0" smtClean="0"/>
              <a:t> = "456"</a:t>
            </a:r>
          </a:p>
          <a:p>
            <a:endParaRPr lang="en-US" dirty="0" smtClean="0"/>
          </a:p>
          <a:p>
            <a:r>
              <a:rPr lang="en-US" dirty="0" smtClean="0"/>
              <a:t>print("Data type of num_</a:t>
            </a:r>
            <a:r>
              <a:rPr lang="en-US" dirty="0" err="1" smtClean="0"/>
              <a:t>int</a:t>
            </a:r>
            <a:r>
              <a:rPr lang="en-US" dirty="0" smtClean="0"/>
              <a:t>:",type(</a:t>
            </a:r>
            <a:r>
              <a:rPr lang="en-US" dirty="0" err="1" smtClean="0"/>
              <a:t>num_int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print("Data type of num_</a:t>
            </a:r>
            <a:r>
              <a:rPr lang="en-US" dirty="0" err="1" smtClean="0"/>
              <a:t>str</a:t>
            </a:r>
            <a:r>
              <a:rPr lang="en-US" dirty="0" smtClean="0"/>
              <a:t>:",type(</a:t>
            </a:r>
            <a:r>
              <a:rPr lang="en-US" dirty="0" err="1" smtClean="0"/>
              <a:t>num_str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num_int+num_str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6409" y="2664779"/>
            <a:ext cx="60960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 smtClean="0"/>
              <a:t>num_int</a:t>
            </a:r>
            <a:r>
              <a:rPr lang="en-US" dirty="0" smtClean="0"/>
              <a:t> = 123</a:t>
            </a:r>
          </a:p>
          <a:p>
            <a:r>
              <a:rPr lang="en-US" dirty="0" err="1" smtClean="0"/>
              <a:t>num_str</a:t>
            </a:r>
            <a:r>
              <a:rPr lang="en-US" dirty="0" smtClean="0"/>
              <a:t> = "456"</a:t>
            </a:r>
          </a:p>
          <a:p>
            <a:endParaRPr lang="en-US" dirty="0" smtClean="0"/>
          </a:p>
          <a:p>
            <a:r>
              <a:rPr lang="en-US" dirty="0" smtClean="0"/>
              <a:t>print("Data type of num_</a:t>
            </a:r>
            <a:r>
              <a:rPr lang="en-US" dirty="0" err="1" smtClean="0"/>
              <a:t>int</a:t>
            </a:r>
            <a:r>
              <a:rPr lang="en-US" dirty="0" smtClean="0"/>
              <a:t>:",type(</a:t>
            </a:r>
            <a:r>
              <a:rPr lang="en-US" dirty="0" err="1" smtClean="0"/>
              <a:t>num_int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print("Data type of </a:t>
            </a:r>
            <a:r>
              <a:rPr lang="en-US" dirty="0" err="1" smtClean="0"/>
              <a:t>num_str</a:t>
            </a:r>
            <a:r>
              <a:rPr lang="en-US" dirty="0" smtClean="0"/>
              <a:t> before Type </a:t>
            </a:r>
            <a:r>
              <a:rPr lang="en-US" dirty="0" err="1" smtClean="0"/>
              <a:t>Casting:",type</a:t>
            </a:r>
            <a:r>
              <a:rPr lang="en-US" dirty="0" smtClean="0"/>
              <a:t>(</a:t>
            </a:r>
            <a:r>
              <a:rPr lang="en-US" dirty="0" err="1" smtClean="0"/>
              <a:t>num_str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err="1" smtClean="0"/>
              <a:t>num_str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num_str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print("Data type of </a:t>
            </a:r>
            <a:r>
              <a:rPr lang="en-US" dirty="0" err="1" smtClean="0"/>
              <a:t>num_str</a:t>
            </a:r>
            <a:r>
              <a:rPr lang="en-US" dirty="0" smtClean="0"/>
              <a:t> after Type </a:t>
            </a:r>
            <a:r>
              <a:rPr lang="en-US" dirty="0" err="1" smtClean="0"/>
              <a:t>Casting:",type</a:t>
            </a:r>
            <a:r>
              <a:rPr lang="en-US" dirty="0" smtClean="0"/>
              <a:t>(</a:t>
            </a:r>
            <a:r>
              <a:rPr lang="en-US" dirty="0" err="1" smtClean="0"/>
              <a:t>num_str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err="1" smtClean="0"/>
              <a:t>num_sum</a:t>
            </a:r>
            <a:r>
              <a:rPr lang="en-US" dirty="0" smtClean="0"/>
              <a:t> = </a:t>
            </a:r>
            <a:r>
              <a:rPr lang="en-US" dirty="0" err="1" smtClean="0"/>
              <a:t>num_int</a:t>
            </a:r>
            <a:r>
              <a:rPr lang="en-US" dirty="0" smtClean="0"/>
              <a:t> + </a:t>
            </a:r>
            <a:r>
              <a:rPr lang="en-US" dirty="0" err="1" smtClean="0"/>
              <a:t>num_str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print("Sum of </a:t>
            </a:r>
            <a:r>
              <a:rPr lang="en-US" dirty="0" err="1" smtClean="0"/>
              <a:t>num_int</a:t>
            </a:r>
            <a:r>
              <a:rPr lang="en-US" dirty="0" smtClean="0"/>
              <a:t> and num_</a:t>
            </a:r>
            <a:r>
              <a:rPr lang="en-US" dirty="0" err="1" smtClean="0"/>
              <a:t>str</a:t>
            </a:r>
            <a:r>
              <a:rPr lang="en-US" dirty="0" smtClean="0"/>
              <a:t>:",</a:t>
            </a:r>
            <a:r>
              <a:rPr lang="en-US" dirty="0" err="1" smtClean="0"/>
              <a:t>num_sum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print("Data type of the </a:t>
            </a:r>
            <a:r>
              <a:rPr lang="en-US" dirty="0" err="1" smtClean="0"/>
              <a:t>sum:",type</a:t>
            </a:r>
            <a:r>
              <a:rPr lang="en-US" dirty="0" smtClean="0"/>
              <a:t>(</a:t>
            </a:r>
            <a:r>
              <a:rPr lang="en-US" dirty="0" err="1" smtClean="0"/>
              <a:t>num_sum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7254" y="178458"/>
            <a:ext cx="4337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 Data Types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40011" y="881379"/>
            <a:ext cx="4530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0" i="0" dirty="0" smtClean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Python Number Types: </a:t>
            </a:r>
            <a:r>
              <a:rPr lang="en-US" b="1" i="0" dirty="0" err="1" smtClean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int</a:t>
            </a:r>
            <a:r>
              <a:rPr lang="en-US" b="1" i="0" dirty="0" smtClean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, float, complex</a:t>
            </a:r>
            <a:endParaRPr lang="en-US" b="1" i="0" dirty="0">
              <a:solidFill>
                <a:srgbClr val="18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6275" y="2129370"/>
            <a:ext cx="278075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num=0b11011000 # binary</a:t>
            </a:r>
          </a:p>
          <a:p>
            <a:r>
              <a:rPr lang="pt-BR" dirty="0" smtClean="0"/>
              <a:t>print(num) # 216</a:t>
            </a:r>
          </a:p>
          <a:p>
            <a:r>
              <a:rPr lang="pt-BR" dirty="0" smtClean="0"/>
              <a:t>num=0o12 # octal</a:t>
            </a:r>
          </a:p>
          <a:p>
            <a:r>
              <a:rPr lang="pt-BR" dirty="0" smtClean="0"/>
              <a:t>print(num) # 10</a:t>
            </a:r>
          </a:p>
          <a:p>
            <a:r>
              <a:rPr lang="pt-BR" dirty="0" smtClean="0"/>
              <a:t>num=0x12 # hexadecimal</a:t>
            </a:r>
          </a:p>
          <a:p>
            <a:r>
              <a:rPr lang="pt-BR" dirty="0" smtClean="0"/>
              <a:t>print(num)  # 18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3089" y="1315558"/>
            <a:ext cx="10465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Int</a:t>
            </a:r>
            <a:endParaRPr lang="en-US" b="1" dirty="0" smtClean="0"/>
          </a:p>
          <a:p>
            <a:r>
              <a:rPr lang="en-US" dirty="0" smtClean="0"/>
              <a:t>In Python, integers are zero, positive or negative whole numbers without a fractional part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98629" y="4797097"/>
            <a:ext cx="279692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num=100.25</a:t>
            </a:r>
          </a:p>
          <a:p>
            <a:r>
              <a:rPr lang="pt-BR" dirty="0" smtClean="0"/>
              <a:t>print(num)</a:t>
            </a:r>
          </a:p>
          <a:p>
            <a:r>
              <a:rPr lang="pt-BR" dirty="0" smtClean="0"/>
              <a:t>num=123_42.222_013</a:t>
            </a:r>
          </a:p>
          <a:p>
            <a:r>
              <a:rPr lang="pt-BR" dirty="0" smtClean="0"/>
              <a:t>print(num)</a:t>
            </a:r>
          </a:p>
          <a:p>
            <a:r>
              <a:rPr lang="pt-BR" dirty="0" smtClean="0"/>
              <a:t>num=1e3</a:t>
            </a:r>
          </a:p>
          <a:p>
            <a:r>
              <a:rPr lang="pt-BR" dirty="0" smtClean="0"/>
              <a:t>print(num)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9254" y="4051178"/>
            <a:ext cx="10836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Python, floating point numbers (float) are positive and negative real numbers with a fractional part denoted by the decimal symbol . or the scientific notation E or 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1865" y="3699030"/>
            <a:ext cx="722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0" dirty="0" smtClean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Float</a:t>
            </a:r>
            <a:endParaRPr lang="en-US" b="1" i="0" dirty="0">
              <a:solidFill>
                <a:srgbClr val="18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4170" y="24183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Data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5246" y="1808491"/>
            <a:ext cx="8929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boolean</a:t>
            </a:r>
            <a:r>
              <a:rPr lang="en-US" dirty="0" smtClean="0"/>
              <a:t> value can be of two types only i.e. either True or False. The output &lt;class ‘</a:t>
            </a:r>
            <a:r>
              <a:rPr lang="en-US" dirty="0" err="1" smtClean="0"/>
              <a:t>bool</a:t>
            </a:r>
            <a:r>
              <a:rPr lang="en-US" dirty="0" smtClean="0"/>
              <a:t>’&gt; indicates the variable is a </a:t>
            </a:r>
            <a:r>
              <a:rPr lang="en-US" dirty="0" err="1" smtClean="0"/>
              <a:t>boolean</a:t>
            </a:r>
            <a:r>
              <a:rPr lang="en-US" dirty="0" smtClean="0"/>
              <a:t> data type.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5246" y="1469061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568981" y="2639674"/>
            <a:ext cx="2483669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a = True</a:t>
            </a:r>
          </a:p>
          <a:p>
            <a:r>
              <a:rPr lang="en-US" dirty="0" smtClean="0"/>
              <a:t>print(a)</a:t>
            </a:r>
          </a:p>
          <a:p>
            <a:r>
              <a:rPr lang="en-US" dirty="0" smtClean="0"/>
              <a:t>print(type(a))</a:t>
            </a:r>
          </a:p>
          <a:p>
            <a:endParaRPr lang="en-US" dirty="0" smtClean="0"/>
          </a:p>
          <a:p>
            <a:r>
              <a:rPr lang="en-US" dirty="0" smtClean="0"/>
              <a:t>b = False</a:t>
            </a:r>
          </a:p>
          <a:p>
            <a:r>
              <a:rPr lang="en-US" dirty="0" smtClean="0"/>
              <a:t>print(b)</a:t>
            </a:r>
          </a:p>
          <a:p>
            <a:r>
              <a:rPr lang="en-US" dirty="0" smtClean="0"/>
              <a:t>print(type(b))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2724" y="268993"/>
            <a:ext cx="2483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1172" y="1396652"/>
            <a:ext cx="138819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 20</a:t>
            </a:r>
          </a:p>
          <a:p>
            <a:endParaRPr lang="en-US" dirty="0"/>
          </a:p>
          <a:p>
            <a:r>
              <a:rPr lang="en-US" dirty="0"/>
              <a:t>temp = a</a:t>
            </a:r>
          </a:p>
          <a:p>
            <a:r>
              <a:rPr lang="en-US" dirty="0"/>
              <a:t>a = b</a:t>
            </a:r>
          </a:p>
          <a:p>
            <a:r>
              <a:rPr lang="en-US" dirty="0"/>
              <a:t>b = temp</a:t>
            </a:r>
          </a:p>
          <a:p>
            <a:endParaRPr lang="en-US" dirty="0"/>
          </a:p>
          <a:p>
            <a:r>
              <a:rPr lang="en-US" dirty="0"/>
              <a:t>print(a, b)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7619" y="1426231"/>
            <a:ext cx="13338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a = 10</a:t>
            </a:r>
          </a:p>
          <a:p>
            <a:r>
              <a:rPr lang="pt-BR" dirty="0"/>
              <a:t>b = 20</a:t>
            </a:r>
          </a:p>
          <a:p>
            <a:endParaRPr lang="pt-BR" dirty="0"/>
          </a:p>
          <a:p>
            <a:r>
              <a:rPr lang="pt-BR" dirty="0"/>
              <a:t>a = a+b</a:t>
            </a:r>
          </a:p>
          <a:p>
            <a:r>
              <a:rPr lang="pt-BR" dirty="0"/>
              <a:t>b = a - b</a:t>
            </a:r>
          </a:p>
          <a:p>
            <a:r>
              <a:rPr lang="pt-BR" dirty="0"/>
              <a:t>a = a -b</a:t>
            </a:r>
          </a:p>
          <a:p>
            <a:endParaRPr lang="pt-BR" dirty="0"/>
          </a:p>
          <a:p>
            <a:r>
              <a:rPr lang="pt-BR" dirty="0"/>
              <a:t>print(a, b)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8844" y="1565009"/>
            <a:ext cx="150589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 20</a:t>
            </a:r>
          </a:p>
          <a:p>
            <a:endParaRPr lang="en-US" dirty="0"/>
          </a:p>
          <a:p>
            <a:r>
              <a:rPr lang="en-US" dirty="0"/>
              <a:t>a, b = b, a</a:t>
            </a:r>
          </a:p>
          <a:p>
            <a:endParaRPr lang="en-US" dirty="0"/>
          </a:p>
          <a:p>
            <a:r>
              <a:rPr lang="en-US" dirty="0"/>
              <a:t>print(a, b)</a:t>
            </a:r>
          </a:p>
        </p:txBody>
      </p:sp>
    </p:spTree>
    <p:extLst>
      <p:ext uri="{BB962C8B-B14F-4D97-AF65-F5344CB8AC3E}">
        <p14:creationId xmlns:p14="http://schemas.microsoft.com/office/powerpoint/2010/main" val="25505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5441" y="87923"/>
            <a:ext cx="2203011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1092" y="942585"/>
            <a:ext cx="10296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Strings are List like many other popular programming languages</a:t>
            </a:r>
            <a:r>
              <a:rPr lang="en-US" dirty="0"/>
              <a:t>.</a:t>
            </a:r>
            <a:r>
              <a:rPr lang="en-US" dirty="0" smtClean="0"/>
              <a:t> Python does not have a character data type, a single character is simply a string with a length of 1. Square brackets can be used to access elements of the string.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75563" y="3508676"/>
            <a:ext cx="2347865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a = "Hello World"</a:t>
            </a:r>
          </a:p>
          <a:p>
            <a:r>
              <a:rPr lang="en-US" dirty="0" smtClean="0"/>
              <a:t>print(a)</a:t>
            </a:r>
          </a:p>
          <a:p>
            <a:r>
              <a:rPr lang="en-US" dirty="0" smtClean="0"/>
              <a:t>print(a[0])</a:t>
            </a:r>
          </a:p>
          <a:p>
            <a:r>
              <a:rPr lang="en-US" dirty="0" smtClean="0"/>
              <a:t>print(a[-1])</a:t>
            </a:r>
          </a:p>
          <a:p>
            <a:r>
              <a:rPr lang="en-US" dirty="0" smtClean="0"/>
              <a:t>print(a[0:3])</a:t>
            </a:r>
          </a:p>
          <a:p>
            <a:r>
              <a:rPr lang="en-US" dirty="0" smtClean="0"/>
              <a:t>print(a[0:])</a:t>
            </a:r>
          </a:p>
          <a:p>
            <a:r>
              <a:rPr lang="en-US" dirty="0" smtClean="0"/>
              <a:t>print(a[1:])</a:t>
            </a:r>
          </a:p>
          <a:p>
            <a:r>
              <a:rPr lang="en-US" dirty="0" smtClean="0"/>
              <a:t>print(a[:4])</a:t>
            </a:r>
          </a:p>
          <a:p>
            <a:r>
              <a:rPr lang="en-US" dirty="0" smtClean="0"/>
              <a:t>print(a[0:-1])</a:t>
            </a:r>
            <a:endParaRPr lang="en-US" dirty="0"/>
          </a:p>
        </p:txBody>
      </p:sp>
      <p:pic>
        <p:nvPicPr>
          <p:cNvPr id="6146" name="Picture 2" descr="Strings in Python With Method Examples | Tech Tutor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47" y="2035978"/>
            <a:ext cx="49530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5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032" y="238505"/>
            <a:ext cx="6096000" cy="742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Introduction to Python</a:t>
            </a:r>
            <a: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52" y="980759"/>
            <a:ext cx="94202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032" y="238505"/>
            <a:ext cx="6096000" cy="742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Introduction to Python</a:t>
            </a:r>
            <a: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9378" y="1342897"/>
            <a:ext cx="97234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ato"/>
              </a:rPr>
              <a:t>What is Python</a:t>
            </a:r>
            <a:r>
              <a:rPr lang="en-US" b="1" dirty="0" smtClean="0">
                <a:solidFill>
                  <a:srgbClr val="222222"/>
                </a:solidFill>
                <a:latin typeface="Lato"/>
              </a:rPr>
              <a:t>?</a:t>
            </a:r>
            <a:endParaRPr lang="en-US" b="1" dirty="0">
              <a:solidFill>
                <a:srgbClr val="222222"/>
              </a:solidFill>
              <a:latin typeface="Lato"/>
            </a:endParaRPr>
          </a:p>
          <a:p>
            <a:r>
              <a:rPr lang="en-US" dirty="0">
                <a:solidFill>
                  <a:srgbClr val="222222"/>
                </a:solidFill>
                <a:latin typeface="Lato"/>
              </a:rPr>
              <a:t>Python is a high-level object-oriented programming language that was created by Guido van </a:t>
            </a:r>
            <a:r>
              <a:rPr lang="en-US" dirty="0" err="1">
                <a:solidFill>
                  <a:srgbClr val="222222"/>
                </a:solidFill>
                <a:latin typeface="Lato"/>
              </a:rPr>
              <a:t>Rossum</a:t>
            </a:r>
            <a:r>
              <a:rPr lang="en-US" dirty="0">
                <a:solidFill>
                  <a:srgbClr val="222222"/>
                </a:solidFill>
                <a:latin typeface="Lato"/>
              </a:rPr>
              <a:t>. It is also called general-purpose programming language as it is used in almost every domain we can think of as mentioned below</a:t>
            </a:r>
            <a:r>
              <a:rPr lang="en-US" dirty="0" smtClean="0">
                <a:solidFill>
                  <a:srgbClr val="222222"/>
                </a:solidFill>
                <a:latin typeface="Lato"/>
              </a:rPr>
              <a:t>:</a:t>
            </a:r>
          </a:p>
          <a:p>
            <a:endParaRPr lang="en-US" dirty="0">
              <a:solidFill>
                <a:srgbClr val="222222"/>
              </a:solidFill>
              <a:latin typeface="La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Lato"/>
              </a:rPr>
              <a:t>Web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Lato"/>
              </a:rPr>
              <a:t>Software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Lato"/>
              </a:rPr>
              <a:t>Game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Lato"/>
              </a:rPr>
              <a:t>AI &amp; 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222222"/>
                </a:solidFill>
                <a:latin typeface="Lato"/>
              </a:rPr>
              <a:t>Data </a:t>
            </a:r>
            <a:r>
              <a:rPr lang="en-US" smtClean="0">
                <a:solidFill>
                  <a:srgbClr val="222222"/>
                </a:solidFill>
                <a:latin typeface="Lato"/>
              </a:rPr>
              <a:t>Analytics</a:t>
            </a:r>
            <a:endParaRPr lang="en-US" dirty="0" smtClean="0">
              <a:solidFill>
                <a:srgbClr val="222222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972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032" y="238505"/>
            <a:ext cx="6096000" cy="742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Introduction to Python</a:t>
            </a:r>
            <a: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62408" y="1153009"/>
            <a:ext cx="10429592" cy="749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  <a:t>IEEE spectrum list of top programming language 2021. The list of programming languages is based on popularity.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dirty="0">
              <a:solidFill>
                <a:srgbClr val="222222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  <a:t/>
            </a:r>
            <a:br>
              <a:rPr kumimoji="0" lang="en-US" sz="2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</a:br>
            <a:endParaRPr kumimoji="0" lang="en-US" sz="217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Lato"/>
            </a:endParaRPr>
          </a:p>
        </p:txBody>
      </p:sp>
      <p:pic>
        <p:nvPicPr>
          <p:cNvPr id="2050" name="Picture 2" descr="Python Programming r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12" y="1602479"/>
            <a:ext cx="7189157" cy="49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62408" y="796093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ato"/>
              </a:rPr>
              <a:t>Why Python Programming?</a:t>
            </a:r>
            <a:endParaRPr lang="en-US" b="1" i="0" dirty="0">
              <a:solidFill>
                <a:srgbClr val="222222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16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032" y="238505"/>
            <a:ext cx="6096000" cy="742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Introduction to Python</a:t>
            </a:r>
            <a: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5608" y="1089944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Lato"/>
              </a:rPr>
              <a:t>Python is easy to understand</a:t>
            </a:r>
            <a:endParaRPr lang="en-US" b="1" i="0" dirty="0">
              <a:solidFill>
                <a:srgbClr val="222222"/>
              </a:solidFill>
              <a:effectLst/>
              <a:latin typeface="La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43" y="2202847"/>
            <a:ext cx="4048125" cy="107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046" y="2202847"/>
            <a:ext cx="3467100" cy="1619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606" y="4750334"/>
            <a:ext cx="4905375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046" y="4750334"/>
            <a:ext cx="1914525" cy="304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60257" y="437968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ato"/>
              </a:rPr>
              <a:t>Python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51682" y="4379685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Lato"/>
              </a:rPr>
              <a:t>C#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50618" y="183285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Lato"/>
              </a:rPr>
              <a:t>C++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34763" y="1833515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Lato"/>
              </a:rPr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543" y="202292"/>
            <a:ext cx="7116023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Brief History of Python Versions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7708"/>
              </p:ext>
            </p:extLst>
          </p:nvPr>
        </p:nvGraphicFramePr>
        <p:xfrm>
          <a:off x="2842788" y="755649"/>
          <a:ext cx="6147304" cy="5841338"/>
        </p:xfrm>
        <a:graphic>
          <a:graphicData uri="http://schemas.openxmlformats.org/drawingml/2006/table">
            <a:tbl>
              <a:tblPr/>
              <a:tblGrid>
                <a:gridCol w="3073652"/>
                <a:gridCol w="3073652"/>
              </a:tblGrid>
              <a:tr h="2730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Python Version</a:t>
                      </a:r>
                    </a:p>
                  </a:txBody>
                  <a:tcPr marL="47469" marR="47469" marT="47469" marB="47469">
                    <a:lnL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Released Date</a:t>
                      </a:r>
                    </a:p>
                  </a:txBody>
                  <a:tcPr marL="47469" marR="47469" marT="47469" marB="47469">
                    <a:lnL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1.0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January 1994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1.5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December 31, 1997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1.6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September 5, 2000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October 16, 2000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2.1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April 17, 2001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2.2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December 21, 2001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2.3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July 29, 2003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2.4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November 30, 2004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2.5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September 19, 2006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2.6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October 1, 2008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2.7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July 3, 2010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December 3, 2008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3.1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June 27, 2009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3.2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February 20, 2011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3.3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September 29, 2012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3.4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March 16, 2014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3.5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September 13, 2015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3.6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December 23, 2016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3.7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June 27, 2018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3.8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October 14, 2019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6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4839" y="357740"/>
            <a:ext cx="6608305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07000"/>
              </a:lnSpc>
            </a:pPr>
            <a:r>
              <a:rPr lang="en-US" sz="2800" b="1" dirty="0" smtClean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Python </a:t>
            </a: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Software </a:t>
            </a:r>
            <a:r>
              <a:rPr lang="en-US" sz="2800" b="1" dirty="0" smtClean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Foundation</a:t>
            </a:r>
            <a:endParaRPr lang="fi-FI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9824" y="2341525"/>
            <a:ext cx="8994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First of all, there are the Pythons which are maintained by the people gathered around the PSF (</a:t>
            </a:r>
            <a:r>
              <a:rPr lang="en-US" dirty="0">
                <a:solidFill>
                  <a:srgbClr val="008CBA"/>
                </a:solidFill>
                <a:latin typeface="Open Sans" panose="020B0606030504020204" pitchFamily="34" charset="0"/>
                <a:hlinkClick r:id="rId2"/>
              </a:rPr>
              <a:t>Python Software Foundation</a:t>
            </a: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), a community that aims to develop, improve, expand, and popularize Python and its environment. The PSF's president is Guido von </a:t>
            </a:r>
            <a:r>
              <a:rPr lang="en-US" dirty="0" err="1">
                <a:solidFill>
                  <a:srgbClr val="222222"/>
                </a:solidFill>
                <a:latin typeface="Open Sans" panose="020B0606030504020204" pitchFamily="34" charset="0"/>
              </a:rPr>
              <a:t>Rossum</a:t>
            </a: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 himself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458" y="945273"/>
            <a:ext cx="30384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88" y="998634"/>
            <a:ext cx="10403439" cy="53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1193</Words>
  <Application>Microsoft Office PowerPoint</Application>
  <PresentationFormat>Widescreen</PresentationFormat>
  <Paragraphs>274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Bookman Old Style</vt:lpstr>
      <vt:lpstr>Calibri</vt:lpstr>
      <vt:lpstr>Calibri Light</vt:lpstr>
      <vt:lpstr>inter-regular</vt:lpstr>
      <vt:lpstr>inter-regular</vt:lpstr>
      <vt:lpstr>Lato</vt:lpstr>
      <vt:lpstr>Open Sans</vt:lpstr>
      <vt:lpstr>Roboto</vt:lpstr>
      <vt:lpstr>Segoe UI</vt:lpstr>
      <vt:lpstr>times new roman</vt:lpstr>
      <vt:lpstr>times new roman</vt:lpstr>
      <vt:lpstr>urw-din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36</cp:revision>
  <dcterms:created xsi:type="dcterms:W3CDTF">2022-04-07T14:24:20Z</dcterms:created>
  <dcterms:modified xsi:type="dcterms:W3CDTF">2022-10-02T15:15:39Z</dcterms:modified>
</cp:coreProperties>
</file>