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1" r:id="rId2"/>
  </p:sldMasterIdLst>
  <p:notesMasterIdLst>
    <p:notesMasterId r:id="rId8"/>
  </p:notesMasterIdLst>
  <p:sldIdLst>
    <p:sldId id="395" r:id="rId3"/>
    <p:sldId id="396" r:id="rId4"/>
    <p:sldId id="400" r:id="rId5"/>
    <p:sldId id="399" r:id="rId6"/>
    <p:sldId id="40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준 권" initials="성권" lastIdx="2" clrIdx="0">
    <p:extLst>
      <p:ext uri="{19B8F6BF-5375-455C-9EA6-DF929625EA0E}">
        <p15:presenceInfo xmlns:p15="http://schemas.microsoft.com/office/powerpoint/2012/main" userId="성준 권" providerId="None"/>
      </p:ext>
    </p:extLst>
  </p:cmAuthor>
  <p:cmAuthor id="2" name="이 범희" initials="이범" lastIdx="3" clrIdx="1">
    <p:extLst>
      <p:ext uri="{19B8F6BF-5375-455C-9EA6-DF929625EA0E}">
        <p15:presenceInfo xmlns:p15="http://schemas.microsoft.com/office/powerpoint/2012/main" userId="92cae4a699ffd4c9" providerId="Windows Live"/>
      </p:ext>
    </p:extLst>
  </p:cmAuthor>
  <p:cmAuthor id="3" name="이수빈" initials="이" lastIdx="1" clrIdx="2">
    <p:extLst>
      <p:ext uri="{19B8F6BF-5375-455C-9EA6-DF929625EA0E}">
        <p15:presenceInfo xmlns:p15="http://schemas.microsoft.com/office/powerpoint/2012/main" userId="이수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E4EF"/>
    <a:srgbClr val="003300"/>
    <a:srgbClr val="53535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8" autoAdjust="0"/>
    <p:restoredTop sz="77847" autoAdjust="0"/>
  </p:normalViewPr>
  <p:slideViewPr>
    <p:cSldViewPr snapToGrid="0" showGuides="1">
      <p:cViewPr varScale="1">
        <p:scale>
          <a:sx n="73" d="100"/>
          <a:sy n="73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2587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96F4-0440-4337-857B-2B273C55436A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E14F3-4869-4E26-9B94-20A0F400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4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3%81%EA%B4%80_%EB%B6%84%EC%84%9D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앙상블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–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부스팅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,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배깅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,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보팅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,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스태킹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(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모델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합친거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) // 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고민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_ </a:t>
            </a:r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스태킹만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공부</a:t>
            </a:r>
            <a:endParaRPr lang="en-US" altLang="ko-KR" b="0" i="0" dirty="0">
              <a:solidFill>
                <a:srgbClr val="3D4444"/>
              </a:solidFill>
              <a:effectLst/>
              <a:latin typeface="se-nanumgothic"/>
            </a:endParaRPr>
          </a:p>
          <a:p>
            <a:pPr algn="l" fontAlgn="base"/>
            <a:endParaRPr lang="en-US" altLang="ko-KR" b="0" i="0" dirty="0">
              <a:solidFill>
                <a:srgbClr val="3D4444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 err="1">
                <a:solidFill>
                  <a:srgbClr val="3D4444"/>
                </a:solidFill>
                <a:effectLst/>
                <a:latin typeface="se-nanumgothic"/>
              </a:rPr>
              <a:t>피어슨</a:t>
            </a:r>
            <a:r>
              <a:rPr lang="ko-KR" altLang="en-US" b="0" i="0" dirty="0">
                <a:solidFill>
                  <a:srgbClr val="3D4444"/>
                </a:solidFill>
                <a:effectLst/>
                <a:latin typeface="se-nanumgothic"/>
              </a:rPr>
              <a:t> 상관계수 </a:t>
            </a:r>
            <a:r>
              <a:rPr lang="en-US" altLang="ko-KR" b="0" i="0" dirty="0">
                <a:solidFill>
                  <a:srgbClr val="3D4444"/>
                </a:solidFill>
                <a:effectLst/>
                <a:latin typeface="se-nanumgothic"/>
              </a:rPr>
              <a:t>: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두 변수 </a:t>
            </a:r>
            <a:r>
              <a:rPr lang="en-US" altLang="ko-K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와 </a:t>
            </a:r>
            <a:r>
              <a:rPr lang="en-US" altLang="ko-K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간의 선형 </a:t>
            </a:r>
            <a:r>
              <a:rPr lang="ko-KR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상관 분석"/>
              </a:rPr>
              <a:t>상관 관계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두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변수간의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관계의 강도</a:t>
            </a:r>
            <a:r>
              <a:rPr lang="en-US" altLang="ko-K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를 계량화한 수치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+1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완벽한 양의 선형 상관 관계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선형 상관 관계 없음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-1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완벽한 음의 선형 상관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E14F3-4869-4E26-9B94-20A0F4003C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22</a:t>
            </a:r>
            <a:r>
              <a:rPr lang="ko-KR" altLang="en-US" dirty="0"/>
              <a:t>개의 연구 중 결과가 좋았던 혹은 코로나와 관련이 있는 연구 개만 가져왔습니다</a:t>
            </a:r>
            <a:r>
              <a:rPr lang="en-US" altLang="ko-KR" dirty="0"/>
              <a:t>.</a:t>
            </a:r>
          </a:p>
          <a:p>
            <a:r>
              <a:rPr lang="ko-KR" altLang="en-US" b="1" dirty="0" err="1"/>
              <a:t>나이브</a:t>
            </a:r>
            <a:r>
              <a:rPr lang="ko-KR" altLang="en-US" b="1" dirty="0"/>
              <a:t> </a:t>
            </a:r>
            <a:r>
              <a:rPr lang="ko-KR" altLang="en-US" b="1" dirty="0" err="1"/>
              <a:t>베이즈</a:t>
            </a:r>
            <a:r>
              <a:rPr lang="ko-KR" altLang="en-US" b="0" dirty="0" err="1"/>
              <a:t>는</a:t>
            </a:r>
            <a:r>
              <a:rPr lang="ko-KR" altLang="en-US" b="0" dirty="0"/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Gothic"/>
              </a:rPr>
              <a:t>데이터가 각 클래스에 속할 특징 확률을 계산하는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anumGothic"/>
              </a:rPr>
              <a:t>조건부 확률 기반의 분류 방법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anumGothic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Gothic"/>
              </a:rPr>
              <a:t>]</a:t>
            </a:r>
            <a:r>
              <a:rPr lang="en-US" altLang="ko-KR" b="1" dirty="0"/>
              <a:t>SVM</a:t>
            </a:r>
            <a:r>
              <a:rPr lang="ko-KR" altLang="en-US" b="0" dirty="0"/>
              <a:t>은</a:t>
            </a:r>
            <a:r>
              <a:rPr lang="en-US" altLang="ko-KR" b="0" dirty="0"/>
              <a:t> 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분류를 위한 기준 선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결정 경계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)</a:t>
            </a:r>
            <a:r>
              <a:rPr lang="ko-KR" altLang="en-US" b="0" i="0" dirty="0">
                <a:solidFill>
                  <a:srgbClr val="404248"/>
                </a:solidFill>
                <a:effectLst/>
                <a:latin typeface="Graphik"/>
              </a:rPr>
              <a:t>을 정의하는 모델</a:t>
            </a:r>
            <a:r>
              <a:rPr lang="en-US" altLang="ko-KR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r>
              <a:rPr lang="en-US" altLang="ko-KR" sz="1200" b="1" dirty="0"/>
              <a:t>Decision Tree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은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 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의사결정 규칙을 나무구조로 </a:t>
            </a:r>
            <a:r>
              <a:rPr lang="ko-KR" altLang="en-US" sz="1200" b="0" i="0" dirty="0" err="1">
                <a:solidFill>
                  <a:srgbClr val="404248"/>
                </a:solidFill>
                <a:effectLst/>
                <a:latin typeface="Graphik"/>
              </a:rPr>
              <a:t>나타내에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 전체 데이터를 소집단으로 </a:t>
            </a:r>
            <a:r>
              <a:rPr lang="ko-KR" altLang="en-US" sz="1200" b="0" i="0" dirty="0" err="1">
                <a:solidFill>
                  <a:srgbClr val="404248"/>
                </a:solidFill>
                <a:effectLst/>
                <a:latin typeface="Graphik"/>
              </a:rPr>
              <a:t>분ㄿ하거나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 예측하는 분석기법</a:t>
            </a:r>
            <a:endParaRPr lang="en-US" altLang="ko-KR" b="1" dirty="0"/>
          </a:p>
          <a:p>
            <a:r>
              <a:rPr lang="en-US" altLang="ko-KR" b="1" i="0" dirty="0">
                <a:solidFill>
                  <a:srgbClr val="E96900"/>
                </a:solidFill>
                <a:effectLst/>
                <a:latin typeface="Nanum Gothic Coding"/>
              </a:rPr>
              <a:t>Boosting</a:t>
            </a:r>
            <a:r>
              <a:rPr lang="ko-KR" altLang="en-US" b="0" i="0" dirty="0">
                <a:solidFill>
                  <a:srgbClr val="E96900"/>
                </a:solidFill>
                <a:effectLst/>
                <a:latin typeface="Nanum Gothic Coding"/>
              </a:rPr>
              <a:t>은 </a:t>
            </a:r>
            <a:r>
              <a:rPr lang="en-US" altLang="ko-KR" b="0" i="0" dirty="0">
                <a:solidFill>
                  <a:srgbClr val="E96900"/>
                </a:solidFill>
                <a:effectLst/>
                <a:latin typeface="Nanum Gothic Coding"/>
              </a:rPr>
              <a:t>resampling</a:t>
            </a:r>
            <a:r>
              <a:rPr lang="ko-KR" altLang="en-US" b="0" i="0" dirty="0">
                <a:solidFill>
                  <a:srgbClr val="E96900"/>
                </a:solidFill>
                <a:effectLst/>
                <a:latin typeface="Nanum Gothic Coding"/>
              </a:rPr>
              <a:t>을 할 때 </a:t>
            </a:r>
            <a:r>
              <a:rPr lang="ko-KR" altLang="en-US" b="0" i="0" dirty="0" err="1">
                <a:solidFill>
                  <a:srgbClr val="E96900"/>
                </a:solidFill>
                <a:effectLst/>
                <a:latin typeface="Nanum Gothic Coding"/>
              </a:rPr>
              <a:t>오분류된</a:t>
            </a:r>
            <a:r>
              <a:rPr lang="ko-KR" altLang="en-US" b="0" i="0" dirty="0">
                <a:solidFill>
                  <a:srgbClr val="E96900"/>
                </a:solidFill>
                <a:effectLst/>
                <a:latin typeface="Nanum Gothic Coding"/>
              </a:rPr>
              <a:t> 데이터에 </a:t>
            </a:r>
            <a:r>
              <a:rPr lang="ko-KR" altLang="en-US" b="0" i="0" dirty="0" err="1">
                <a:solidFill>
                  <a:srgbClr val="E96900"/>
                </a:solidFill>
                <a:effectLst/>
                <a:latin typeface="Nanum Gothic Coding"/>
              </a:rPr>
              <a:t>초첨을</a:t>
            </a:r>
            <a:r>
              <a:rPr lang="ko-KR" altLang="en-US" b="0" i="0" dirty="0">
                <a:solidFill>
                  <a:srgbClr val="E96900"/>
                </a:solidFill>
                <a:effectLst/>
                <a:latin typeface="Nanum Gothic Coding"/>
              </a:rPr>
              <a:t> 맞추어 더 많은 가중치를</a:t>
            </a:r>
            <a:r>
              <a:rPr lang="en-US" altLang="ko-KR" b="0" i="0" dirty="0">
                <a:solidFill>
                  <a:srgbClr val="E96900"/>
                </a:solidFill>
                <a:effectLst/>
                <a:latin typeface="Nanum Gothic Coding"/>
              </a:rPr>
              <a:t> </a:t>
            </a:r>
            <a:r>
              <a:rPr lang="ko-KR" altLang="en-US" b="0" i="0" dirty="0">
                <a:solidFill>
                  <a:srgbClr val="E96900"/>
                </a:solidFill>
                <a:effectLst/>
                <a:latin typeface="Nanum Gothic Coding"/>
              </a:rPr>
              <a:t>주는 방식</a:t>
            </a:r>
            <a:r>
              <a:rPr lang="en-US" altLang="ko-KR" b="0" i="0" dirty="0">
                <a:solidFill>
                  <a:srgbClr val="E96900"/>
                </a:solidFill>
                <a:effectLst/>
                <a:latin typeface="Nanum Gothic Coding"/>
              </a:rPr>
              <a:t>.</a:t>
            </a:r>
          </a:p>
          <a:p>
            <a:r>
              <a:rPr lang="en-US" altLang="ko-KR" sz="1200" b="1" dirty="0"/>
              <a:t>Random Forests</a:t>
            </a:r>
            <a:r>
              <a:rPr lang="ko-KR" altLang="en-US" sz="1200" dirty="0"/>
              <a:t>는 여러 개의 결정 트리가 형성하고 있는 앙상블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E14F3-4869-4E26-9B94-20A0F4003C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3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RMSLE : RMSE</a:t>
            </a:r>
            <a:r>
              <a:rPr lang="ko-KR" altLang="en-US" dirty="0"/>
              <a:t>에서 </a:t>
            </a:r>
            <a:r>
              <a:rPr lang="en-US" altLang="ko-KR" dirty="0"/>
              <a:t>log</a:t>
            </a:r>
            <a:r>
              <a:rPr lang="ko-KR" altLang="en-US" dirty="0"/>
              <a:t>가 추가된 것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E14F3-4869-4E26-9B94-20A0F4003C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2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 모델은 단일 웹 데이터를 사용한 시퀀스 모델이고 제안 모델은 뉴스 데이터</a:t>
            </a:r>
            <a:r>
              <a:rPr lang="en-US" altLang="ko-KR" dirty="0"/>
              <a:t>, SNS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검색 데이터를 사용한 함수형 모델입니다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E14F3-4869-4E26-9B94-20A0F4003C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84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검정색 선 </a:t>
            </a:r>
            <a:r>
              <a:rPr lang="en-US" altLang="ko-KR" dirty="0"/>
              <a:t>:</a:t>
            </a:r>
            <a:r>
              <a:rPr lang="ko-KR" altLang="en-US" dirty="0"/>
              <a:t> 질병 데이터</a:t>
            </a:r>
            <a:endParaRPr lang="en-US" altLang="ko-KR" dirty="0"/>
          </a:p>
          <a:p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 err="1"/>
              <a:t>파랑색</a:t>
            </a:r>
            <a:r>
              <a:rPr lang="ko-KR" altLang="en-US" dirty="0"/>
              <a:t> 선 </a:t>
            </a:r>
            <a:r>
              <a:rPr lang="en-US" altLang="ko-KR" dirty="0"/>
              <a:t>: </a:t>
            </a:r>
            <a:r>
              <a:rPr lang="ko-KR" altLang="en-US" dirty="0"/>
              <a:t>웹 데이터</a:t>
            </a:r>
            <a:r>
              <a:rPr lang="en-US" altLang="ko-KR" dirty="0"/>
              <a:t>(</a:t>
            </a:r>
            <a:r>
              <a:rPr lang="ko-KR" altLang="en-US" dirty="0"/>
              <a:t>단일 웹 데이터만 사용해 예측한 결과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보라색 선 </a:t>
            </a:r>
            <a:r>
              <a:rPr lang="en-US" altLang="ko-KR" dirty="0"/>
              <a:t>: </a:t>
            </a:r>
            <a:r>
              <a:rPr lang="ko-KR" altLang="en-US" dirty="0"/>
              <a:t>제안 모델 예측 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유행성이하선염에</a:t>
            </a:r>
            <a:r>
              <a:rPr lang="ko-KR" altLang="en-US" dirty="0"/>
              <a:t> 대한 예측 결과를 보면 학습데이터에 대해 파란색 선</a:t>
            </a:r>
            <a:r>
              <a:rPr lang="en-US" altLang="ko-KR" dirty="0"/>
              <a:t>(</a:t>
            </a:r>
            <a:r>
              <a:rPr lang="ko-KR" altLang="en-US" dirty="0"/>
              <a:t>검색 데이터를 사용해 예측한</a:t>
            </a:r>
            <a:r>
              <a:rPr lang="en-US" altLang="ko-KR" dirty="0"/>
              <a:t>)</a:t>
            </a:r>
            <a:r>
              <a:rPr lang="ko-KR" altLang="en-US" dirty="0"/>
              <a:t>을 제외하고 훈련이 잘 이루어졌고 검증데이터에서는 빨간색 선</a:t>
            </a:r>
            <a:r>
              <a:rPr lang="en-US" altLang="ko-KR" dirty="0"/>
              <a:t>, </a:t>
            </a:r>
            <a:r>
              <a:rPr lang="ko-KR" altLang="en-US" dirty="0"/>
              <a:t>보라색 선이 검정색 </a:t>
            </a:r>
            <a:r>
              <a:rPr lang="ko-KR" altLang="en-US" dirty="0" err="1"/>
              <a:t>선과비슷하게</a:t>
            </a:r>
            <a:r>
              <a:rPr lang="ko-KR" altLang="en-US" dirty="0"/>
              <a:t> 따라갔다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말라리아에 대한 예측 결과에서는 학습이 완전히 이루어지지 않아 예측도 좋지 못했다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E14F3-4869-4E26-9B94-20A0F4003C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1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6F00DF6-325B-4E2C-8C52-932779421F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379565" y="3284984"/>
            <a:ext cx="4392488" cy="46166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lang="ko-KR" altLang="en-US" sz="2800" b="1" spc="-150" dirty="0">
                <a:ln>
                  <a:solidFill>
                    <a:srgbClr val="1564B0">
                      <a:alpha val="20000"/>
                    </a:srgbClr>
                  </a:solidFill>
                </a:ln>
                <a:solidFill>
                  <a:schemeClr val="tx1"/>
                </a:solidFill>
                <a:latin typeface="+mj-ea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algn="ctr"/>
            <a:r>
              <a:rPr lang="en-US" altLang="ko-KR" sz="2400" b="1" spc="-150" dirty="0">
                <a:ln>
                  <a:solidFill>
                    <a:srgbClr val="1564B0">
                      <a:alpha val="20000"/>
                    </a:srgbClr>
                  </a:solidFill>
                </a:ln>
                <a:latin typeface="+mj-ea"/>
                <a:ea typeface="+mj-ea"/>
                <a:cs typeface="Times New Roman" panose="02020603050405020304" pitchFamily="18" charset="0"/>
              </a:rPr>
              <a:t>0</a:t>
            </a:r>
            <a:r>
              <a:rPr lang="ko-KR" altLang="en-US" sz="2400" b="1" spc="-150" dirty="0">
                <a:ln>
                  <a:solidFill>
                    <a:srgbClr val="1564B0">
                      <a:alpha val="20000"/>
                    </a:srgbClr>
                  </a:solidFill>
                </a:ln>
                <a:latin typeface="+mj-ea"/>
                <a:ea typeface="+mj-ea"/>
                <a:cs typeface="Times New Roman" panose="02020603050405020304" pitchFamily="18" charset="0"/>
              </a:rPr>
              <a:t>주차</a:t>
            </a:r>
            <a:r>
              <a:rPr lang="en-US" altLang="ko-KR" sz="2400" b="1" spc="-150" dirty="0">
                <a:ln>
                  <a:solidFill>
                    <a:srgbClr val="1564B0">
                      <a:alpha val="20000"/>
                    </a:srgbClr>
                  </a:solidFill>
                </a:ln>
                <a:latin typeface="+mj-ea"/>
                <a:ea typeface="+mj-ea"/>
                <a:cs typeface="Times New Roman" panose="02020603050405020304" pitchFamily="18" charset="0"/>
              </a:rPr>
              <a:t>. </a:t>
            </a:r>
            <a:r>
              <a:rPr lang="ko-KR" altLang="en-US" sz="2400" b="1" spc="-150" dirty="0" err="1">
                <a:ln>
                  <a:solidFill>
                    <a:srgbClr val="1564B0">
                      <a:alpha val="20000"/>
                    </a:srgbClr>
                  </a:solidFill>
                </a:ln>
                <a:latin typeface="+mj-ea"/>
                <a:ea typeface="+mj-ea"/>
                <a:cs typeface="Times New Roman" panose="02020603050405020304" pitchFamily="18" charset="0"/>
              </a:rPr>
              <a:t>단원명</a:t>
            </a:r>
            <a:endParaRPr lang="ko-KR" altLang="en-US" sz="2400" b="1" spc="-150" dirty="0">
              <a:ln>
                <a:solidFill>
                  <a:srgbClr val="1564B0">
                    <a:alpha val="20000"/>
                  </a:srgbClr>
                </a:solidFill>
              </a:ln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25CDDA2-8070-4C5F-98AF-F517D4145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126873"/>
            <a:ext cx="8370279" cy="356231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ea typeface="나눔고딕" panose="020D0604000000000000"/>
              </a:defRPr>
            </a:lvl1pPr>
          </a:lstStyle>
          <a:p>
            <a:r>
              <a:rPr lang="ko-KR" altLang="en-US" dirty="0" err="1"/>
              <a:t>단원명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60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F2C9E-514E-404A-8966-4520530D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E2ECD-F8F7-4312-909D-181931A6F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D10634-9EEA-454A-B4C4-5FACE234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93CEB8-D5CC-4DD5-8635-97BBCC04E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4D3BD1-B293-40FD-8A5C-90AFDAE34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7C80A0-0846-4557-8628-71E1D3E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BC73D7-3DE2-480B-A70B-71BC44E8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2FDE9-C0E6-4927-8EED-5B597ED8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6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766AB-F0FD-487E-8F0D-9747AFC2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482039-E37C-43F2-B67C-BEED1BF7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A234DB-C463-4465-A71B-311C6799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1D56B9-E565-4317-BA7E-1E62D442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2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D9CF34-50F7-4C7A-94F6-C258610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E836F8-2C28-437F-897A-D849A5C1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474CB-C37D-4297-B79D-4D9A4045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59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D3501-BE20-4FE7-AF98-5F21B37D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1F77F-F343-44B9-989B-5A4A6838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D704D-7826-468F-A741-BF144C8D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5E61A-259A-4104-894C-EFD79352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20593-98C3-46DA-8E0F-728E9137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7B155-FBE8-4BEF-BFF5-40CFF307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97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861AB-A9F3-475A-9DB6-FBC37E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A271C5-3CA9-4D75-A6CD-9F7471ABB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8984A-9D3B-4A5E-8ADC-FABBC7FC2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3490D-974F-4113-990E-230B2E2C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181C1-CBED-43B9-9AFF-C3A555A4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318C6-F146-4C16-A319-B9CD9C94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51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43D0F-FFB0-45E1-94E6-A37E0AC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D324B-C7BB-4516-802A-8FB7C668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806C7-1A02-4ACF-8EB7-E617DEC0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D3B19-B512-4952-943A-2B3E851E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ADCA1-45EF-4CBE-BED3-B11DCC06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30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AF623C-BAF6-48AB-A9CE-E2D67017F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984EED-EC53-4385-B1E5-A118D0A20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8C9F0-D1F2-4B4C-9E35-DAA0FF3F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89683-70D9-4E4A-88AE-DA8F677A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929BC-E580-46ED-8AC7-7A8CCB9F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42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434D894-314E-4F13-8911-BEF4D6710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126873"/>
            <a:ext cx="8370279" cy="356231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ea typeface="나눔고딕" panose="020D0604000000000000"/>
              </a:defRPr>
            </a:lvl1pPr>
          </a:lstStyle>
          <a:p>
            <a:r>
              <a:rPr lang="ko-KR" altLang="en-US" dirty="0" err="1"/>
              <a:t>단원명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29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434D894-314E-4F13-8911-BEF4D6710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" y="126873"/>
            <a:ext cx="8370279" cy="356231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/>
                </a:solidFill>
                <a:ea typeface="나눔고딕" panose="020D0604000000000000"/>
              </a:defRPr>
            </a:lvl1pPr>
          </a:lstStyle>
          <a:p>
            <a:r>
              <a:rPr lang="ko-KR" altLang="en-US" dirty="0" err="1"/>
              <a:t>단원명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4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73429BF-EE6B-492C-809E-0615BC118F77}"/>
              </a:ext>
            </a:extLst>
          </p:cNvPr>
          <p:cNvSpPr/>
          <p:nvPr userDrawn="1"/>
        </p:nvSpPr>
        <p:spPr>
          <a:xfrm>
            <a:off x="6" y="422"/>
            <a:ext cx="8370277" cy="609118"/>
          </a:xfrm>
          <a:prstGeom prst="rect">
            <a:avLst/>
          </a:prstGeom>
          <a:solidFill>
            <a:srgbClr val="018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pic>
        <p:nvPicPr>
          <p:cNvPr id="12" name="Picture 2" descr="C:\research\이력서\대학원서\한국산업기술대학교\1-1.jpg">
            <a:extLst>
              <a:ext uri="{FF2B5EF4-FFF2-40B4-BE49-F238E27FC236}">
                <a16:creationId xmlns:a16="http://schemas.microsoft.com/office/drawing/2014/main" id="{08960515-CC12-4962-8FF0-96D2169359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0" t="21064" r="31145" b="19837"/>
          <a:stretch/>
        </p:blipFill>
        <p:spPr bwMode="auto">
          <a:xfrm>
            <a:off x="8429036" y="123731"/>
            <a:ext cx="666219" cy="3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0F72CB-7081-4810-9280-1A52BE4E689E}"/>
              </a:ext>
            </a:extLst>
          </p:cNvPr>
          <p:cNvSpPr txBox="1"/>
          <p:nvPr userDrawn="1"/>
        </p:nvSpPr>
        <p:spPr>
          <a:xfrm>
            <a:off x="0" y="87025"/>
            <a:ext cx="752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>
                <a:ln>
                  <a:solidFill>
                    <a:srgbClr val="1564B0">
                      <a:alpha val="20000"/>
                    </a:srgb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주별 강의 목표</a:t>
            </a:r>
            <a:endParaRPr lang="en-US" altLang="ko-KR" sz="2400" b="1" spc="-150" dirty="0">
              <a:ln>
                <a:solidFill>
                  <a:srgbClr val="1564B0">
                    <a:alpha val="20000"/>
                  </a:srgb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E120E-51EF-4293-9A93-980EBA28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8357B-4462-47D5-9F13-2BB12775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A6A9A-0E86-47F7-AF36-75A051BA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C0F1-3183-442A-9B53-50B651798579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4A916-B1E2-4860-8327-09A9C7FA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D8FCF-6DEB-4195-BE6D-BDD52BFD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AF4A-2E0C-456F-B74E-4F21E482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B737EED4-510C-49B4-9F49-BA1A09D495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26528" y="4161549"/>
            <a:ext cx="3868340" cy="337928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>
                <a:solidFill>
                  <a:srgbClr val="53535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Lecture 00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56E77A6-8ADD-4EB1-8F4F-C3B85B33B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970" y="2701674"/>
            <a:ext cx="7886700" cy="584775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ea typeface="나눔고딕" panose="020D0604000000000000"/>
              </a:defRPr>
            </a:lvl1pPr>
          </a:lstStyle>
          <a:p>
            <a:r>
              <a:rPr lang="ko-KR" altLang="en-US" dirty="0"/>
              <a:t>과목명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77C1B-5B50-4049-87B9-FC188F9C70A8}"/>
              </a:ext>
            </a:extLst>
          </p:cNvPr>
          <p:cNvGrpSpPr/>
          <p:nvPr userDrawn="1"/>
        </p:nvGrpSpPr>
        <p:grpSpPr>
          <a:xfrm>
            <a:off x="1104311" y="2564912"/>
            <a:ext cx="6935373" cy="3372182"/>
            <a:chOff x="2564159" y="3442900"/>
            <a:chExt cx="4320480" cy="337218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DFA0BF-9160-493C-8298-0AFA8AFF64C0}"/>
                </a:ext>
              </a:extLst>
            </p:cNvPr>
            <p:cNvCxnSpPr/>
            <p:nvPr/>
          </p:nvCxnSpPr>
          <p:spPr>
            <a:xfrm>
              <a:off x="2636168" y="3442900"/>
              <a:ext cx="4176464" cy="0"/>
            </a:xfrm>
            <a:prstGeom prst="line">
              <a:avLst/>
            </a:prstGeom>
            <a:ln>
              <a:solidFill>
                <a:srgbClr val="018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2B587B-58A1-4AEC-8108-68E4DFC3DAF5}"/>
                </a:ext>
              </a:extLst>
            </p:cNvPr>
            <p:cNvSpPr txBox="1"/>
            <p:nvPr/>
          </p:nvSpPr>
          <p:spPr>
            <a:xfrm>
              <a:off x="2564159" y="6107196"/>
              <a:ext cx="4320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ln>
                    <a:solidFill>
                      <a:srgbClr val="1564B0">
                        <a:alpha val="20000"/>
                      </a:srgbClr>
                    </a:solidFill>
                  </a:ln>
                  <a:solidFill>
                    <a:srgbClr val="535353"/>
                  </a:solidFill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rPr>
                <a:t>이수빈</a:t>
              </a:r>
            </a:p>
            <a:p>
              <a:pPr algn="ctr"/>
              <a:r>
                <a:rPr lang="ko-KR" altLang="en-US" sz="2000" b="1" spc="-150" dirty="0">
                  <a:ln>
                    <a:solidFill>
                      <a:srgbClr val="1564B0">
                        <a:alpha val="20000"/>
                      </a:srgbClr>
                    </a:solidFill>
                  </a:ln>
                  <a:solidFill>
                    <a:srgbClr val="535353"/>
                  </a:solidFill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rPr>
                <a:t>한국산업기술대학교 경영학부</a:t>
              </a:r>
              <a:endParaRPr lang="en-US" altLang="ko-KR" sz="2000" b="1" spc="-150" dirty="0">
                <a:ln>
                  <a:solidFill>
                    <a:srgbClr val="1564B0">
                      <a:alpha val="20000"/>
                    </a:srgbClr>
                  </a:solidFill>
                </a:ln>
                <a:solidFill>
                  <a:srgbClr val="535353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2" descr="C:\research\이력서\대학원서\한국산업기술대학교\1-1.jpg">
            <a:extLst>
              <a:ext uri="{FF2B5EF4-FFF2-40B4-BE49-F238E27FC236}">
                <a16:creationId xmlns:a16="http://schemas.microsoft.com/office/drawing/2014/main" id="{48D48C44-D7F5-49C7-A8E5-123FD23D784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0" t="21064" r="31145" b="19837"/>
          <a:stretch/>
        </p:blipFill>
        <p:spPr bwMode="auto">
          <a:xfrm>
            <a:off x="3994581" y="1678768"/>
            <a:ext cx="1153487" cy="5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0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6FA2C-0175-4D42-AF7D-85CDD0BF4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BDCDF-0D38-4D4C-9593-0FBA6FBD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12B0E-C58F-48AB-8E65-D4308AFF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653AF-F698-4D8D-ADEB-297E953B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877C3-D558-4302-954A-DB9685C2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07E7B3-2DBF-413C-8C43-8DF9E07D1EFB}"/>
              </a:ext>
            </a:extLst>
          </p:cNvPr>
          <p:cNvGrpSpPr/>
          <p:nvPr userDrawn="1"/>
        </p:nvGrpSpPr>
        <p:grpSpPr>
          <a:xfrm>
            <a:off x="1104311" y="2564912"/>
            <a:ext cx="6935373" cy="3372182"/>
            <a:chOff x="2564159" y="3442900"/>
            <a:chExt cx="4320480" cy="337218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EDD4010-1355-4C1A-8F04-E226B5AFED55}"/>
                </a:ext>
              </a:extLst>
            </p:cNvPr>
            <p:cNvCxnSpPr/>
            <p:nvPr/>
          </p:nvCxnSpPr>
          <p:spPr>
            <a:xfrm>
              <a:off x="2636168" y="3442900"/>
              <a:ext cx="4176464" cy="0"/>
            </a:xfrm>
            <a:prstGeom prst="line">
              <a:avLst/>
            </a:prstGeom>
            <a:ln>
              <a:solidFill>
                <a:srgbClr val="018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5822D-2C87-494D-A159-CCD15DF0D9E4}"/>
                </a:ext>
              </a:extLst>
            </p:cNvPr>
            <p:cNvSpPr txBox="1"/>
            <p:nvPr/>
          </p:nvSpPr>
          <p:spPr>
            <a:xfrm>
              <a:off x="2564159" y="6107196"/>
              <a:ext cx="4320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ln>
                    <a:solidFill>
                      <a:srgbClr val="1564B0">
                        <a:alpha val="20000"/>
                      </a:srgbClr>
                    </a:solidFill>
                  </a:ln>
                  <a:solidFill>
                    <a:srgbClr val="535353"/>
                  </a:solidFill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rPr>
                <a:t>이수빈</a:t>
              </a:r>
            </a:p>
            <a:p>
              <a:pPr algn="ctr"/>
              <a:r>
                <a:rPr lang="ko-KR" altLang="en-US" sz="2000" b="1" spc="-150" dirty="0">
                  <a:ln>
                    <a:solidFill>
                      <a:srgbClr val="1564B0">
                        <a:alpha val="20000"/>
                      </a:srgbClr>
                    </a:solidFill>
                  </a:ln>
                  <a:solidFill>
                    <a:srgbClr val="535353"/>
                  </a:solidFill>
                  <a:latin typeface="Times New Roman" panose="02020603050405020304" pitchFamily="18" charset="0"/>
                  <a:ea typeface="나눔고딕" panose="020D0604000000000000" pitchFamily="50" charset="-127"/>
                  <a:cs typeface="Times New Roman" panose="02020603050405020304" pitchFamily="18" charset="0"/>
                </a:rPr>
                <a:t>한국산업기술대학교 경영학부</a:t>
              </a:r>
              <a:endParaRPr lang="en-US" altLang="ko-KR" sz="2000" b="1" spc="-150" dirty="0">
                <a:ln>
                  <a:solidFill>
                    <a:srgbClr val="1564B0">
                      <a:alpha val="20000"/>
                    </a:srgbClr>
                  </a:solidFill>
                </a:ln>
                <a:solidFill>
                  <a:srgbClr val="535353"/>
                </a:solidFill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Picture 2" descr="C:\research\이력서\대학원서\한국산업기술대학교\1-1.jpg">
            <a:extLst>
              <a:ext uri="{FF2B5EF4-FFF2-40B4-BE49-F238E27FC236}">
                <a16:creationId xmlns:a16="http://schemas.microsoft.com/office/drawing/2014/main" id="{1EBAC447-37E7-47D1-B8E7-D18AD9C9458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0" t="21064" r="31145" b="19837"/>
          <a:stretch/>
        </p:blipFill>
        <p:spPr bwMode="auto">
          <a:xfrm>
            <a:off x="3994581" y="1678768"/>
            <a:ext cx="1153487" cy="59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5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4135D-8413-44EC-BAC5-E459FCEA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BCE97-9213-4EAA-B5B0-BA232272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DA5B5-E507-457B-906D-D65F772E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C0F1-3183-442A-9B53-50B651798579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943C-2A62-4C01-984E-D219EBFA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7C3C5-1E16-4207-BA71-7E857BED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AF4A-2E0C-456F-B74E-4F21E4825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3B6B1-145A-4655-9AC7-9F4CC75A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7CF41-107D-4B7A-9250-2622B77A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966D8-8589-40CE-8C4C-52BE24B4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CB05E-ADAE-44F5-9D65-1AB63455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2752B-F23D-41A5-82B8-BC0F7D1B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00808-C9B0-4308-9090-2BE246A6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21239-A202-4A11-ACF1-9EC9E7DFE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A40A7-7EDF-437F-9175-D1D2CAA1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4932E-4391-4B6D-8644-EB32848E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0CE7F-EA0E-4D73-B6B3-59539172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98D48-F6DA-47EF-8343-EB76E75D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44C2CB4-5FAD-4CD2-882C-6E74B6635EFA}"/>
              </a:ext>
            </a:extLst>
          </p:cNvPr>
          <p:cNvSpPr/>
          <p:nvPr userDrawn="1"/>
        </p:nvSpPr>
        <p:spPr>
          <a:xfrm>
            <a:off x="6" y="422"/>
            <a:ext cx="8370277" cy="609118"/>
          </a:xfrm>
          <a:prstGeom prst="rect">
            <a:avLst/>
          </a:prstGeom>
          <a:solidFill>
            <a:srgbClr val="018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나눔고딕" panose="020D0604000000000000"/>
            </a:endParaRPr>
          </a:p>
        </p:txBody>
      </p:sp>
      <p:pic>
        <p:nvPicPr>
          <p:cNvPr id="8" name="Picture 2" descr="C:\research\이력서\대학원서\한국산업기술대학교\1-1.jpg">
            <a:extLst>
              <a:ext uri="{FF2B5EF4-FFF2-40B4-BE49-F238E27FC236}">
                <a16:creationId xmlns:a16="http://schemas.microsoft.com/office/drawing/2014/main" id="{08FC0708-DC78-4891-9466-E7CB342337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0" t="21064" r="31145" b="19837"/>
          <a:stretch/>
        </p:blipFill>
        <p:spPr bwMode="auto">
          <a:xfrm>
            <a:off x="8429036" y="123731"/>
            <a:ext cx="666219" cy="3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2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9" r:id="rId4"/>
    <p:sldLayoutId id="214748368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FA1407-A0DD-4E77-968C-97D8DB49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A157D-2C39-4611-915D-6324E9A2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CB8DD6-54AA-4FC9-A24C-B15032515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651A-B802-43A3-BEAB-7FD0F2F02B01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772D0-3A70-49C7-857D-3D2868325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2E604-D9BE-4FEF-90B6-47702F915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D440-E80D-42D9-B5E5-B5EF4E576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C6D64C-D8F6-4A72-A529-3CB7B044E88C}"/>
              </a:ext>
            </a:extLst>
          </p:cNvPr>
          <p:cNvSpPr/>
          <p:nvPr userDrawn="1"/>
        </p:nvSpPr>
        <p:spPr>
          <a:xfrm>
            <a:off x="6" y="422"/>
            <a:ext cx="8370277" cy="609118"/>
          </a:xfrm>
          <a:prstGeom prst="rect">
            <a:avLst/>
          </a:prstGeom>
          <a:solidFill>
            <a:srgbClr val="018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ea typeface="나눔고딕" panose="020D0604000000000000"/>
            </a:endParaRPr>
          </a:p>
        </p:txBody>
      </p:sp>
      <p:pic>
        <p:nvPicPr>
          <p:cNvPr id="8" name="Picture 2" descr="C:\research\이력서\대학원서\한국산업기술대학교\1-1.jpg">
            <a:extLst>
              <a:ext uri="{FF2B5EF4-FFF2-40B4-BE49-F238E27FC236}">
                <a16:creationId xmlns:a16="http://schemas.microsoft.com/office/drawing/2014/main" id="{865DD1DD-50C5-4B5C-8A6D-0A66C5EAF16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0" t="21064" r="31145" b="19837"/>
          <a:stretch/>
        </p:blipFill>
        <p:spPr bwMode="auto">
          <a:xfrm>
            <a:off x="8429036" y="123731"/>
            <a:ext cx="666219" cy="3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37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61779-52AD-478E-9E01-21047C4D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F8D7-1917-4488-B4F7-BA936C0EA08D}"/>
              </a:ext>
            </a:extLst>
          </p:cNvPr>
          <p:cNvSpPr txBox="1"/>
          <p:nvPr/>
        </p:nvSpPr>
        <p:spPr>
          <a:xfrm>
            <a:off x="173082" y="730332"/>
            <a:ext cx="87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u="none" strike="noStrike" baseline="0" dirty="0">
                <a:latin typeface="*HCI-Tulip,Bold-Identity-H"/>
              </a:rPr>
              <a:t>Prediction of infectious diseases using multiple web data and LSTM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4B23C-6E2A-4F54-8BEA-7452B54E912E}"/>
              </a:ext>
            </a:extLst>
          </p:cNvPr>
          <p:cNvSpPr txBox="1"/>
          <p:nvPr/>
        </p:nvSpPr>
        <p:spPr>
          <a:xfrm>
            <a:off x="1582238" y="1191997"/>
            <a:ext cx="5979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0" i="0" u="none" strike="noStrike" baseline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다중 웹 데이터와 </a:t>
            </a:r>
            <a:r>
              <a:rPr lang="en-US" altLang="ko-KR" sz="2000" b="0" i="0" u="none" strike="noStrike" baseline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LSTM</a:t>
            </a:r>
            <a:r>
              <a:rPr lang="ko-KR" altLang="en-US" sz="2000" b="0" i="0" u="none" strike="noStrike" baseline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사용한 전염병 예측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0BB63-7C23-4807-96C4-3381ABBDD246}"/>
              </a:ext>
            </a:extLst>
          </p:cNvPr>
          <p:cNvSpPr txBox="1"/>
          <p:nvPr/>
        </p:nvSpPr>
        <p:spPr>
          <a:xfrm>
            <a:off x="173082" y="2053772"/>
            <a:ext cx="867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연구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단일 웹 데이터를 사용한 모델과 여러 개의 웹 데이터를 사용한 모델의</a:t>
            </a:r>
            <a:endParaRPr lang="en-US" altLang="ko-KR" dirty="0"/>
          </a:p>
          <a:p>
            <a:r>
              <a:rPr lang="en-US" altLang="ko-KR" dirty="0"/>
              <a:t>           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말라리아</a:t>
            </a:r>
            <a:r>
              <a:rPr lang="en-US" altLang="ko-KR" dirty="0"/>
              <a:t>”, “</a:t>
            </a:r>
            <a:r>
              <a:rPr lang="ko-KR" altLang="en-US" dirty="0"/>
              <a:t>유행성이하선염</a:t>
            </a:r>
            <a:r>
              <a:rPr lang="en-US" altLang="ko-KR" dirty="0"/>
              <a:t>”</a:t>
            </a:r>
            <a:r>
              <a:rPr lang="ko-KR" altLang="en-US" dirty="0"/>
              <a:t>의 발생 예측 결과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A6CC0-EF72-4199-B742-7B99F33FE237}"/>
              </a:ext>
            </a:extLst>
          </p:cNvPr>
          <p:cNvSpPr txBox="1"/>
          <p:nvPr/>
        </p:nvSpPr>
        <p:spPr>
          <a:xfrm>
            <a:off x="173082" y="2843351"/>
            <a:ext cx="788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데이터</a:t>
            </a:r>
            <a:r>
              <a:rPr lang="ko-KR" altLang="en-US" dirty="0"/>
              <a:t> </a:t>
            </a:r>
            <a:r>
              <a:rPr lang="en-US" altLang="ko-KR" dirty="0"/>
              <a:t>: 104</a:t>
            </a:r>
            <a:r>
              <a:rPr lang="ko-KR" altLang="en-US" dirty="0"/>
              <a:t>주 분량의 </a:t>
            </a:r>
            <a:r>
              <a:rPr lang="en-US" altLang="ko-KR" dirty="0"/>
              <a:t>News, SNS </a:t>
            </a:r>
            <a:r>
              <a:rPr lang="ko-KR" altLang="en-US" dirty="0"/>
              <a:t>검색 쿼리 데이터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BEE0135-1A1A-474D-B672-08A46A00179B}"/>
              </a:ext>
            </a:extLst>
          </p:cNvPr>
          <p:cNvCxnSpPr/>
          <p:nvPr/>
        </p:nvCxnSpPr>
        <p:spPr>
          <a:xfrm>
            <a:off x="385354" y="1735799"/>
            <a:ext cx="83732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B19BA24-0D01-46DA-B084-A5FA596EB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94" y="3439559"/>
            <a:ext cx="4269409" cy="16440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19ADCF-9BB5-41A0-89A7-481CE06BA682}"/>
              </a:ext>
            </a:extLst>
          </p:cNvPr>
          <p:cNvSpPr txBox="1"/>
          <p:nvPr/>
        </p:nvSpPr>
        <p:spPr>
          <a:xfrm>
            <a:off x="173082" y="5167228"/>
            <a:ext cx="788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모델 </a:t>
            </a:r>
            <a:r>
              <a:rPr lang="en-US" altLang="ko-KR" b="1" dirty="0"/>
              <a:t>: </a:t>
            </a:r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DF72D-6215-428E-9565-243A0C1950BC}"/>
              </a:ext>
            </a:extLst>
          </p:cNvPr>
          <p:cNvSpPr txBox="1"/>
          <p:nvPr/>
        </p:nvSpPr>
        <p:spPr>
          <a:xfrm>
            <a:off x="173082" y="5703816"/>
            <a:ext cx="788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평가지표 </a:t>
            </a:r>
            <a:r>
              <a:rPr lang="en-US" altLang="ko-KR" b="1" dirty="0"/>
              <a:t>: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</a:t>
            </a:r>
            <a:r>
              <a:rPr lang="en-US" altLang="ko-KR" dirty="0"/>
              <a:t>, RMSE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9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4558B-8FFB-45A1-A8E1-46F026FE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62EFA-8E67-498E-9F94-C5375247C179}"/>
              </a:ext>
            </a:extLst>
          </p:cNvPr>
          <p:cNvSpPr txBox="1"/>
          <p:nvPr/>
        </p:nvSpPr>
        <p:spPr>
          <a:xfrm>
            <a:off x="325677" y="86429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관련 연구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C14020F-DC03-4236-B3FB-EA1CD501B729}"/>
              </a:ext>
            </a:extLst>
          </p:cNvPr>
          <p:cNvGrpSpPr/>
          <p:nvPr/>
        </p:nvGrpSpPr>
        <p:grpSpPr>
          <a:xfrm>
            <a:off x="351015" y="1447047"/>
            <a:ext cx="8441970" cy="5003479"/>
            <a:chOff x="360302" y="1547255"/>
            <a:chExt cx="8441970" cy="50034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5C860B-B8D3-474C-A2A8-AAC0D26989CD}"/>
                </a:ext>
              </a:extLst>
            </p:cNvPr>
            <p:cNvSpPr txBox="1"/>
            <p:nvPr/>
          </p:nvSpPr>
          <p:spPr>
            <a:xfrm>
              <a:off x="697884" y="1547255"/>
              <a:ext cx="75625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“Predicting infectious disease using deep learning and big data,” </a:t>
              </a:r>
              <a:endParaRPr lang="ko-KR" alt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D33FD7-4DD9-407B-8D76-B4BE77448DDE}"/>
                </a:ext>
              </a:extLst>
            </p:cNvPr>
            <p:cNvSpPr txBox="1"/>
            <p:nvPr/>
          </p:nvSpPr>
          <p:spPr>
            <a:xfrm>
              <a:off x="679536" y="2794606"/>
              <a:ext cx="80260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“COVID-19 Outbreak: Tweet based Analysis and Visualization towards the Influence of Coronavirus in the World,”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8D52E7-4147-41A0-8D75-30681A9AF3DE}"/>
                </a:ext>
              </a:extLst>
            </p:cNvPr>
            <p:cNvSpPr txBox="1"/>
            <p:nvPr/>
          </p:nvSpPr>
          <p:spPr>
            <a:xfrm>
              <a:off x="735462" y="1872900"/>
              <a:ext cx="70118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수두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성홍열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말라리아 등의 질병 발생을 예측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DNN, LSTM, ARIMA </a:t>
              </a:r>
              <a:r>
                <a:rPr lang="ko-KR" altLang="en-US" sz="1600" dirty="0"/>
                <a:t>모델을 사용</a:t>
              </a:r>
              <a:r>
                <a:rPr lang="en-US" altLang="ko-KR" sz="1600" dirty="0"/>
                <a:t>.</a:t>
              </a:r>
            </a:p>
            <a:p>
              <a:r>
                <a:rPr lang="ko-KR" altLang="en-US" sz="1600" dirty="0"/>
                <a:t>정확도 </a:t>
              </a:r>
              <a:r>
                <a:rPr lang="en-US" altLang="ko-KR" sz="1600" dirty="0"/>
                <a:t>: LSTM (ARIMA</a:t>
              </a:r>
              <a:r>
                <a:rPr lang="ko-KR" altLang="en-US" sz="1600" dirty="0"/>
                <a:t>대비 </a:t>
              </a:r>
              <a:r>
                <a:rPr lang="en-US" altLang="ko-KR" sz="1600" dirty="0"/>
                <a:t>+24%) &gt; DNN(ARIMA</a:t>
              </a:r>
              <a:r>
                <a:rPr lang="ko-KR" altLang="en-US" sz="1600" dirty="0"/>
                <a:t>대비 </a:t>
              </a:r>
              <a:r>
                <a:rPr lang="en-US" altLang="ko-KR" sz="1600" dirty="0"/>
                <a:t>+19%) &gt; ARIMA.</a:t>
              </a:r>
              <a:endParaRPr lang="ko-KR" altLang="en-US" sz="16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C1BC798-170D-417D-B54E-D13880A6DB38}"/>
                </a:ext>
              </a:extLst>
            </p:cNvPr>
            <p:cNvCxnSpPr/>
            <p:nvPr/>
          </p:nvCxnSpPr>
          <p:spPr>
            <a:xfrm>
              <a:off x="360302" y="2794606"/>
              <a:ext cx="83732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A17504-5A06-4FAB-B028-FB3C8D235E73}"/>
                </a:ext>
              </a:extLst>
            </p:cNvPr>
            <p:cNvSpPr txBox="1"/>
            <p:nvPr/>
          </p:nvSpPr>
          <p:spPr>
            <a:xfrm>
              <a:off x="697884" y="3394919"/>
              <a:ext cx="716574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2019</a:t>
              </a:r>
              <a:r>
                <a:rPr lang="ko-KR" altLang="en-US" sz="1600" dirty="0"/>
                <a:t>년 우한에서 발생한 코로나</a:t>
              </a:r>
              <a:r>
                <a:rPr lang="en-US" altLang="ko-KR" sz="1600" dirty="0"/>
                <a:t>19</a:t>
              </a:r>
              <a:r>
                <a:rPr lang="ko-KR" altLang="en-US" sz="1600" dirty="0"/>
                <a:t>를 트위터 데이터와 </a:t>
              </a:r>
              <a:r>
                <a:rPr lang="ko-KR" altLang="en-US" sz="1600" dirty="0" err="1"/>
                <a:t>나이브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베이즈</a:t>
              </a:r>
              <a:r>
                <a:rPr lang="en-US" altLang="ko-KR" sz="1600" dirty="0"/>
                <a:t>, SVM, </a:t>
              </a:r>
            </a:p>
            <a:p>
              <a:r>
                <a:rPr lang="en-US" altLang="ko-KR" sz="1600" dirty="0"/>
                <a:t>Decision Tree, </a:t>
              </a:r>
              <a:r>
                <a:rPr lang="en-US" altLang="ko-KR" sz="1600" dirty="0" err="1"/>
                <a:t>LogitBoost</a:t>
              </a:r>
              <a:r>
                <a:rPr lang="en-US" altLang="ko-KR" sz="1600" dirty="0"/>
                <a:t>, Random Forests </a:t>
              </a:r>
              <a:r>
                <a:rPr lang="ko-KR" altLang="en-US" sz="1600" dirty="0"/>
                <a:t>등의 모델을 사용해 예측</a:t>
              </a:r>
              <a:r>
                <a:rPr lang="en-US" altLang="ko-KR" sz="1600" dirty="0"/>
                <a:t>.</a:t>
              </a:r>
            </a:p>
            <a:p>
              <a:r>
                <a:rPr lang="ko-KR" altLang="en-US" sz="1600" dirty="0"/>
                <a:t>트윗의 감정 점수를 반영해 데이터에 포함</a:t>
              </a:r>
              <a:r>
                <a:rPr lang="en-US" altLang="ko-KR" sz="1600" dirty="0"/>
                <a:t>.</a:t>
              </a:r>
            </a:p>
            <a:p>
              <a:r>
                <a:rPr lang="ko-KR" altLang="en-US" sz="1600" dirty="0"/>
                <a:t>정확도 </a:t>
              </a:r>
              <a:r>
                <a:rPr lang="en-US" altLang="ko-KR" sz="1600" dirty="0"/>
                <a:t>: </a:t>
              </a:r>
              <a:r>
                <a:rPr lang="en-US" altLang="ko-KR" sz="1600" dirty="0" err="1"/>
                <a:t>LogitBoost</a:t>
              </a:r>
              <a:r>
                <a:rPr lang="en-US" altLang="ko-KR" sz="1600" dirty="0"/>
                <a:t> 74%.</a:t>
              </a:r>
              <a:endParaRPr lang="ko-KR" altLang="en-US" sz="1600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FFEC07-B213-4DC6-A606-41FA0C74438D}"/>
                </a:ext>
              </a:extLst>
            </p:cNvPr>
            <p:cNvCxnSpPr/>
            <p:nvPr/>
          </p:nvCxnSpPr>
          <p:spPr>
            <a:xfrm>
              <a:off x="360302" y="4580965"/>
              <a:ext cx="83732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3F3F3F-8CC1-4B31-A359-CDB9ABB87AE2}"/>
                </a:ext>
              </a:extLst>
            </p:cNvPr>
            <p:cNvSpPr txBox="1"/>
            <p:nvPr/>
          </p:nvSpPr>
          <p:spPr>
            <a:xfrm>
              <a:off x="679536" y="4580965"/>
              <a:ext cx="80260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“Predicting COVID-19 Incidence Through Analysis of Google Trends Data in Iran: Data Mining and Deep Learning Pilot Study,”</a:t>
              </a:r>
              <a:endParaRPr lang="ko-KR" altLang="en-US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CFC37D-5BBD-413E-93E0-37DD6F5F843B}"/>
                </a:ext>
              </a:extLst>
            </p:cNvPr>
            <p:cNvSpPr txBox="1"/>
            <p:nvPr/>
          </p:nvSpPr>
          <p:spPr>
            <a:xfrm>
              <a:off x="679536" y="5227295"/>
              <a:ext cx="81227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구글 트렌드 웹사이트에서 이란에서 검색된 코로나</a:t>
              </a:r>
              <a:r>
                <a:rPr lang="en-US" altLang="ko-KR" sz="1600" dirty="0"/>
                <a:t>19</a:t>
              </a:r>
              <a:r>
                <a:rPr lang="ko-KR" altLang="en-US" sz="1600" dirty="0"/>
                <a:t>와 관련한 검색 비율을 수집하고 </a:t>
              </a:r>
              <a:endParaRPr lang="en-US" altLang="ko-KR" sz="1600" dirty="0"/>
            </a:p>
            <a:p>
              <a:r>
                <a:rPr lang="ko-KR" altLang="en-US" sz="1600" dirty="0"/>
                <a:t>선형 회귀 분석 모델과 </a:t>
              </a:r>
              <a:r>
                <a:rPr lang="en-US" altLang="ko-KR" sz="1600" dirty="0"/>
                <a:t>LSTM</a:t>
              </a:r>
              <a:r>
                <a:rPr lang="ko-KR" altLang="en-US" sz="1600" dirty="0"/>
                <a:t>모델을 사용해 예측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RMSE : </a:t>
              </a:r>
              <a:r>
                <a:rPr lang="ko-KR" altLang="en-US" sz="1600" dirty="0"/>
                <a:t>선형 회귀 모델</a:t>
              </a:r>
              <a:r>
                <a:rPr lang="en-US" altLang="ko-KR" sz="1600" dirty="0"/>
                <a:t>(7.562) &gt; LSTM(27.187)</a:t>
              </a:r>
            </a:p>
            <a:p>
              <a:r>
                <a:rPr lang="en-US" altLang="ko-KR" sz="1600" dirty="0"/>
                <a:t>LSTM</a:t>
              </a:r>
              <a:r>
                <a:rPr lang="ko-KR" altLang="en-US" sz="1600" dirty="0"/>
                <a:t>은 적은 양의 훈련 데이터로 인해 과적합이 발생했지만 비교적 학습 오류가 적어 </a:t>
              </a:r>
              <a:endParaRPr lang="en-US" altLang="ko-KR" sz="1600" dirty="0"/>
            </a:p>
            <a:p>
              <a:r>
                <a:rPr lang="ko-KR" altLang="en-US" sz="1600" dirty="0"/>
                <a:t>패턴을 추출 할 수 있음을 보여줌</a:t>
              </a:r>
              <a:endParaRPr lang="en-US" altLang="ko-KR" sz="16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641FA50-B78E-455B-BB6E-EEDB92C722CF}"/>
              </a:ext>
            </a:extLst>
          </p:cNvPr>
          <p:cNvSpPr txBox="1"/>
          <p:nvPr/>
        </p:nvSpPr>
        <p:spPr>
          <a:xfrm>
            <a:off x="427986" y="14470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5AE19A-19EA-4640-A40B-B5B7B3AAD251}"/>
              </a:ext>
            </a:extLst>
          </p:cNvPr>
          <p:cNvSpPr txBox="1"/>
          <p:nvPr/>
        </p:nvSpPr>
        <p:spPr>
          <a:xfrm>
            <a:off x="427986" y="26810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A15537-D3F2-430D-A3E8-36E0CCF26C53}"/>
              </a:ext>
            </a:extLst>
          </p:cNvPr>
          <p:cNvSpPr txBox="1"/>
          <p:nvPr/>
        </p:nvSpPr>
        <p:spPr>
          <a:xfrm>
            <a:off x="427986" y="44807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68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4558B-8FFB-45A1-A8E1-46F026FE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62EFA-8E67-498E-9F94-C5375247C179}"/>
              </a:ext>
            </a:extLst>
          </p:cNvPr>
          <p:cNvSpPr txBox="1"/>
          <p:nvPr/>
        </p:nvSpPr>
        <p:spPr>
          <a:xfrm>
            <a:off x="325677" y="86429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관련 연구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3F3F3F-8CC1-4B31-A359-CDB9ABB87AE2}"/>
              </a:ext>
            </a:extLst>
          </p:cNvPr>
          <p:cNvSpPr txBox="1"/>
          <p:nvPr/>
        </p:nvSpPr>
        <p:spPr>
          <a:xfrm>
            <a:off x="670546" y="5147236"/>
            <a:ext cx="8507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"Machine learning models for government to predict COVID-19 outbreak." Digital Government: Research and Practice”</a:t>
            </a:r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8673EE-4C07-4C0B-96C6-A72BE9B020C5}"/>
              </a:ext>
            </a:extLst>
          </p:cNvPr>
          <p:cNvGrpSpPr/>
          <p:nvPr/>
        </p:nvGrpSpPr>
        <p:grpSpPr>
          <a:xfrm>
            <a:off x="351312" y="1409468"/>
            <a:ext cx="8632407" cy="5199111"/>
            <a:chOff x="426468" y="1509676"/>
            <a:chExt cx="8632407" cy="51991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5C860B-B8D3-474C-A2A8-AAC0D26989CD}"/>
                </a:ext>
              </a:extLst>
            </p:cNvPr>
            <p:cNvSpPr txBox="1"/>
            <p:nvPr/>
          </p:nvSpPr>
          <p:spPr>
            <a:xfrm>
              <a:off x="688597" y="1509677"/>
              <a:ext cx="837027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“A machine learning methodology for real-time forecasting of the 2019-2020 COVID-19 outbreak using Internet searches, news alerts, and estimates from mechanistic models.,”</a:t>
              </a:r>
              <a:endParaRPr lang="ko-KR" alt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D33FD7-4DD9-407B-8D76-B4BE77448DDE}"/>
                </a:ext>
              </a:extLst>
            </p:cNvPr>
            <p:cNvSpPr txBox="1"/>
            <p:nvPr/>
          </p:nvSpPr>
          <p:spPr>
            <a:xfrm>
              <a:off x="745702" y="3898329"/>
              <a:ext cx="80260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“Epidemiological Prediction using Deep Learning,”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8D52E7-4147-41A0-8D75-30681A9AF3DE}"/>
                </a:ext>
              </a:extLst>
            </p:cNvPr>
            <p:cNvSpPr txBox="1"/>
            <p:nvPr/>
          </p:nvSpPr>
          <p:spPr>
            <a:xfrm>
              <a:off x="745702" y="2421002"/>
              <a:ext cx="80540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질병 추정치와 기계학습 방법론을 통해 실시간 중국 내 </a:t>
              </a:r>
              <a:r>
                <a:rPr lang="en-US" altLang="ko-KR" sz="1600" dirty="0"/>
                <a:t>32</a:t>
              </a:r>
              <a:r>
                <a:rPr lang="ko-KR" altLang="en-US" sz="1600" dirty="0"/>
                <a:t>개의 지방에서 발생하는 </a:t>
              </a:r>
              <a:endParaRPr lang="en-US" altLang="ko-KR" sz="1600" dirty="0"/>
            </a:p>
            <a:p>
              <a:r>
                <a:rPr lang="ko-KR" altLang="en-US" sz="1600" dirty="0"/>
                <a:t>코로나</a:t>
              </a:r>
              <a:r>
                <a:rPr lang="en-US" altLang="ko-KR" sz="1600" dirty="0"/>
                <a:t>19 </a:t>
              </a:r>
              <a:r>
                <a:rPr lang="ko-KR" altLang="en-US" sz="1600" dirty="0"/>
                <a:t>활동을 정확하게 예측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CDC</a:t>
              </a:r>
              <a:r>
                <a:rPr lang="ko-KR" altLang="en-US" sz="1600" dirty="0"/>
                <a:t>에서 제공하는 질병 데이터</a:t>
              </a:r>
              <a:r>
                <a:rPr lang="en-US" altLang="ko-KR" sz="1600" dirty="0"/>
                <a:t>, </a:t>
              </a:r>
              <a:r>
                <a:rPr lang="ko-KR" altLang="en-US" sz="1600" dirty="0" err="1"/>
                <a:t>바이두의</a:t>
              </a:r>
              <a:r>
                <a:rPr lang="ko-KR" altLang="en-US" sz="1600" dirty="0"/>
                <a:t> 코로나</a:t>
              </a:r>
              <a:r>
                <a:rPr lang="en-US" altLang="ko-KR" sz="1600" dirty="0"/>
                <a:t>19</a:t>
              </a:r>
              <a:r>
                <a:rPr lang="ko-KR" altLang="en-US" sz="1600" dirty="0"/>
                <a:t> 관련 인터넷 검색 활동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뉴스 미디어 데이터 사용</a:t>
              </a:r>
              <a:r>
                <a:rPr lang="en-US" altLang="ko-KR" sz="1600" dirty="0"/>
                <a:t>.</a:t>
              </a:r>
            </a:p>
            <a:p>
              <a:r>
                <a:rPr lang="ko-KR" altLang="en-US" sz="1600" dirty="0" err="1"/>
                <a:t>부트스크랩</a:t>
              </a:r>
              <a:r>
                <a:rPr lang="en-US" altLang="ko-KR" sz="1600" dirty="0"/>
                <a:t>, LASSO </a:t>
              </a:r>
              <a:r>
                <a:rPr lang="ko-KR" altLang="en-US" sz="1600" dirty="0" err="1"/>
                <a:t>다변량</a:t>
              </a:r>
              <a:r>
                <a:rPr lang="ko-KR" altLang="en-US" sz="1600" dirty="0"/>
                <a:t> 정규 선형 모델 사용</a:t>
              </a:r>
              <a:endParaRPr lang="en-US" altLang="ko-KR" sz="1600" dirty="0"/>
            </a:p>
            <a:p>
              <a:endParaRPr lang="en-US" altLang="ko-KR" sz="16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C1BC798-170D-417D-B54E-D13880A6DB38}"/>
                </a:ext>
              </a:extLst>
            </p:cNvPr>
            <p:cNvCxnSpPr/>
            <p:nvPr/>
          </p:nvCxnSpPr>
          <p:spPr>
            <a:xfrm>
              <a:off x="426468" y="3803715"/>
              <a:ext cx="83732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A17504-5A06-4FAB-B028-FB3C8D235E73}"/>
                </a:ext>
              </a:extLst>
            </p:cNvPr>
            <p:cNvSpPr txBox="1"/>
            <p:nvPr/>
          </p:nvSpPr>
          <p:spPr>
            <a:xfrm>
              <a:off x="745702" y="4284272"/>
              <a:ext cx="67569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미국 지역의 지리적 특징을 포착하고 인플루엔자의 시간적 역학을 포착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CNNRNN-res, GCNGRU </a:t>
              </a:r>
              <a:r>
                <a:rPr lang="ko-KR" altLang="en-US" sz="1600" dirty="0"/>
                <a:t>모델 사용</a:t>
              </a:r>
              <a:endParaRPr lang="en-US" altLang="ko-KR" sz="1600" dirty="0"/>
            </a:p>
            <a:p>
              <a:r>
                <a:rPr lang="ko-KR" altLang="en-US" sz="1600" dirty="0"/>
                <a:t>정확도 </a:t>
              </a:r>
              <a:r>
                <a:rPr lang="en-US" altLang="ko-KR" sz="1600" dirty="0"/>
                <a:t>: GCNGRU(87.66%) &gt; CNNRNN-res(80.33%)</a:t>
              </a:r>
              <a:endParaRPr lang="ko-KR" altLang="en-US" sz="1600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2FFEC07-B213-4DC6-A606-41FA0C74438D}"/>
                </a:ext>
              </a:extLst>
            </p:cNvPr>
            <p:cNvCxnSpPr/>
            <p:nvPr/>
          </p:nvCxnSpPr>
          <p:spPr>
            <a:xfrm>
              <a:off x="454473" y="5181356"/>
              <a:ext cx="83732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CFC37D-5BBD-413E-93E0-37DD6F5F843B}"/>
                </a:ext>
              </a:extLst>
            </p:cNvPr>
            <p:cNvSpPr txBox="1"/>
            <p:nvPr/>
          </p:nvSpPr>
          <p:spPr>
            <a:xfrm>
              <a:off x="773707" y="5877790"/>
              <a:ext cx="82782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인도에서 </a:t>
              </a:r>
              <a:r>
                <a:rPr lang="en-US" altLang="ko-KR" sz="1600" dirty="0"/>
                <a:t>2020</a:t>
              </a:r>
              <a:r>
                <a:rPr lang="ko-KR" altLang="en-US" sz="1600" dirty="0"/>
                <a:t>년 </a:t>
              </a:r>
              <a:r>
                <a:rPr lang="en-US" altLang="ko-KR" sz="1600" dirty="0"/>
                <a:t>1</a:t>
              </a:r>
              <a:r>
                <a:rPr lang="ko-KR" altLang="en-US" sz="1600" dirty="0"/>
                <a:t>월 </a:t>
              </a:r>
              <a:r>
                <a:rPr lang="en-US" altLang="ko-KR" sz="1600" dirty="0"/>
                <a:t>30</a:t>
              </a:r>
              <a:r>
                <a:rPr lang="ko-KR" altLang="en-US" sz="1600" dirty="0"/>
                <a:t>일부터 </a:t>
              </a:r>
              <a:r>
                <a:rPr lang="en-US" altLang="ko-KR" sz="1600" dirty="0"/>
                <a:t>~ 2020</a:t>
              </a:r>
              <a:r>
                <a:rPr lang="ko-KR" altLang="en-US" sz="1600" dirty="0"/>
                <a:t>년 </a:t>
              </a:r>
              <a:r>
                <a:rPr lang="en-US" altLang="ko-KR" sz="1600" dirty="0"/>
                <a:t>5</a:t>
              </a:r>
              <a:r>
                <a:rPr lang="ko-KR" altLang="en-US" sz="1600" dirty="0"/>
                <a:t>월 </a:t>
              </a:r>
              <a:r>
                <a:rPr lang="en-US" altLang="ko-KR" sz="1600" dirty="0"/>
                <a:t>10</a:t>
              </a:r>
              <a:r>
                <a:rPr lang="ko-KR" altLang="en-US" sz="1600" dirty="0"/>
                <a:t>일 사이에 발생한 코로나</a:t>
              </a:r>
              <a:r>
                <a:rPr lang="en-US" altLang="ko-KR" sz="1600" dirty="0"/>
                <a:t>19</a:t>
              </a:r>
              <a:r>
                <a:rPr lang="ko-KR" altLang="en-US" sz="1600" dirty="0"/>
                <a:t>를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분석하고</a:t>
              </a:r>
              <a:endParaRPr lang="en-US" altLang="ko-KR" sz="1600" dirty="0"/>
            </a:p>
            <a:p>
              <a:r>
                <a:rPr lang="en-US" altLang="ko-KR" sz="1600" dirty="0"/>
                <a:t>SEIR </a:t>
              </a:r>
              <a:r>
                <a:rPr lang="ko-KR" altLang="en-US" sz="1600" dirty="0"/>
                <a:t>모델과 회귀 모델을 사용하여 전염병 발생을 예측</a:t>
              </a:r>
              <a:r>
                <a:rPr lang="en-US" altLang="ko-KR" sz="1600" dirty="0"/>
                <a:t>.</a:t>
              </a:r>
            </a:p>
            <a:p>
              <a:r>
                <a:rPr lang="en-US" altLang="ko-KR" sz="1600" dirty="0"/>
                <a:t>RMSLE(test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data) : SEIR(1.52)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&gt;</a:t>
              </a:r>
              <a:r>
                <a:rPr lang="ko-KR" altLang="en-US" sz="1600" dirty="0"/>
                <a:t> 회귀</a:t>
              </a:r>
              <a:r>
                <a:rPr lang="en-US" altLang="ko-KR" sz="1600" dirty="0"/>
                <a:t>(1.75)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41FA50-B78E-455B-BB6E-EEDB92C722CF}"/>
                </a:ext>
              </a:extLst>
            </p:cNvPr>
            <p:cNvSpPr txBox="1"/>
            <p:nvPr/>
          </p:nvSpPr>
          <p:spPr>
            <a:xfrm>
              <a:off x="427986" y="150967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5AE19A-19EA-4640-A40B-B5B7B3AAD251}"/>
                </a:ext>
              </a:extLst>
            </p:cNvPr>
            <p:cNvSpPr txBox="1"/>
            <p:nvPr/>
          </p:nvSpPr>
          <p:spPr>
            <a:xfrm>
              <a:off x="503439" y="38910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5</a:t>
              </a:r>
              <a:endParaRPr lang="ko-KR" alt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A15537-D3F2-430D-A3E8-36E0CCF26C53}"/>
                </a:ext>
              </a:extLst>
            </p:cNvPr>
            <p:cNvSpPr txBox="1"/>
            <p:nvPr/>
          </p:nvSpPr>
          <p:spPr>
            <a:xfrm>
              <a:off x="503439" y="521893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6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675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1A88D-C075-4A4D-8C07-3AD8B495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논문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2178F-2BD3-4319-980C-08EEF19D0936}"/>
              </a:ext>
            </a:extLst>
          </p:cNvPr>
          <p:cNvSpPr txBox="1"/>
          <p:nvPr/>
        </p:nvSpPr>
        <p:spPr>
          <a:xfrm>
            <a:off x="325677" y="864296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실험 </a:t>
            </a:r>
            <a:r>
              <a:rPr lang="en-US" altLang="ko-KR" sz="2400" dirty="0"/>
              <a:t>- </a:t>
            </a:r>
            <a:r>
              <a:rPr lang="ko-KR" altLang="en-US" sz="2400" dirty="0"/>
              <a:t>모델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05DA20-A306-4859-82E5-51F44703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96" y="2307150"/>
            <a:ext cx="5020549" cy="7980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9D2260-B5FA-49A3-A303-F928C9BA2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77" y="3935708"/>
            <a:ext cx="5386191" cy="21666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343ABA-35C7-46B2-97A9-4CE35FCA2F36}"/>
              </a:ext>
            </a:extLst>
          </p:cNvPr>
          <p:cNvSpPr txBox="1"/>
          <p:nvPr/>
        </p:nvSpPr>
        <p:spPr>
          <a:xfrm>
            <a:off x="2237947" y="1707153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비교 모델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단일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6CCD0-02CB-4BA5-82D3-7CABA293443C}"/>
              </a:ext>
            </a:extLst>
          </p:cNvPr>
          <p:cNvSpPr txBox="1"/>
          <p:nvPr/>
        </p:nvSpPr>
        <p:spPr>
          <a:xfrm>
            <a:off x="1966240" y="3382045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제안 모델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여러 개의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F7D82C-DFF3-4F3C-B94E-1A68B8040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100" y="2782356"/>
            <a:ext cx="3029080" cy="18457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EC3BE4-D243-495A-863B-B096B5326F97}"/>
              </a:ext>
            </a:extLst>
          </p:cNvPr>
          <p:cNvSpPr txBox="1"/>
          <p:nvPr/>
        </p:nvSpPr>
        <p:spPr>
          <a:xfrm>
            <a:off x="6857765" y="24130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통제 변인</a:t>
            </a:r>
          </a:p>
        </p:txBody>
      </p:sp>
    </p:spTree>
    <p:extLst>
      <p:ext uri="{BB962C8B-B14F-4D97-AF65-F5344CB8AC3E}">
        <p14:creationId xmlns:p14="http://schemas.microsoft.com/office/powerpoint/2010/main" val="191010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6182-4AF6-43D9-8E98-3D7DF38E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논문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884C35-4155-456C-92F8-11B658416CF5}"/>
              </a:ext>
            </a:extLst>
          </p:cNvPr>
          <p:cNvGrpSpPr/>
          <p:nvPr/>
        </p:nvGrpSpPr>
        <p:grpSpPr>
          <a:xfrm>
            <a:off x="471193" y="1431093"/>
            <a:ext cx="8201613" cy="2934309"/>
            <a:chOff x="547241" y="3478438"/>
            <a:chExt cx="8201613" cy="29343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0FC0C3-1172-46B0-B7C2-476C9C6C9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241" y="3478438"/>
              <a:ext cx="4030445" cy="293007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6B9D67-DB6E-4EB7-A44E-CAFF4C96B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3561878"/>
              <a:ext cx="4176854" cy="285086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7E8DDA7-7A93-4B57-BDBA-CA845A8EDA09}"/>
              </a:ext>
            </a:extLst>
          </p:cNvPr>
          <p:cNvSpPr txBox="1"/>
          <p:nvPr/>
        </p:nvSpPr>
        <p:spPr>
          <a:xfrm>
            <a:off x="325677" y="864296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실험 </a:t>
            </a:r>
            <a:r>
              <a:rPr lang="en-US" altLang="ko-KR" sz="2400" dirty="0"/>
              <a:t>- </a:t>
            </a:r>
            <a:r>
              <a:rPr lang="ko-KR" altLang="en-US" sz="2400" dirty="0"/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1CA938-F580-4539-9C71-E242A7123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184" y="4522665"/>
            <a:ext cx="3935536" cy="3671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9362A8-5B4C-4F97-89B6-F6DB32CF1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5047092"/>
            <a:ext cx="68580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2167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32442</TotalTime>
  <Words>698</Words>
  <Application>Microsoft Office PowerPoint</Application>
  <PresentationFormat>화면 슬라이드 쇼(4:3)</PresentationFormat>
  <Paragraphs>79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*HCI-Tulip,Bold-Identity-H</vt:lpstr>
      <vt:lpstr>Graphik</vt:lpstr>
      <vt:lpstr>Nanum Gothic Coding</vt:lpstr>
      <vt:lpstr>se-nanumgothic</vt:lpstr>
      <vt:lpstr>NanumGothic</vt:lpstr>
      <vt:lpstr>맑은 고딕</vt:lpstr>
      <vt:lpstr>함초롬돋움</vt:lpstr>
      <vt:lpstr>Arial</vt:lpstr>
      <vt:lpstr>Times New Roman</vt:lpstr>
      <vt:lpstr>디자인 사용자 지정</vt:lpstr>
      <vt:lpstr>Office 테마</vt:lpstr>
      <vt:lpstr>논문</vt:lpstr>
      <vt:lpstr>논문</vt:lpstr>
      <vt:lpstr>논문</vt:lpstr>
      <vt:lpstr>논문</vt:lpstr>
      <vt:lpstr>논문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권성준</dc:creator>
  <cp:lastModifiedBy>이 범희</cp:lastModifiedBy>
  <cp:revision>1590</cp:revision>
  <dcterms:created xsi:type="dcterms:W3CDTF">2018-02-13T00:42:25Z</dcterms:created>
  <dcterms:modified xsi:type="dcterms:W3CDTF">2021-04-02T05:57:56Z</dcterms:modified>
</cp:coreProperties>
</file>