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8"/>
  </p:notesMasterIdLst>
  <p:sldIdLst>
    <p:sldId id="256" r:id="rId2"/>
    <p:sldId id="394" r:id="rId3"/>
    <p:sldId id="404" r:id="rId4"/>
    <p:sldId id="403" r:id="rId5"/>
    <p:sldId id="413" r:id="rId6"/>
    <p:sldId id="405" r:id="rId7"/>
    <p:sldId id="406" r:id="rId8"/>
    <p:sldId id="415" r:id="rId9"/>
    <p:sldId id="418" r:id="rId10"/>
    <p:sldId id="408" r:id="rId11"/>
    <p:sldId id="417" r:id="rId12"/>
    <p:sldId id="414" r:id="rId13"/>
    <p:sldId id="416" r:id="rId14"/>
    <p:sldId id="419" r:id="rId15"/>
    <p:sldId id="409" r:id="rId16"/>
    <p:sldId id="393" r:id="rId1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FFFF00"/>
    <a:srgbClr val="00FF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4614" autoAdjust="0"/>
  </p:normalViewPr>
  <p:slideViewPr>
    <p:cSldViewPr>
      <p:cViewPr>
        <p:scale>
          <a:sx n="75" d="100"/>
          <a:sy n="75" d="100"/>
        </p:scale>
        <p:origin x="2040" y="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0" y="4715388"/>
            <a:ext cx="5438759" cy="4467455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김상현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gmlakd103@naver.com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배찬민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bebe2009@naver.com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Text-x-generic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ile:Text-x-generic.sv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en.wikipedia.org/wiki/File:Text-x-generic.sv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en.wikipedia.org/wiki/File:Text-x-generic.sv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GitLab </a:t>
            </a:r>
            <a:r>
              <a:rPr lang="ko-KR" altLang="en-US" dirty="0"/>
              <a:t>저장소 관리 실습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김상현</a:t>
            </a:r>
            <a:endParaRPr lang="en-US" altLang="ko-KR" dirty="0"/>
          </a:p>
          <a:p>
            <a:r>
              <a:rPr lang="en-US" altLang="ko-KR"/>
              <a:t>18.06.28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9C39AE9E-E3D4-4104-A72C-33FF9868AAAD}"/>
              </a:ext>
            </a:extLst>
          </p:cNvPr>
          <p:cNvSpPr txBox="1">
            <a:spLocks/>
          </p:cNvSpPr>
          <p:nvPr/>
        </p:nvSpPr>
        <p:spPr>
          <a:xfrm>
            <a:off x="981075" y="12049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200" kern="0" dirty="0"/>
              <a:t>업데이트 된 </a:t>
            </a:r>
            <a:r>
              <a:rPr lang="ko-KR" altLang="en-US" sz="2200" kern="0" dirty="0" err="1"/>
              <a:t>커밋</a:t>
            </a:r>
            <a:r>
              <a:rPr lang="ko-KR" altLang="en-US" sz="2200" kern="0" dirty="0"/>
              <a:t> 기록은 각각 구분되어 접근이 가능하다</a:t>
            </a:r>
            <a:r>
              <a:rPr lang="en-US" altLang="ko-KR" sz="2200" kern="0" dirty="0"/>
              <a:t>.</a:t>
            </a:r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pPr marL="0" indent="0">
              <a:buNone/>
            </a:pPr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pPr lvl="1"/>
            <a:endParaRPr lang="en-US" altLang="ko-KR" sz="18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 저장소에서 </a:t>
            </a:r>
            <a:r>
              <a:rPr lang="ko-KR" altLang="en-US" dirty="0" err="1"/>
              <a:t>커밋</a:t>
            </a:r>
            <a:r>
              <a:rPr lang="ko-KR" altLang="en-US" dirty="0"/>
              <a:t>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45CE60-9D13-42C4-B20A-C1C24B8B4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16832"/>
            <a:ext cx="3905250" cy="4124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059018-058C-4884-A91E-D203F08DC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935956"/>
            <a:ext cx="2162175" cy="3810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48BCEDA-1B44-43D9-99D1-6F02E6B8C8ED}"/>
              </a:ext>
            </a:extLst>
          </p:cNvPr>
          <p:cNvSpPr/>
          <p:nvPr/>
        </p:nvSpPr>
        <p:spPr>
          <a:xfrm>
            <a:off x="5242743" y="2132856"/>
            <a:ext cx="315268" cy="25694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E6C4B-BA43-4A67-A35D-FDE43460DCF8}"/>
              </a:ext>
            </a:extLst>
          </p:cNvPr>
          <p:cNvSpPr txBox="1"/>
          <p:nvPr/>
        </p:nvSpPr>
        <p:spPr>
          <a:xfrm>
            <a:off x="5832410" y="1985654"/>
            <a:ext cx="2102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버튼을 통해 </a:t>
            </a:r>
            <a:r>
              <a:rPr lang="en-US" altLang="ko-KR" sz="1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40</a:t>
            </a:r>
            <a:r>
              <a:rPr lang="ko-KR" altLang="en-US" sz="1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자리 </a:t>
            </a:r>
            <a:br>
              <a:rPr lang="en-US" altLang="ko-KR" sz="1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ko-KR" altLang="en-US" sz="1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구분 코드 확인 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D3E5C-2039-425B-9C6C-6364F41EABDB}"/>
              </a:ext>
            </a:extLst>
          </p:cNvPr>
          <p:cNvSpPr txBox="1"/>
          <p:nvPr/>
        </p:nvSpPr>
        <p:spPr>
          <a:xfrm>
            <a:off x="5984837" y="3253793"/>
            <a:ext cx="2763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606cb5d8428a61127ac6274fc0ac8f16c99c6176</a:t>
            </a:r>
            <a:endParaRPr lang="ko-KR" altLang="en-US" sz="1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생각 풍선: 구름 모양 8">
            <a:extLst>
              <a:ext uri="{FF2B5EF4-FFF2-40B4-BE49-F238E27FC236}">
                <a16:creationId xmlns:a16="http://schemas.microsoft.com/office/drawing/2014/main" id="{5C1F1229-3F7D-4B5E-852B-896FD6DDBA7B}"/>
              </a:ext>
            </a:extLst>
          </p:cNvPr>
          <p:cNvSpPr/>
          <p:nvPr/>
        </p:nvSpPr>
        <p:spPr>
          <a:xfrm>
            <a:off x="5868838" y="2589350"/>
            <a:ext cx="3103711" cy="2063786"/>
          </a:xfrm>
          <a:prstGeom prst="cloudCallout">
            <a:avLst>
              <a:gd name="adj1" fmla="val -59068"/>
              <a:gd name="adj2" fmla="val -57638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198306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9C39AE9E-E3D4-4104-A72C-33FF9868AAAD}"/>
              </a:ext>
            </a:extLst>
          </p:cNvPr>
          <p:cNvSpPr txBox="1">
            <a:spLocks/>
          </p:cNvSpPr>
          <p:nvPr/>
        </p:nvSpPr>
        <p:spPr>
          <a:xfrm>
            <a:off x="981075" y="12049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200" kern="0" dirty="0"/>
              <a:t>Git pull [</a:t>
            </a:r>
            <a:r>
              <a:rPr lang="ko-KR" altLang="en-US" sz="2200" kern="0" dirty="0"/>
              <a:t>원격 저장소 이름</a:t>
            </a:r>
            <a:r>
              <a:rPr lang="en-US" altLang="ko-KR" sz="2200" kern="0" dirty="0"/>
              <a:t>] [</a:t>
            </a:r>
            <a:r>
              <a:rPr lang="ko-KR" altLang="en-US" sz="2200" kern="0" dirty="0" err="1"/>
              <a:t>브랜치</a:t>
            </a:r>
            <a:r>
              <a:rPr lang="ko-KR" altLang="en-US" sz="2200" kern="0" dirty="0"/>
              <a:t> 이름</a:t>
            </a:r>
            <a:r>
              <a:rPr lang="en-US" altLang="ko-KR" sz="2200" kern="0" dirty="0"/>
              <a:t>] </a:t>
            </a:r>
            <a:r>
              <a:rPr lang="ko-KR" altLang="en-US" sz="2200" kern="0" dirty="0"/>
              <a:t>명령어는 원격 저장소에서 해당 </a:t>
            </a:r>
            <a:r>
              <a:rPr lang="ko-KR" altLang="en-US" sz="2200" kern="0" dirty="0" err="1"/>
              <a:t>브랜치가</a:t>
            </a:r>
            <a:r>
              <a:rPr lang="ko-KR" altLang="en-US" sz="2200" kern="0" dirty="0"/>
              <a:t> 가리키는 </a:t>
            </a:r>
            <a:r>
              <a:rPr lang="ko-KR" altLang="en-US" sz="2200" kern="0" dirty="0" err="1"/>
              <a:t>커밋</a:t>
            </a:r>
            <a:r>
              <a:rPr lang="ko-KR" altLang="en-US" sz="2200" kern="0" dirty="0"/>
              <a:t> 내의 파일들을 </a:t>
            </a:r>
            <a:br>
              <a:rPr lang="en-US" altLang="ko-KR" sz="2200" kern="0" dirty="0"/>
            </a:br>
            <a:r>
              <a:rPr lang="ko-KR" altLang="en-US" sz="2200" kern="0" dirty="0"/>
              <a:t>로컬 저장소에 저장한다</a:t>
            </a:r>
            <a:r>
              <a:rPr lang="en-US" altLang="ko-KR" sz="2200" kern="0" dirty="0"/>
              <a:t>.</a:t>
            </a:r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r>
              <a:rPr lang="ko-KR" altLang="en-US" sz="2200" kern="0" dirty="0"/>
              <a:t>앞의 두 </a:t>
            </a:r>
            <a:r>
              <a:rPr lang="ko-KR" altLang="en-US" sz="2200" kern="0" dirty="0" err="1"/>
              <a:t>파이썬</a:t>
            </a:r>
            <a:r>
              <a:rPr lang="ko-KR" altLang="en-US" sz="2200" kern="0" dirty="0"/>
              <a:t> 소스 코드가 로컬 저장소에 다운로드 되었다</a:t>
            </a:r>
            <a:r>
              <a:rPr lang="en-US" altLang="ko-KR" sz="2200" kern="0" dirty="0"/>
              <a:t>.</a:t>
            </a:r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pPr lvl="1"/>
            <a:endParaRPr lang="en-US" altLang="ko-KR" sz="18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실습 </a:t>
            </a:r>
            <a:r>
              <a:rPr lang="en-US" altLang="ko-KR"/>
              <a:t>- pull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D8CFB-8062-4E9D-8BD8-B3D12AB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15" y="2400796"/>
            <a:ext cx="792703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4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9C39AE9E-E3D4-4104-A72C-33FF9868AAAD}"/>
              </a:ext>
            </a:extLst>
          </p:cNvPr>
          <p:cNvSpPr txBox="1">
            <a:spLocks/>
          </p:cNvSpPr>
          <p:nvPr/>
        </p:nvSpPr>
        <p:spPr>
          <a:xfrm>
            <a:off x="981075" y="12049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200" kern="0" dirty="0"/>
              <a:t>Git add </a:t>
            </a:r>
            <a:r>
              <a:rPr lang="ko-KR" altLang="en-US" sz="2200" kern="0" dirty="0"/>
              <a:t>명령어는 인덱스에 파일을 스테이지 시킨다</a:t>
            </a:r>
            <a:r>
              <a:rPr lang="en-US" altLang="ko-KR" sz="2200" kern="0" dirty="0"/>
              <a:t>.</a:t>
            </a:r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pPr lvl="1"/>
            <a:endParaRPr lang="en-US" altLang="ko-KR" sz="18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실습 </a:t>
            </a:r>
            <a:r>
              <a:rPr lang="en-US" altLang="ko-KR" dirty="0"/>
              <a:t>- push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B61A62-EF63-47FC-BC7B-447D91046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11" y="1829364"/>
            <a:ext cx="6036715" cy="33998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C7E182-7996-496A-9DFF-DBE027BFE1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87" b="62233"/>
          <a:stretch/>
        </p:blipFill>
        <p:spPr>
          <a:xfrm>
            <a:off x="4586762" y="4331686"/>
            <a:ext cx="3564267" cy="1224136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63848DA-6952-4037-AE24-EB8117EC85C5}"/>
              </a:ext>
            </a:extLst>
          </p:cNvPr>
          <p:cNvSpPr txBox="1">
            <a:spLocks/>
          </p:cNvSpPr>
          <p:nvPr/>
        </p:nvSpPr>
        <p:spPr>
          <a:xfrm>
            <a:off x="966004" y="5733500"/>
            <a:ext cx="7991475" cy="10635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200" kern="0" dirty="0"/>
              <a:t>로컬 저장소의 </a:t>
            </a:r>
            <a:r>
              <a:rPr lang="en-US" altLang="ko-KR" sz="2200" kern="0" dirty="0"/>
              <a:t>test.txt </a:t>
            </a:r>
            <a:r>
              <a:rPr lang="ko-KR" altLang="en-US" sz="2200" kern="0" dirty="0"/>
              <a:t>파일을 인덱스에 </a:t>
            </a:r>
            <a:r>
              <a:rPr lang="ko-KR" altLang="en-US" sz="2200" kern="0" dirty="0" err="1"/>
              <a:t>스테이징</a:t>
            </a:r>
            <a:r>
              <a:rPr lang="ko-KR" altLang="en-US" sz="2200" kern="0" dirty="0"/>
              <a:t> 했다</a:t>
            </a:r>
            <a:r>
              <a:rPr lang="en-US" altLang="ko-KR" sz="2200" kern="0" dirty="0"/>
              <a:t>.</a:t>
            </a:r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pPr lvl="1"/>
            <a:endParaRPr lang="en-US" altLang="ko-KR" sz="1800" kern="0" dirty="0"/>
          </a:p>
        </p:txBody>
      </p:sp>
    </p:spTree>
    <p:extLst>
      <p:ext uri="{BB962C8B-B14F-4D97-AF65-F5344CB8AC3E}">
        <p14:creationId xmlns:p14="http://schemas.microsoft.com/office/powerpoint/2010/main" val="1354005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9C39AE9E-E3D4-4104-A72C-33FF9868AAAD}"/>
              </a:ext>
            </a:extLst>
          </p:cNvPr>
          <p:cNvSpPr txBox="1">
            <a:spLocks/>
          </p:cNvSpPr>
          <p:nvPr/>
        </p:nvSpPr>
        <p:spPr>
          <a:xfrm>
            <a:off x="981075" y="12049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200" kern="0" dirty="0"/>
              <a:t>Git</a:t>
            </a:r>
            <a:r>
              <a:rPr lang="ko-KR" altLang="en-US" sz="2200" kern="0" dirty="0"/>
              <a:t> </a:t>
            </a:r>
            <a:r>
              <a:rPr lang="en-US" altLang="ko-KR" sz="2200" kern="0" dirty="0"/>
              <a:t>commit</a:t>
            </a:r>
            <a:r>
              <a:rPr lang="ko-KR" altLang="en-US" sz="2200" kern="0" dirty="0"/>
              <a:t> </a:t>
            </a:r>
            <a:r>
              <a:rPr lang="en-US" altLang="ko-KR" sz="2200" kern="0" dirty="0"/>
              <a:t>–m</a:t>
            </a:r>
            <a:r>
              <a:rPr lang="ko-KR" altLang="en-US" sz="2200" kern="0" dirty="0"/>
              <a:t> 명령어를 통해 </a:t>
            </a:r>
            <a:r>
              <a:rPr lang="en-US" altLang="ko-KR" sz="2200" kern="0" dirty="0"/>
              <a:t>master</a:t>
            </a:r>
            <a:r>
              <a:rPr lang="ko-KR" altLang="en-US" sz="2200" kern="0" dirty="0"/>
              <a:t>가 </a:t>
            </a:r>
            <a:r>
              <a:rPr lang="en-US" altLang="ko-KR" sz="2200" kern="0" dirty="0"/>
              <a:t>test.txt </a:t>
            </a:r>
            <a:r>
              <a:rPr lang="ko-KR" altLang="en-US" sz="2200" kern="0" dirty="0"/>
              <a:t>를 추가한 </a:t>
            </a:r>
            <a:r>
              <a:rPr lang="ko-KR" altLang="en-US" sz="2200" kern="0" dirty="0" err="1"/>
              <a:t>커밋을</a:t>
            </a:r>
            <a:r>
              <a:rPr lang="ko-KR" altLang="en-US" sz="2200" kern="0" dirty="0"/>
              <a:t> 가리키게 한다</a:t>
            </a:r>
            <a:r>
              <a:rPr lang="en-US" altLang="ko-KR" sz="2200" kern="0" dirty="0"/>
              <a:t>.</a:t>
            </a:r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r>
              <a:rPr lang="en-US" altLang="ko-KR" sz="2200" kern="0" dirty="0"/>
              <a:t>Push </a:t>
            </a:r>
            <a:r>
              <a:rPr lang="ko-KR" altLang="en-US" sz="2200" kern="0" dirty="0"/>
              <a:t>명령어로 로컬 저장소의 </a:t>
            </a:r>
            <a:r>
              <a:rPr lang="en-US" altLang="ko-KR" sz="2200" kern="0" dirty="0"/>
              <a:t>test.txt</a:t>
            </a:r>
            <a:r>
              <a:rPr lang="ko-KR" altLang="en-US" sz="2200" kern="0" dirty="0"/>
              <a:t>를 원격 저장소에</a:t>
            </a:r>
            <a:br>
              <a:rPr lang="en-US" altLang="ko-KR" sz="2200" kern="0" dirty="0"/>
            </a:br>
            <a:r>
              <a:rPr lang="ko-KR" altLang="en-US" sz="2200" kern="0" dirty="0"/>
              <a:t>업로드했다</a:t>
            </a:r>
            <a:r>
              <a:rPr lang="en-US" altLang="ko-KR" sz="2200" kern="0" dirty="0"/>
              <a:t>.</a:t>
            </a:r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pPr marL="0" indent="0">
              <a:buNone/>
            </a:pPr>
            <a:endParaRPr lang="en-US" altLang="ko-KR" sz="2200" kern="0" dirty="0"/>
          </a:p>
          <a:p>
            <a:endParaRPr lang="en-US" altLang="ko-KR" sz="2200" kern="0" dirty="0"/>
          </a:p>
          <a:p>
            <a:pPr lvl="1"/>
            <a:endParaRPr lang="en-US" altLang="ko-KR" sz="18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실습 </a:t>
            </a:r>
            <a:r>
              <a:rPr lang="en-US" altLang="ko-KR" dirty="0"/>
              <a:t>- push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1DFC0B-49BE-45E8-A5A9-356206EAE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/>
          <a:stretch/>
        </p:blipFill>
        <p:spPr>
          <a:xfrm>
            <a:off x="1259632" y="2132856"/>
            <a:ext cx="6807574" cy="14401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4D6E70-1558-4195-A3F7-90E723AEC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55234"/>
            <a:ext cx="6075365" cy="254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6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9C39AE9E-E3D4-4104-A72C-33FF9868AAAD}"/>
              </a:ext>
            </a:extLst>
          </p:cNvPr>
          <p:cNvSpPr txBox="1">
            <a:spLocks/>
          </p:cNvSpPr>
          <p:nvPr/>
        </p:nvSpPr>
        <p:spPr>
          <a:xfrm>
            <a:off x="981075" y="12049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 fontScale="92500" lnSpcReduction="20000"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200" kern="0" dirty="0"/>
              <a:t> push </a:t>
            </a:r>
            <a:r>
              <a:rPr lang="ko-KR" altLang="en-US" sz="2200" kern="0" dirty="0"/>
              <a:t>이후 파일이 업로드 된 원격 저장소</a:t>
            </a:r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pPr marL="0" indent="0">
              <a:buNone/>
            </a:pPr>
            <a:endParaRPr lang="en-US" altLang="ko-KR" sz="2200" kern="0" dirty="0"/>
          </a:p>
          <a:p>
            <a:pPr marL="0" indent="0">
              <a:buNone/>
            </a:pPr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r>
              <a:rPr lang="ko-KR" altLang="en-US" sz="2200" kern="0" dirty="0"/>
              <a:t>앞서 설정한 </a:t>
            </a:r>
            <a:r>
              <a:rPr lang="ko-KR" altLang="en-US" sz="2200" kern="0" dirty="0" err="1"/>
              <a:t>커밋</a:t>
            </a:r>
            <a:r>
              <a:rPr lang="ko-KR" altLang="en-US" sz="2200" kern="0" dirty="0"/>
              <a:t> 메시지 </a:t>
            </a:r>
            <a:r>
              <a:rPr lang="en-US" altLang="ko-KR" sz="2200" kern="0" dirty="0"/>
              <a:t>“test.txt</a:t>
            </a:r>
            <a:r>
              <a:rPr lang="ko-KR" altLang="en-US" sz="2200" kern="0" dirty="0"/>
              <a:t> </a:t>
            </a:r>
            <a:r>
              <a:rPr lang="en-US" altLang="ko-KR" sz="2200" kern="0" dirty="0"/>
              <a:t>is</a:t>
            </a:r>
            <a:r>
              <a:rPr lang="ko-KR" altLang="en-US" sz="2200" kern="0" dirty="0"/>
              <a:t> </a:t>
            </a:r>
            <a:r>
              <a:rPr lang="en-US" altLang="ko-KR" sz="2200" kern="0" dirty="0"/>
              <a:t>added”</a:t>
            </a:r>
            <a:r>
              <a:rPr lang="ko-KR" altLang="en-US" sz="2200" kern="0" dirty="0"/>
              <a:t>가 적용됨</a:t>
            </a:r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pPr marL="0" indent="0">
              <a:buNone/>
            </a:pPr>
            <a:endParaRPr lang="en-US" altLang="ko-KR" sz="2200" kern="0" dirty="0"/>
          </a:p>
          <a:p>
            <a:endParaRPr lang="en-US" altLang="ko-KR" sz="2200" kern="0" dirty="0"/>
          </a:p>
          <a:p>
            <a:pPr lvl="1"/>
            <a:endParaRPr lang="en-US" altLang="ko-KR" sz="18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실습 </a:t>
            </a:r>
            <a:r>
              <a:rPr lang="en-US" altLang="ko-KR" dirty="0"/>
              <a:t>- push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C849F8-E24D-492E-A387-E27E265A1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712118"/>
            <a:ext cx="5057775" cy="4257675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39068075-F8D0-424E-B4EE-6EE50F8A17D4}"/>
              </a:ext>
            </a:extLst>
          </p:cNvPr>
          <p:cNvSpPr/>
          <p:nvPr/>
        </p:nvSpPr>
        <p:spPr>
          <a:xfrm>
            <a:off x="4067944" y="4725144"/>
            <a:ext cx="1368152" cy="432048"/>
          </a:xfrm>
          <a:prstGeom prst="frame">
            <a:avLst>
              <a:gd name="adj1" fmla="val 858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339544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9C39AE9E-E3D4-4104-A72C-33FF9868AAAD}"/>
              </a:ext>
            </a:extLst>
          </p:cNvPr>
          <p:cNvSpPr txBox="1">
            <a:spLocks/>
          </p:cNvSpPr>
          <p:nvPr/>
        </p:nvSpPr>
        <p:spPr>
          <a:xfrm>
            <a:off x="981075" y="12049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200" kern="0" dirty="0" err="1"/>
              <a:t>커밋은</a:t>
            </a:r>
            <a:r>
              <a:rPr lang="ko-KR" altLang="en-US" sz="2200" kern="0" dirty="0"/>
              <a:t> 수정 내용에 대한 메시지를 작성할 수 있다</a:t>
            </a:r>
            <a:r>
              <a:rPr lang="en-US" altLang="ko-KR" sz="2200" kern="0" dirty="0"/>
              <a:t>.</a:t>
            </a:r>
          </a:p>
          <a:p>
            <a:pPr lvl="1"/>
            <a:endParaRPr lang="en-US" altLang="ko-KR" sz="1800" kern="0" dirty="0"/>
          </a:p>
          <a:p>
            <a:pPr lvl="1"/>
            <a:r>
              <a:rPr lang="ko-KR" altLang="en-US" sz="1800" kern="0" dirty="0" err="1">
                <a:solidFill>
                  <a:srgbClr val="FF0000"/>
                </a:solidFill>
              </a:rPr>
              <a:t>커밋</a:t>
            </a:r>
            <a:r>
              <a:rPr lang="ko-KR" altLang="en-US" sz="1800" kern="0" dirty="0">
                <a:solidFill>
                  <a:srgbClr val="FF0000"/>
                </a:solidFill>
              </a:rPr>
              <a:t> 시 메시지를 필수로 입력해야 한다</a:t>
            </a:r>
            <a:r>
              <a:rPr lang="en-US" altLang="ko-KR" sz="1800" kern="0" dirty="0">
                <a:solidFill>
                  <a:srgbClr val="FF0000"/>
                </a:solidFill>
              </a:rPr>
              <a:t>. </a:t>
            </a:r>
          </a:p>
          <a:p>
            <a:pPr lvl="1"/>
            <a:endParaRPr lang="en-US" altLang="ko-KR" sz="1800" kern="0" dirty="0"/>
          </a:p>
          <a:p>
            <a:pPr lvl="1"/>
            <a:r>
              <a:rPr lang="en-US" altLang="ko-KR" sz="1800" kern="0" dirty="0"/>
              <a:t>Git</a:t>
            </a:r>
            <a:r>
              <a:rPr lang="ko-KR" altLang="en-US" sz="1800" kern="0" dirty="0"/>
              <a:t>에는 이러한 메시지 형식을 권장한다</a:t>
            </a:r>
            <a:r>
              <a:rPr lang="en-US" altLang="ko-KR" sz="1800" kern="0" dirty="0"/>
              <a:t>.</a:t>
            </a:r>
          </a:p>
          <a:p>
            <a:pPr lvl="1"/>
            <a:endParaRPr lang="en-US" altLang="ko-KR" sz="1800" kern="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800" kern="0" dirty="0" err="1"/>
              <a:t>커밋</a:t>
            </a:r>
            <a:r>
              <a:rPr lang="ko-KR" altLang="en-US" sz="1800" kern="0" dirty="0"/>
              <a:t> 내의 변경 내용을 요약한다</a:t>
            </a:r>
            <a:r>
              <a:rPr lang="en-US" altLang="ko-KR" sz="1800" kern="0" dirty="0"/>
              <a:t>.</a:t>
            </a:r>
          </a:p>
          <a:p>
            <a:pPr marL="800100" lvl="1" indent="-342900">
              <a:buFont typeface="+mj-lt"/>
              <a:buAutoNum type="arabicParenR"/>
            </a:pPr>
            <a:endParaRPr lang="en-US" altLang="ko-KR" sz="1800" kern="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800" kern="0" dirty="0"/>
              <a:t>빈 칸</a:t>
            </a:r>
            <a:endParaRPr lang="en-US" altLang="ko-KR" sz="1800" kern="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800" kern="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800" kern="0" dirty="0"/>
              <a:t>변경한 이유</a:t>
            </a:r>
            <a:endParaRPr lang="en-US" altLang="ko-KR" sz="1800" kern="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800" kern="0" dirty="0"/>
          </a:p>
          <a:p>
            <a:pPr marL="457200" lvl="1" indent="0">
              <a:buNone/>
            </a:pPr>
            <a:r>
              <a:rPr lang="ko-KR" altLang="en-US" sz="1800" kern="0" dirty="0"/>
              <a:t>주로 위 형식으로 메시지를 작성한다</a:t>
            </a:r>
            <a:r>
              <a:rPr lang="en-US" altLang="ko-KR" sz="1800" kern="0" dirty="0"/>
              <a:t>.</a:t>
            </a:r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pPr marL="0" indent="0">
              <a:buNone/>
            </a:pPr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pPr lvl="1"/>
            <a:endParaRPr lang="en-US" altLang="ko-KR" sz="18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메시지 작성 요령</a:t>
            </a:r>
          </a:p>
        </p:txBody>
      </p:sp>
    </p:spTree>
    <p:extLst>
      <p:ext uri="{BB962C8B-B14F-4D97-AF65-F5344CB8AC3E}">
        <p14:creationId xmlns:p14="http://schemas.microsoft.com/office/powerpoint/2010/main" val="3299392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GitLab </a:t>
            </a:r>
            <a:r>
              <a:rPr lang="ko-KR" altLang="en-US" dirty="0"/>
              <a:t>학습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E94C0-F51D-4A2D-B269-5D4EEA92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/>
          <a:lstStyle/>
          <a:p>
            <a:r>
              <a:rPr lang="en-US" altLang="ko-KR" sz="2600" dirty="0"/>
              <a:t>GitLab</a:t>
            </a:r>
            <a:r>
              <a:rPr lang="ko-KR" altLang="en-US" sz="2600" dirty="0"/>
              <a:t>은 </a:t>
            </a:r>
            <a:r>
              <a:rPr lang="en-US" altLang="ko-KR" sz="2600" dirty="0"/>
              <a:t>git</a:t>
            </a:r>
            <a:r>
              <a:rPr lang="ko-KR" altLang="en-US" sz="2600" dirty="0"/>
              <a:t> 기반으로 구성</a:t>
            </a:r>
            <a:endParaRPr lang="en-US" altLang="ko-KR" sz="2600" dirty="0"/>
          </a:p>
          <a:p>
            <a:endParaRPr lang="en-US" altLang="ko-KR" sz="1800" dirty="0"/>
          </a:p>
          <a:p>
            <a:pPr lvl="1"/>
            <a:r>
              <a:rPr lang="en-US" altLang="ko-KR" sz="2200" dirty="0"/>
              <a:t>Git </a:t>
            </a:r>
            <a:r>
              <a:rPr lang="ko-KR" altLang="en-US" sz="2200" dirty="0"/>
              <a:t>저장소의 특징에 대한 이해</a:t>
            </a:r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r>
              <a:rPr lang="ko-KR" altLang="en-US" sz="2200" dirty="0" err="1"/>
              <a:t>커밋</a:t>
            </a:r>
            <a:r>
              <a:rPr lang="en-US" altLang="ko-KR" sz="2200" dirty="0"/>
              <a:t>, </a:t>
            </a:r>
            <a:r>
              <a:rPr lang="ko-KR" altLang="en-US" sz="2200" dirty="0"/>
              <a:t>워크 트리</a:t>
            </a:r>
            <a:r>
              <a:rPr lang="en-US" altLang="ko-KR" sz="2200" dirty="0"/>
              <a:t>, </a:t>
            </a:r>
            <a:r>
              <a:rPr lang="ko-KR" altLang="en-US" sz="2200" dirty="0"/>
              <a:t>인덱스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스테이징</a:t>
            </a:r>
            <a:r>
              <a:rPr lang="ko-KR" altLang="en-US" sz="2200" dirty="0"/>
              <a:t> </a:t>
            </a:r>
            <a:r>
              <a:rPr lang="ko-KR" altLang="en-US" sz="2200" dirty="0" err="1"/>
              <a:t>브랜치</a:t>
            </a:r>
            <a:r>
              <a:rPr lang="ko-KR" altLang="en-US" sz="2200" dirty="0"/>
              <a:t> 등의 </a:t>
            </a:r>
            <a:br>
              <a:rPr lang="en-US" altLang="ko-KR" sz="2200" dirty="0"/>
            </a:br>
            <a:r>
              <a:rPr lang="ko-KR" altLang="en-US" sz="2200" dirty="0"/>
              <a:t>개념 숙지</a:t>
            </a:r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r>
              <a:rPr lang="en-US" altLang="ko-KR" sz="2200" dirty="0"/>
              <a:t>Git</a:t>
            </a:r>
            <a:r>
              <a:rPr lang="ko-KR" altLang="en-US" sz="2200" dirty="0"/>
              <a:t>명령어의 기능을 공부해보고 실습</a:t>
            </a:r>
            <a:endParaRPr lang="en-US" altLang="ko-KR" sz="2200" dirty="0"/>
          </a:p>
          <a:p>
            <a:pPr lvl="1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pic>
        <p:nvPicPr>
          <p:cNvPr id="5" name="Picture 2" descr="https://ocadotechnology.com/wp-content/uploads/2017/07/gitlab-stacked_wm_no_bg.png">
            <a:extLst>
              <a:ext uri="{FF2B5EF4-FFF2-40B4-BE49-F238E27FC236}">
                <a16:creationId xmlns:a16="http://schemas.microsoft.com/office/drawing/2014/main" id="{2E0822EC-C392-42C5-BD42-24F2E79F0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841" y="3711689"/>
            <a:ext cx="2930309" cy="32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65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저장소의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E94C0-F51D-4A2D-B269-5D4EEA92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/>
          <a:lstStyle/>
          <a:p>
            <a:r>
              <a:rPr lang="ko-KR" altLang="en-US" sz="2600" dirty="0"/>
              <a:t>주요 특징 </a:t>
            </a:r>
            <a:endParaRPr lang="en-US" altLang="ko-KR" sz="2600" dirty="0"/>
          </a:p>
          <a:p>
            <a:endParaRPr lang="en-US" altLang="ko-KR" sz="2600" dirty="0"/>
          </a:p>
          <a:p>
            <a:pPr lvl="1"/>
            <a:r>
              <a:rPr lang="en-US" altLang="ko-KR" sz="2200" dirty="0"/>
              <a:t>Git </a:t>
            </a:r>
            <a:r>
              <a:rPr lang="ko-KR" altLang="en-US" sz="2200" dirty="0"/>
              <a:t>저장소는 파일이 변경 이력 별로 구분되어 저장된다</a:t>
            </a:r>
            <a:r>
              <a:rPr lang="en-US" altLang="ko-KR" sz="2200" dirty="0"/>
              <a:t>. </a:t>
            </a:r>
          </a:p>
          <a:p>
            <a:pPr marL="457200" lvl="1" indent="0">
              <a:buNone/>
            </a:pPr>
            <a:endParaRPr lang="en-US" altLang="ko-KR" sz="2200" dirty="0"/>
          </a:p>
          <a:p>
            <a:pPr lvl="1"/>
            <a:r>
              <a:rPr lang="ko-KR" altLang="en-US" sz="2200" dirty="0"/>
              <a:t>비슷한 파일이라도 실제 내용 일부 문구가 서로 다르면 다른 파일로 인식해 파일을 변경 사항 별로 구분해 저장할 수 있다</a:t>
            </a:r>
            <a:r>
              <a:rPr lang="en-US" altLang="ko-KR" sz="2200" dirty="0"/>
              <a:t>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1FCA506-580D-4FBB-B9E9-93D4E4F5A0F5}"/>
              </a:ext>
            </a:extLst>
          </p:cNvPr>
          <p:cNvGrpSpPr/>
          <p:nvPr/>
        </p:nvGrpSpPr>
        <p:grpSpPr>
          <a:xfrm>
            <a:off x="1403648" y="4149080"/>
            <a:ext cx="7122702" cy="1906993"/>
            <a:chOff x="736366" y="4438759"/>
            <a:chExt cx="7122702" cy="190699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B36413D-1D01-4DC9-B2F9-53C4845C3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848001" y="4438759"/>
              <a:ext cx="1628800" cy="16288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1F1C3CB-71D1-44E2-8C02-D36EE86A1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392111" y="4438759"/>
              <a:ext cx="1628800" cy="16288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4CB4CCF-036A-45BB-A4A9-AF5694C7F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5936221" y="4438759"/>
              <a:ext cx="1628800" cy="162880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7B9E2E6-F48A-4213-ADCE-C304423F3B5F}"/>
                </a:ext>
              </a:extLst>
            </p:cNvPr>
            <p:cNvSpPr/>
            <p:nvPr/>
          </p:nvSpPr>
          <p:spPr>
            <a:xfrm>
              <a:off x="2553953" y="5877744"/>
              <a:ext cx="5305115" cy="37962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1F1FA18-9FA6-43FC-8184-00D59091F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66" y="4824495"/>
              <a:ext cx="2111635" cy="152125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C7F2D5-6531-40FF-AD29-86E50354B639}"/>
                </a:ext>
              </a:extLst>
            </p:cNvPr>
            <p:cNvSpPr txBox="1"/>
            <p:nvPr/>
          </p:nvSpPr>
          <p:spPr>
            <a:xfrm>
              <a:off x="3136982" y="5849302"/>
              <a:ext cx="966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+mj-lt"/>
                </a:rPr>
                <a:t>0529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F3B6FF-94BD-4BD0-8B40-0F646374328D}"/>
                </a:ext>
              </a:extLst>
            </p:cNvPr>
            <p:cNvSpPr txBox="1"/>
            <p:nvPr/>
          </p:nvSpPr>
          <p:spPr>
            <a:xfrm>
              <a:off x="4681092" y="5849302"/>
              <a:ext cx="966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+mj-lt"/>
                </a:rPr>
                <a:t>0610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D5EF58-3F3B-4FFF-B2AC-33A03C53F54B}"/>
                </a:ext>
              </a:extLst>
            </p:cNvPr>
            <p:cNvSpPr txBox="1"/>
            <p:nvPr/>
          </p:nvSpPr>
          <p:spPr>
            <a:xfrm>
              <a:off x="6267558" y="5849302"/>
              <a:ext cx="966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+mj-lt"/>
                </a:rPr>
                <a:t>0625</a:t>
              </a:r>
              <a:endParaRPr lang="ko-KR" altLang="en-US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67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 저장소와 로컬 저장소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E94C0-F51D-4A2D-B269-5D4EEA92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/>
          <a:lstStyle/>
          <a:p>
            <a:r>
              <a:rPr lang="en-US" altLang="ko-KR" sz="2600" dirty="0"/>
              <a:t>Git</a:t>
            </a:r>
            <a:r>
              <a:rPr lang="ko-KR" altLang="en-US" sz="2600" dirty="0"/>
              <a:t>은 두 가지 저장소를 제공한다</a:t>
            </a:r>
            <a:r>
              <a:rPr lang="en-US" altLang="ko-KR" sz="2600" dirty="0"/>
              <a:t>.</a:t>
            </a:r>
          </a:p>
          <a:p>
            <a:pPr lvl="1"/>
            <a:r>
              <a:rPr lang="ko-KR" altLang="en-US" sz="2200" dirty="0"/>
              <a:t>평소에는 로컬 저장소에서 작업</a:t>
            </a:r>
            <a:endParaRPr lang="en-US" altLang="ko-KR" sz="2200" dirty="0"/>
          </a:p>
          <a:p>
            <a:pPr lvl="1"/>
            <a:r>
              <a:rPr lang="ko-KR" altLang="en-US" sz="2200" dirty="0"/>
              <a:t>명령어를 통해 업</a:t>
            </a:r>
            <a:r>
              <a:rPr lang="en-US" altLang="ko-KR" sz="2200" dirty="0"/>
              <a:t>, </a:t>
            </a:r>
            <a:r>
              <a:rPr lang="ko-KR" altLang="en-US" sz="2200" dirty="0"/>
              <a:t>다운로드가 가능하다</a:t>
            </a:r>
            <a:r>
              <a:rPr lang="en-US" altLang="ko-KR" sz="2200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114DF8-5876-4696-A7E1-73AC4FD238F2}"/>
              </a:ext>
            </a:extLst>
          </p:cNvPr>
          <p:cNvGrpSpPr/>
          <p:nvPr/>
        </p:nvGrpSpPr>
        <p:grpSpPr>
          <a:xfrm>
            <a:off x="1043608" y="2505634"/>
            <a:ext cx="2520280" cy="4104456"/>
            <a:chOff x="1187624" y="2060848"/>
            <a:chExt cx="2520280" cy="41044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D8D226C-3FD9-4E33-932C-E64FC898819D}"/>
                </a:ext>
              </a:extLst>
            </p:cNvPr>
            <p:cNvSpPr/>
            <p:nvPr/>
          </p:nvSpPr>
          <p:spPr>
            <a:xfrm>
              <a:off x="1187624" y="2060848"/>
              <a:ext cx="2520280" cy="4104456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9213356-74F3-46AC-AE1C-51A3316FF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940" y="4834744"/>
              <a:ext cx="1584176" cy="114126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082D5F4-D754-4B5F-B457-1AE51F88A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633364" y="3861048"/>
              <a:ext cx="1628800" cy="16288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192CC6-4145-4381-AE24-F2CEE38DBE8D}"/>
                </a:ext>
              </a:extLst>
            </p:cNvPr>
            <p:cNvSpPr txBox="1"/>
            <p:nvPr/>
          </p:nvSpPr>
          <p:spPr>
            <a:xfrm>
              <a:off x="1396688" y="2223507"/>
              <a:ext cx="2102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로컬 저장소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9946E3-AFA2-4858-9B1B-4131C36A3E06}"/>
              </a:ext>
            </a:extLst>
          </p:cNvPr>
          <p:cNvGrpSpPr/>
          <p:nvPr/>
        </p:nvGrpSpPr>
        <p:grpSpPr>
          <a:xfrm>
            <a:off x="5868144" y="2526347"/>
            <a:ext cx="2520280" cy="4104456"/>
            <a:chOff x="1187624" y="2060848"/>
            <a:chExt cx="2520280" cy="410445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0A6D18E-01D3-48D1-9289-4829D6CD2A7B}"/>
                </a:ext>
              </a:extLst>
            </p:cNvPr>
            <p:cNvSpPr/>
            <p:nvPr/>
          </p:nvSpPr>
          <p:spPr>
            <a:xfrm>
              <a:off x="1187624" y="2060848"/>
              <a:ext cx="2520280" cy="4104456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DAB40C4-D2B6-48C6-AD6A-1540CB6AE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940" y="4834744"/>
              <a:ext cx="1584176" cy="114126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305EE75-7F6D-4FF5-AE22-E088A4856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633364" y="3861048"/>
              <a:ext cx="1628800" cy="16288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EEE740-04B4-4D81-9496-D1D9F6111049}"/>
                </a:ext>
              </a:extLst>
            </p:cNvPr>
            <p:cNvSpPr txBox="1"/>
            <p:nvPr/>
          </p:nvSpPr>
          <p:spPr>
            <a:xfrm>
              <a:off x="1396688" y="2223507"/>
              <a:ext cx="2102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원격 저장소</a:t>
              </a: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733B98-A991-43FF-9E03-E46B5523DDC8}"/>
              </a:ext>
            </a:extLst>
          </p:cNvPr>
          <p:cNvCxnSpPr/>
          <p:nvPr/>
        </p:nvCxnSpPr>
        <p:spPr>
          <a:xfrm flipH="1">
            <a:off x="3707904" y="3284984"/>
            <a:ext cx="21602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8B44A0F-2A25-4009-90B1-1A0D5BC4D210}"/>
              </a:ext>
            </a:extLst>
          </p:cNvPr>
          <p:cNvCxnSpPr>
            <a:cxnSpLocks/>
          </p:cNvCxnSpPr>
          <p:nvPr/>
        </p:nvCxnSpPr>
        <p:spPr>
          <a:xfrm>
            <a:off x="3563888" y="4255739"/>
            <a:ext cx="21602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58E7EDE-8AE9-43CF-B08C-F2E43E4A137E}"/>
              </a:ext>
            </a:extLst>
          </p:cNvPr>
          <p:cNvSpPr txBox="1"/>
          <p:nvPr/>
        </p:nvSpPr>
        <p:spPr>
          <a:xfrm>
            <a:off x="3621976" y="2823319"/>
            <a:ext cx="2102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PULL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41C340-5A47-4CB3-9E71-A378E1EEA133}"/>
              </a:ext>
            </a:extLst>
          </p:cNvPr>
          <p:cNvSpPr txBox="1"/>
          <p:nvPr/>
        </p:nvSpPr>
        <p:spPr>
          <a:xfrm>
            <a:off x="3592932" y="4292107"/>
            <a:ext cx="2102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PUSH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539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9C39AE9E-E3D4-4104-A72C-33FF9868AAAD}"/>
              </a:ext>
            </a:extLst>
          </p:cNvPr>
          <p:cNvSpPr txBox="1">
            <a:spLocks/>
          </p:cNvSpPr>
          <p:nvPr/>
        </p:nvSpPr>
        <p:spPr>
          <a:xfrm>
            <a:off x="981075" y="12049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200" kern="0" dirty="0"/>
              <a:t>Git </a:t>
            </a:r>
            <a:r>
              <a:rPr lang="en-US" altLang="ko-KR" sz="2200" kern="0" dirty="0" err="1"/>
              <a:t>init</a:t>
            </a:r>
            <a:r>
              <a:rPr lang="en-US" altLang="ko-KR" sz="2200" kern="0" dirty="0"/>
              <a:t> </a:t>
            </a:r>
            <a:r>
              <a:rPr lang="ko-KR" altLang="en-US" sz="2200" kern="0" dirty="0"/>
              <a:t>명령어로 </a:t>
            </a:r>
            <a:r>
              <a:rPr lang="en-US" altLang="ko-KR" sz="2200" kern="0" dirty="0"/>
              <a:t>git </a:t>
            </a:r>
            <a:r>
              <a:rPr lang="ko-KR" altLang="en-US" sz="2200" kern="0" dirty="0"/>
              <a:t>디렉토리 내에 로컬 저장소를 구현</a:t>
            </a:r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r>
              <a:rPr lang="en-US" altLang="ko-KR" sz="2200" kern="0" dirty="0" err="1"/>
              <a:t>Gitlab</a:t>
            </a:r>
            <a:r>
              <a:rPr lang="en-US" altLang="ko-KR" sz="2200" kern="0" dirty="0"/>
              <a:t> </a:t>
            </a:r>
            <a:r>
              <a:rPr lang="ko-KR" altLang="en-US" sz="2200" kern="0" dirty="0"/>
              <a:t>원격저장소 </a:t>
            </a:r>
            <a:r>
              <a:rPr lang="en-US" altLang="ko-KR" sz="2200" kern="0" dirty="0" err="1"/>
              <a:t>url</a:t>
            </a:r>
            <a:r>
              <a:rPr lang="ko-KR" altLang="en-US" sz="2200" kern="0" dirty="0"/>
              <a:t>을 </a:t>
            </a:r>
            <a:r>
              <a:rPr lang="en-US" altLang="ko-KR" sz="2200" kern="0" dirty="0"/>
              <a:t>git remote</a:t>
            </a:r>
            <a:r>
              <a:rPr lang="ko-KR" altLang="en-US" sz="2200" kern="0" dirty="0"/>
              <a:t>명령어로 등록해 </a:t>
            </a:r>
            <a:br>
              <a:rPr lang="en-US" altLang="ko-KR" sz="2200" kern="0" dirty="0"/>
            </a:br>
            <a:r>
              <a:rPr lang="ko-KR" altLang="en-US" sz="2200" kern="0" dirty="0"/>
              <a:t>원격 저장소와 연결한다</a:t>
            </a:r>
            <a:r>
              <a:rPr lang="en-US" altLang="ko-KR" sz="2200" kern="0" dirty="0"/>
              <a:t>.</a:t>
            </a:r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pPr lvl="1"/>
            <a:endParaRPr lang="en-US" altLang="ko-KR" sz="18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구현된 원격 저장소와 로컬 저장소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245453-3B26-44C5-BABF-5CB31103B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60848"/>
            <a:ext cx="5685170" cy="12241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E7055F-05E5-4DDD-8B2E-3B994424B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210360"/>
            <a:ext cx="655469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1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생각 풍선: 구름 모양 15">
            <a:extLst>
              <a:ext uri="{FF2B5EF4-FFF2-40B4-BE49-F238E27FC236}">
                <a16:creationId xmlns:a16="http://schemas.microsoft.com/office/drawing/2014/main" id="{8B251F6C-6CF7-4AA4-ADC5-B713DAC6AF71}"/>
              </a:ext>
            </a:extLst>
          </p:cNvPr>
          <p:cNvSpPr/>
          <p:nvPr/>
        </p:nvSpPr>
        <p:spPr>
          <a:xfrm>
            <a:off x="3458019" y="3656920"/>
            <a:ext cx="2175592" cy="1457647"/>
          </a:xfrm>
          <a:prstGeom prst="cloudCallou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en-US" altLang="ko-KR" dirty="0"/>
              <a:t>(Commit)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E94C0-F51D-4A2D-B269-5D4EEA92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/>
          <a:lstStyle/>
          <a:p>
            <a:r>
              <a:rPr lang="ko-KR" altLang="en-US" sz="2600" dirty="0" err="1"/>
              <a:t>커밋은</a:t>
            </a:r>
            <a:r>
              <a:rPr lang="ko-KR" altLang="en-US" sz="2600" dirty="0"/>
              <a:t> 파일 및 폴더의 변경사항을 기록</a:t>
            </a:r>
            <a:endParaRPr lang="en-US" altLang="ko-KR" sz="2600" dirty="0"/>
          </a:p>
          <a:p>
            <a:pPr lvl="1"/>
            <a:r>
              <a:rPr lang="ko-KR" altLang="en-US" sz="2200" dirty="0"/>
              <a:t>각 </a:t>
            </a:r>
            <a:r>
              <a:rPr lang="ko-KR" altLang="en-US" sz="2200" dirty="0" err="1"/>
              <a:t>커밋에는</a:t>
            </a:r>
            <a:r>
              <a:rPr lang="ko-KR" altLang="en-US" sz="2200" dirty="0"/>
              <a:t> 영문</a:t>
            </a:r>
            <a:r>
              <a:rPr lang="en-US" altLang="ko-KR" sz="2200" dirty="0"/>
              <a:t>/</a:t>
            </a:r>
            <a:r>
              <a:rPr lang="ko-KR" altLang="en-US" sz="2200" dirty="0"/>
              <a:t>숫자로 이루어진 </a:t>
            </a:r>
            <a:r>
              <a:rPr lang="en-US" altLang="ko-KR" sz="2200" dirty="0"/>
              <a:t>40</a:t>
            </a:r>
            <a:r>
              <a:rPr lang="ko-KR" altLang="en-US" sz="2200" dirty="0"/>
              <a:t>자리 고유이름이 붙는다</a:t>
            </a:r>
            <a:r>
              <a:rPr lang="en-US" altLang="ko-KR" sz="2200" dirty="0"/>
              <a:t>.</a:t>
            </a:r>
          </a:p>
          <a:p>
            <a:pPr lvl="1"/>
            <a:r>
              <a:rPr lang="ko-KR" altLang="en-US" sz="2200" dirty="0"/>
              <a:t>아래의 그림처럼 시간 순으로 저장되어 변경 이력 등이 쉽게 확인 가능하다</a:t>
            </a:r>
            <a:r>
              <a:rPr lang="en-US" altLang="ko-KR" sz="22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8D226C-3FD9-4E33-932C-E64FC898819D}"/>
              </a:ext>
            </a:extLst>
          </p:cNvPr>
          <p:cNvSpPr/>
          <p:nvPr/>
        </p:nvSpPr>
        <p:spPr>
          <a:xfrm>
            <a:off x="611559" y="3429000"/>
            <a:ext cx="2521707" cy="331236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52E4475-A984-44B5-8D06-A895BD75C691}"/>
              </a:ext>
            </a:extLst>
          </p:cNvPr>
          <p:cNvGrpSpPr/>
          <p:nvPr/>
        </p:nvGrpSpPr>
        <p:grpSpPr>
          <a:xfrm>
            <a:off x="921483" y="4234873"/>
            <a:ext cx="1779934" cy="1921614"/>
            <a:chOff x="669876" y="5546049"/>
            <a:chExt cx="931852" cy="10060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9213356-74F3-46AC-AE1C-51A3316FF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876" y="5946672"/>
              <a:ext cx="840351" cy="60540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082D5F4-D754-4B5F-B457-1AE51F88A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847578" y="5546049"/>
              <a:ext cx="754150" cy="75415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5192CC6-4145-4381-AE24-F2CEE38DBE8D}"/>
              </a:ext>
            </a:extLst>
          </p:cNvPr>
          <p:cNvSpPr txBox="1"/>
          <p:nvPr/>
        </p:nvSpPr>
        <p:spPr>
          <a:xfrm>
            <a:off x="820624" y="3614992"/>
            <a:ext cx="2102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저장소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6552F2-8739-40D2-9824-C104A04ABB8D}"/>
              </a:ext>
            </a:extLst>
          </p:cNvPr>
          <p:cNvSpPr/>
          <p:nvPr/>
        </p:nvSpPr>
        <p:spPr>
          <a:xfrm>
            <a:off x="2922776" y="5760163"/>
            <a:ext cx="5681672" cy="37962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B5D92-E4D3-4664-9090-FC66F4B9DA03}"/>
              </a:ext>
            </a:extLst>
          </p:cNvPr>
          <p:cNvSpPr txBox="1"/>
          <p:nvPr/>
        </p:nvSpPr>
        <p:spPr>
          <a:xfrm>
            <a:off x="2884610" y="5365522"/>
            <a:ext cx="2102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커밋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2C0338-83ED-48AF-A2AC-43BB4E130532}"/>
              </a:ext>
            </a:extLst>
          </p:cNvPr>
          <p:cNvSpPr txBox="1"/>
          <p:nvPr/>
        </p:nvSpPr>
        <p:spPr>
          <a:xfrm>
            <a:off x="4621020" y="5365521"/>
            <a:ext cx="2102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커밋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592C28-CCA6-4D3B-95E7-104E02DBABA7}"/>
              </a:ext>
            </a:extLst>
          </p:cNvPr>
          <p:cNvSpPr txBox="1"/>
          <p:nvPr/>
        </p:nvSpPr>
        <p:spPr>
          <a:xfrm>
            <a:off x="6357429" y="5365520"/>
            <a:ext cx="2102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커밋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81F4FAC-299E-4A1C-81FE-F278B14540CE}"/>
              </a:ext>
            </a:extLst>
          </p:cNvPr>
          <p:cNvSpPr/>
          <p:nvPr/>
        </p:nvSpPr>
        <p:spPr>
          <a:xfrm>
            <a:off x="3800564" y="5805264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7C90F72-9782-41EE-8A5C-EDD45DF87AE4}"/>
              </a:ext>
            </a:extLst>
          </p:cNvPr>
          <p:cNvSpPr/>
          <p:nvPr/>
        </p:nvSpPr>
        <p:spPr>
          <a:xfrm>
            <a:off x="5557914" y="5805264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1C5BA17-8773-4707-947A-152B53660D8C}"/>
              </a:ext>
            </a:extLst>
          </p:cNvPr>
          <p:cNvSpPr/>
          <p:nvPr/>
        </p:nvSpPr>
        <p:spPr>
          <a:xfrm>
            <a:off x="7315264" y="5805264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3E9777-ADE5-42CB-8E3C-06CBBC2B6DFE}"/>
              </a:ext>
            </a:extLst>
          </p:cNvPr>
          <p:cNvSpPr txBox="1"/>
          <p:nvPr/>
        </p:nvSpPr>
        <p:spPr>
          <a:xfrm>
            <a:off x="2857500" y="6196542"/>
            <a:ext cx="2102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2018/05/29 </a:t>
            </a:r>
          </a:p>
          <a:p>
            <a:pPr algn="ctr"/>
            <a:r>
              <a:rPr lang="en-US" altLang="ko-KR" sz="11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12:06</a:t>
            </a:r>
            <a:endParaRPr lang="ko-KR" altLang="en-US" sz="11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10C805-B563-423E-A16F-631630406A2B}"/>
              </a:ext>
            </a:extLst>
          </p:cNvPr>
          <p:cNvSpPr txBox="1"/>
          <p:nvPr/>
        </p:nvSpPr>
        <p:spPr>
          <a:xfrm>
            <a:off x="4614850" y="6196542"/>
            <a:ext cx="2102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2018/06/10 </a:t>
            </a:r>
          </a:p>
          <a:p>
            <a:pPr algn="ctr"/>
            <a:r>
              <a:rPr lang="en-US" altLang="ko-KR" sz="11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08:23</a:t>
            </a:r>
            <a:endParaRPr lang="ko-KR" altLang="en-US" sz="11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6DF288-C430-4C3E-89C8-3F1BCE66557A}"/>
              </a:ext>
            </a:extLst>
          </p:cNvPr>
          <p:cNvSpPr txBox="1"/>
          <p:nvPr/>
        </p:nvSpPr>
        <p:spPr>
          <a:xfrm>
            <a:off x="6372200" y="6196542"/>
            <a:ext cx="2102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2018/06/24 </a:t>
            </a:r>
          </a:p>
          <a:p>
            <a:pPr algn="ctr"/>
            <a:r>
              <a:rPr lang="en-US" altLang="ko-KR" sz="11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11:19</a:t>
            </a:r>
            <a:endParaRPr lang="ko-KR" altLang="en-US" sz="11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C729F41-E9B3-4775-B94C-2E01EC72C64E}"/>
              </a:ext>
            </a:extLst>
          </p:cNvPr>
          <p:cNvGrpSpPr/>
          <p:nvPr/>
        </p:nvGrpSpPr>
        <p:grpSpPr>
          <a:xfrm>
            <a:off x="4079889" y="3829158"/>
            <a:ext cx="931852" cy="1006026"/>
            <a:chOff x="669876" y="5546049"/>
            <a:chExt cx="931852" cy="1006026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F199187-3134-40F7-9249-B5469F1F7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876" y="5946672"/>
              <a:ext cx="840351" cy="60540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BA598F79-505A-4444-9256-4A31B5EC9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847578" y="5546049"/>
              <a:ext cx="754150" cy="754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044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 트리와 인덱스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E94C0-F51D-4A2D-B269-5D4EEA92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/>
          <a:lstStyle/>
          <a:p>
            <a:r>
              <a:rPr lang="ko-KR" altLang="en-US" sz="2600" dirty="0" err="1"/>
              <a:t>커밋은</a:t>
            </a:r>
            <a:r>
              <a:rPr lang="ko-KR" altLang="en-US" sz="2600" dirty="0"/>
              <a:t> 아래의 방식으로 진행된다</a:t>
            </a:r>
            <a:r>
              <a:rPr lang="en-US" altLang="ko-KR" sz="2600" dirty="0"/>
              <a:t>.</a:t>
            </a:r>
          </a:p>
          <a:p>
            <a:pPr lvl="1"/>
            <a:r>
              <a:rPr lang="ko-KR" altLang="en-US" sz="2200" dirty="0" err="1"/>
              <a:t>커밋의</a:t>
            </a:r>
            <a:r>
              <a:rPr lang="ko-KR" altLang="en-US" sz="2200" dirty="0"/>
              <a:t> 작업은 저장소가 아닌 작업 트리에 기록된다</a:t>
            </a:r>
            <a:r>
              <a:rPr lang="en-US" altLang="ko-KR" sz="2200" dirty="0"/>
              <a:t>.</a:t>
            </a:r>
          </a:p>
          <a:p>
            <a:pPr lvl="1"/>
            <a:r>
              <a:rPr lang="ko-KR" altLang="en-US" sz="2200" dirty="0" err="1"/>
              <a:t>작업트리의</a:t>
            </a:r>
            <a:r>
              <a:rPr lang="ko-KR" altLang="en-US" sz="2200" dirty="0"/>
              <a:t> 변경사항은 저장소에 저장되기 전에 인덱스에 기록된다</a:t>
            </a:r>
            <a:r>
              <a:rPr lang="en-US" altLang="ko-KR" sz="2200" dirty="0"/>
              <a:t>. (</a:t>
            </a:r>
            <a:r>
              <a:rPr lang="ko-KR" altLang="en-US" sz="2200" dirty="0"/>
              <a:t>이를 </a:t>
            </a:r>
            <a:r>
              <a:rPr lang="ko-KR" altLang="en-US" sz="2200" dirty="0" err="1"/>
              <a:t>스테이징</a:t>
            </a:r>
            <a:r>
              <a:rPr lang="ko-KR" altLang="en-US" sz="2200" dirty="0"/>
              <a:t> 이라 함</a:t>
            </a:r>
            <a:r>
              <a:rPr lang="en-US" altLang="ko-KR" sz="2200" dirty="0"/>
              <a:t>)</a:t>
            </a:r>
          </a:p>
          <a:p>
            <a:pPr lvl="1"/>
            <a:r>
              <a:rPr lang="ko-KR" altLang="en-US" sz="2200" dirty="0"/>
              <a:t>인덱스는 작업 공간의 모든 작업이 아닌 </a:t>
            </a:r>
            <a:r>
              <a:rPr lang="ko-KR" altLang="en-US" sz="2200"/>
              <a:t>일부만 선택해저장소에 </a:t>
            </a:r>
            <a:r>
              <a:rPr lang="ko-KR" altLang="en-US" sz="2200" dirty="0"/>
              <a:t>등록해 </a:t>
            </a:r>
            <a:r>
              <a:rPr lang="ko-KR" altLang="en-US" sz="2200" dirty="0" err="1"/>
              <a:t>커밋을</a:t>
            </a:r>
            <a:r>
              <a:rPr lang="ko-KR" altLang="en-US" sz="2200" dirty="0"/>
              <a:t> 가능하게 해준다</a:t>
            </a:r>
            <a:r>
              <a:rPr lang="en-US" altLang="ko-KR" sz="2200" dirty="0"/>
              <a:t>.</a:t>
            </a:r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8D226C-3FD9-4E33-932C-E64FC898819D}"/>
              </a:ext>
            </a:extLst>
          </p:cNvPr>
          <p:cNvSpPr/>
          <p:nvPr/>
        </p:nvSpPr>
        <p:spPr>
          <a:xfrm>
            <a:off x="611560" y="3789040"/>
            <a:ext cx="2247608" cy="295232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52E4475-A984-44B5-8D06-A895BD75C691}"/>
              </a:ext>
            </a:extLst>
          </p:cNvPr>
          <p:cNvGrpSpPr/>
          <p:nvPr/>
        </p:nvGrpSpPr>
        <p:grpSpPr>
          <a:xfrm>
            <a:off x="763127" y="4717522"/>
            <a:ext cx="1779934" cy="1921614"/>
            <a:chOff x="669876" y="5546049"/>
            <a:chExt cx="931852" cy="10060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9213356-74F3-46AC-AE1C-51A3316FF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876" y="5946672"/>
              <a:ext cx="840351" cy="60540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082D5F4-D754-4B5F-B457-1AE51F88A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847578" y="5546049"/>
              <a:ext cx="754150" cy="75415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5192CC6-4145-4381-AE24-F2CEE38DBE8D}"/>
              </a:ext>
            </a:extLst>
          </p:cNvPr>
          <p:cNvSpPr txBox="1"/>
          <p:nvPr/>
        </p:nvSpPr>
        <p:spPr>
          <a:xfrm>
            <a:off x="635834" y="3893085"/>
            <a:ext cx="2102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저장소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F3E8F7-5B51-4894-85AC-3175FA83A3B2}"/>
              </a:ext>
            </a:extLst>
          </p:cNvPr>
          <p:cNvSpPr/>
          <p:nvPr/>
        </p:nvSpPr>
        <p:spPr>
          <a:xfrm>
            <a:off x="3594590" y="3789040"/>
            <a:ext cx="2247608" cy="295232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F199187-3134-40F7-9249-B5469F1F7F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503" y="3518514"/>
            <a:ext cx="840351" cy="60540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17C68C-76E8-479F-8BE1-1232121425CD}"/>
              </a:ext>
            </a:extLst>
          </p:cNvPr>
          <p:cNvSpPr txBox="1"/>
          <p:nvPr/>
        </p:nvSpPr>
        <p:spPr>
          <a:xfrm>
            <a:off x="3753014" y="3893085"/>
            <a:ext cx="2102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F31C8C-9225-4156-9C22-9931A179ABC7}"/>
              </a:ext>
            </a:extLst>
          </p:cNvPr>
          <p:cNvSpPr txBox="1"/>
          <p:nvPr/>
        </p:nvSpPr>
        <p:spPr>
          <a:xfrm>
            <a:off x="2206155" y="5321170"/>
            <a:ext cx="2102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커밋</a:t>
            </a:r>
            <a:endParaRPr lang="ko-KR" altLang="en-US" sz="1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75B8197-9495-486C-AE97-636A77767FC9}"/>
              </a:ext>
            </a:extLst>
          </p:cNvPr>
          <p:cNvGrpSpPr/>
          <p:nvPr/>
        </p:nvGrpSpPr>
        <p:grpSpPr>
          <a:xfrm>
            <a:off x="6248594" y="3518514"/>
            <a:ext cx="2657695" cy="3222854"/>
            <a:chOff x="3290521" y="3518514"/>
            <a:chExt cx="2657695" cy="3222854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B414B7C3-7ECF-4479-8F75-78D25011F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4018428" y="4458795"/>
              <a:ext cx="754150" cy="754150"/>
            </a:xfrm>
            <a:prstGeom prst="rect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D0D4965-BD1D-41CD-B883-BD8CF9EAD02D}"/>
                </a:ext>
              </a:extLst>
            </p:cNvPr>
            <p:cNvSpPr/>
            <p:nvPr/>
          </p:nvSpPr>
          <p:spPr>
            <a:xfrm>
              <a:off x="3700608" y="3789040"/>
              <a:ext cx="2247608" cy="295232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F6DB3041-5786-4845-86F7-555A114DB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0521" y="3518514"/>
              <a:ext cx="840351" cy="605403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8D6534C-93C6-45E5-AAC4-85A0013EEDBD}"/>
                </a:ext>
              </a:extLst>
            </p:cNvPr>
            <p:cNvSpPr txBox="1"/>
            <p:nvPr/>
          </p:nvSpPr>
          <p:spPr>
            <a:xfrm>
              <a:off x="3753014" y="3893085"/>
              <a:ext cx="2102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작업 트리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0E87C6B7-BE27-4B6C-95B6-B2E18C768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4824412" y="4458795"/>
              <a:ext cx="754150" cy="754150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E4F38FF3-4B4F-4CFF-B4E0-5B54D749F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4824412" y="5482753"/>
              <a:ext cx="754150" cy="754150"/>
            </a:xfrm>
            <a:prstGeom prst="rect">
              <a:avLst/>
            </a:prstGeom>
          </p:spPr>
        </p:pic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9FEA74CB-50DC-4813-9FCA-34EAC763FB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32130" y="4442417"/>
            <a:ext cx="754150" cy="75415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A0126E6-E15F-4295-AD42-A1D834A10E97}"/>
              </a:ext>
            </a:extLst>
          </p:cNvPr>
          <p:cNvCxnSpPr/>
          <p:nvPr/>
        </p:nvCxnSpPr>
        <p:spPr>
          <a:xfrm flipH="1">
            <a:off x="5722737" y="5316731"/>
            <a:ext cx="104483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2F2A010-D910-4660-86F1-D56A6A4A8B0A}"/>
              </a:ext>
            </a:extLst>
          </p:cNvPr>
          <p:cNvCxnSpPr/>
          <p:nvPr/>
        </p:nvCxnSpPr>
        <p:spPr>
          <a:xfrm flipH="1">
            <a:off x="2737986" y="5301208"/>
            <a:ext cx="104483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3B4DB4F-F2E5-4962-8F7C-C68D7CB49619}"/>
              </a:ext>
            </a:extLst>
          </p:cNvPr>
          <p:cNvSpPr txBox="1"/>
          <p:nvPr/>
        </p:nvSpPr>
        <p:spPr>
          <a:xfrm>
            <a:off x="5194079" y="5321170"/>
            <a:ext cx="2102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스테이징</a:t>
            </a:r>
            <a:endParaRPr lang="ko-KR" altLang="en-US" sz="1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68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E94C0-F51D-4A2D-B269-5D4EEA92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/>
          <a:lstStyle/>
          <a:p>
            <a:r>
              <a:rPr lang="ko-KR" altLang="en-US" sz="2600" dirty="0" err="1"/>
              <a:t>브랜치는</a:t>
            </a:r>
            <a:r>
              <a:rPr lang="ko-KR" altLang="en-US" sz="2600" dirty="0"/>
              <a:t> </a:t>
            </a:r>
            <a:r>
              <a:rPr lang="ko-KR" altLang="en-US" sz="2600" dirty="0" err="1"/>
              <a:t>커밋</a:t>
            </a:r>
            <a:r>
              <a:rPr lang="ko-KR" altLang="en-US" sz="2600" dirty="0"/>
              <a:t> 개체를 가리키는 포인터</a:t>
            </a:r>
            <a:endParaRPr lang="en-US" altLang="ko-KR" sz="2600" dirty="0"/>
          </a:p>
          <a:p>
            <a:pPr lvl="1"/>
            <a:r>
              <a:rPr lang="ko-KR" altLang="en-US" sz="2200" dirty="0"/>
              <a:t>기본으로 </a:t>
            </a:r>
            <a:r>
              <a:rPr lang="en-US" altLang="ko-KR" sz="2200" dirty="0"/>
              <a:t>HEAD</a:t>
            </a:r>
            <a:r>
              <a:rPr lang="ko-KR" altLang="en-US" sz="2200" dirty="0"/>
              <a:t>라는 특수한 포인터가 로컬 </a:t>
            </a:r>
            <a:r>
              <a:rPr lang="ko-KR" altLang="en-US" sz="2200" dirty="0" err="1"/>
              <a:t>브랜치</a:t>
            </a:r>
            <a:r>
              <a:rPr lang="en-US" altLang="ko-KR" sz="2200" dirty="0"/>
              <a:t>(master)</a:t>
            </a:r>
            <a:r>
              <a:rPr lang="ko-KR" altLang="en-US" sz="2200" dirty="0"/>
              <a:t>를 가리킨다</a:t>
            </a:r>
            <a:r>
              <a:rPr lang="en-US" altLang="ko-KR" sz="2200" dirty="0"/>
              <a:t>.</a:t>
            </a:r>
          </a:p>
          <a:p>
            <a:pPr lvl="1"/>
            <a:endParaRPr lang="en-US" altLang="ko-KR" sz="2200" dirty="0"/>
          </a:p>
          <a:p>
            <a:pPr lvl="1"/>
            <a:r>
              <a:rPr lang="ko-KR" altLang="en-US" sz="2200" dirty="0"/>
              <a:t>이후 </a:t>
            </a:r>
            <a:r>
              <a:rPr lang="en-US" altLang="ko-KR" sz="2200" dirty="0"/>
              <a:t>git branch </a:t>
            </a:r>
            <a:r>
              <a:rPr lang="ko-KR" altLang="en-US" sz="2200" dirty="0"/>
              <a:t>명령어로 </a:t>
            </a:r>
            <a:r>
              <a:rPr lang="ko-KR" altLang="en-US" sz="2200" dirty="0" err="1"/>
              <a:t>브랜치를</a:t>
            </a:r>
            <a:r>
              <a:rPr lang="ko-KR" altLang="en-US" sz="2200" dirty="0"/>
              <a:t> 새로 생성해 특정</a:t>
            </a:r>
            <a:br>
              <a:rPr lang="en-US" altLang="ko-KR" sz="2200" dirty="0"/>
            </a:br>
            <a:r>
              <a:rPr lang="ko-KR" altLang="en-US" sz="2200" dirty="0"/>
              <a:t> </a:t>
            </a:r>
            <a:r>
              <a:rPr lang="ko-KR" altLang="en-US" sz="2200" dirty="0" err="1"/>
              <a:t>커밋을</a:t>
            </a:r>
            <a:r>
              <a:rPr lang="ko-KR" altLang="en-US" sz="2200" dirty="0"/>
              <a:t> 가리킬 수 있다</a:t>
            </a:r>
            <a:r>
              <a:rPr lang="en-US" altLang="ko-KR" sz="2200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45619A0-A723-4866-B24E-4478DE27D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573016"/>
            <a:ext cx="4752528" cy="308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0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9C39AE9E-E3D4-4104-A72C-33FF9868AAAD}"/>
              </a:ext>
            </a:extLst>
          </p:cNvPr>
          <p:cNvSpPr txBox="1">
            <a:spLocks/>
          </p:cNvSpPr>
          <p:nvPr/>
        </p:nvSpPr>
        <p:spPr>
          <a:xfrm>
            <a:off x="981075" y="12049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200" kern="0" dirty="0" err="1"/>
              <a:t>Gitlab</a:t>
            </a:r>
            <a:r>
              <a:rPr lang="ko-KR" altLang="en-US" sz="2200" kern="0" dirty="0"/>
              <a:t> 원격 저장소에는 이미지 처럼 간단하게 파일을 추가할 수 있다</a:t>
            </a:r>
            <a:r>
              <a:rPr lang="en-US" altLang="ko-KR" sz="2200" kern="0" dirty="0"/>
              <a:t>.</a:t>
            </a:r>
          </a:p>
          <a:p>
            <a:endParaRPr lang="en-US" altLang="ko-KR" sz="2200" kern="0" dirty="0"/>
          </a:p>
          <a:p>
            <a:pPr marL="0" indent="0">
              <a:buNone/>
            </a:pPr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pPr lvl="1"/>
            <a:endParaRPr lang="en-US" altLang="ko-KR" sz="18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실습 </a:t>
            </a:r>
            <a:r>
              <a:rPr lang="en-US" altLang="ko-KR" dirty="0"/>
              <a:t>- pull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374B35-7AE9-4566-9237-C3596F35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58" y="2060848"/>
            <a:ext cx="5562600" cy="3952875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97AD064-1B67-444C-AA52-9899ECC55B18}"/>
              </a:ext>
            </a:extLst>
          </p:cNvPr>
          <p:cNvSpPr txBox="1">
            <a:spLocks/>
          </p:cNvSpPr>
          <p:nvPr/>
        </p:nvSpPr>
        <p:spPr>
          <a:xfrm>
            <a:off x="1187624" y="5772510"/>
            <a:ext cx="6964561" cy="91955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ko-KR" altLang="en-US" sz="2200" kern="0" dirty="0"/>
              <a:t>위와 같이 두 개의 </a:t>
            </a:r>
            <a:r>
              <a:rPr lang="ko-KR" altLang="en-US" sz="2200" kern="0" dirty="0" err="1"/>
              <a:t>파이썬</a:t>
            </a:r>
            <a:r>
              <a:rPr lang="ko-KR" altLang="en-US" sz="2200" kern="0" dirty="0"/>
              <a:t> 소스코드를 원격 저장소에 추가했다</a:t>
            </a:r>
            <a:r>
              <a:rPr lang="en-US" altLang="ko-KR" sz="2200" kern="0" dirty="0"/>
              <a:t>.</a:t>
            </a:r>
          </a:p>
          <a:p>
            <a:pPr marL="0" indent="0">
              <a:buNone/>
            </a:pPr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endParaRPr lang="en-US" altLang="ko-KR" sz="2200" kern="0" dirty="0"/>
          </a:p>
          <a:p>
            <a:pPr lvl="1"/>
            <a:endParaRPr lang="en-US" altLang="ko-KR" sz="1800" kern="0" dirty="0"/>
          </a:p>
        </p:txBody>
      </p:sp>
    </p:spTree>
    <p:extLst>
      <p:ext uri="{BB962C8B-B14F-4D97-AF65-F5344CB8AC3E}">
        <p14:creationId xmlns:p14="http://schemas.microsoft.com/office/powerpoint/2010/main" val="16908569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12779</TotalTime>
  <Words>425</Words>
  <Application>Microsoft Office PowerPoint</Application>
  <PresentationFormat>화면 슬라이드 쇼(4:3)</PresentationFormat>
  <Paragraphs>179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HY헤드라인M</vt:lpstr>
      <vt:lpstr>굴림</vt:lpstr>
      <vt:lpstr>나눔스퀘어라운드 ExtraBold</vt:lpstr>
      <vt:lpstr>맑은 고딕</vt:lpstr>
      <vt:lpstr>Arial</vt:lpstr>
      <vt:lpstr>Times New Roman</vt:lpstr>
      <vt:lpstr>Wingdings</vt:lpstr>
      <vt:lpstr>Default Theme</vt:lpstr>
      <vt:lpstr>GitLab 저장소 관리 실습 </vt:lpstr>
      <vt:lpstr>GitLab 학습 목표</vt:lpstr>
      <vt:lpstr>Git 저장소의 특징</vt:lpstr>
      <vt:lpstr>원격 저장소와 로컬 저장소</vt:lpstr>
      <vt:lpstr>구현된 원격 저장소와 로컬 저장소</vt:lpstr>
      <vt:lpstr>커밋(Commit)</vt:lpstr>
      <vt:lpstr>작업 트리와 인덱스</vt:lpstr>
      <vt:lpstr>브랜치</vt:lpstr>
      <vt:lpstr>커밋 실습 - pull</vt:lpstr>
      <vt:lpstr>원격 저장소에서 커밋 확인</vt:lpstr>
      <vt:lpstr>커밋 실습 - pull</vt:lpstr>
      <vt:lpstr>커밋 실습 - push</vt:lpstr>
      <vt:lpstr>커밋 실습 - push</vt:lpstr>
      <vt:lpstr>커밋 실습 - push</vt:lpstr>
      <vt:lpstr>커밋 메시지 작성 요령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김 상현</cp:lastModifiedBy>
  <cp:revision>545</cp:revision>
  <cp:lastPrinted>2018-02-13T05:00:29Z</cp:lastPrinted>
  <dcterms:created xsi:type="dcterms:W3CDTF">2013-09-09T21:16:08Z</dcterms:created>
  <dcterms:modified xsi:type="dcterms:W3CDTF">2018-06-27T15:22:42Z</dcterms:modified>
</cp:coreProperties>
</file>