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2"/>
  </p:notesMasterIdLst>
  <p:sldIdLst>
    <p:sldId id="256" r:id="rId2"/>
    <p:sldId id="394" r:id="rId3"/>
    <p:sldId id="395" r:id="rId4"/>
    <p:sldId id="396" r:id="rId5"/>
    <p:sldId id="397" r:id="rId6"/>
    <p:sldId id="398" r:id="rId7"/>
    <p:sldId id="404" r:id="rId8"/>
    <p:sldId id="402" r:id="rId9"/>
    <p:sldId id="400" r:id="rId10"/>
    <p:sldId id="393" r:id="rId1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FF"/>
    <a:srgbClr val="FFFF00"/>
    <a:srgbClr val="00FF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81" autoAdjust="0"/>
    <p:restoredTop sz="94614" autoAdjust="0"/>
  </p:normalViewPr>
  <p:slideViewPr>
    <p:cSldViewPr>
      <p:cViewPr varScale="1">
        <p:scale>
          <a:sx n="114" d="100"/>
          <a:sy n="114" d="100"/>
        </p:scale>
        <p:origin x="178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60" y="4715388"/>
            <a:ext cx="5438759" cy="4467455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429216"/>
            <a:ext cx="2945350" cy="495864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Arial"/>
                <a:ea typeface="굴림"/>
              </a:rPr>
              <a:t>Please contact :</a:t>
            </a:r>
          </a:p>
          <a:p>
            <a:endParaRPr lang="en-US" altLang="ko-KR" sz="1800" b="1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김상현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gmlakd103@naver.com</a:t>
            </a:r>
            <a:endParaRPr lang="ko-KR" altLang="en-US" sz="1800" b="1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Arial"/>
                <a:ea typeface="굴림"/>
              </a:rPr>
              <a:t>Please contact :</a:t>
            </a:r>
          </a:p>
          <a:p>
            <a:endParaRPr lang="en-US" altLang="ko-KR" sz="1800" b="1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배찬민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bebe2009@naver.com</a:t>
            </a:r>
            <a:endParaRPr lang="ko-KR" altLang="en-US" sz="1800" b="1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node-red/node-red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Node-Red</a:t>
            </a:r>
            <a:r>
              <a:rPr lang="ko-KR" altLang="en-US" dirty="0"/>
              <a:t> 설치</a:t>
            </a:r>
            <a:r>
              <a:rPr lang="en-US" altLang="ko-KR" dirty="0"/>
              <a:t>, </a:t>
            </a:r>
            <a:r>
              <a:rPr lang="ko-KR" altLang="en-US" dirty="0"/>
              <a:t>실습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김상현</a:t>
            </a:r>
            <a:endParaRPr lang="en-US" altLang="ko-KR" dirty="0"/>
          </a:p>
          <a:p>
            <a:r>
              <a:rPr lang="en-US" altLang="ko-KR" dirty="0"/>
              <a:t>18.08.06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03D4B67B-80E2-4AB5-B649-7360E10E0582}"/>
              </a:ext>
            </a:extLst>
          </p:cNvPr>
          <p:cNvSpPr/>
          <p:nvPr/>
        </p:nvSpPr>
        <p:spPr>
          <a:xfrm>
            <a:off x="4748581" y="4682753"/>
            <a:ext cx="360040" cy="33875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Node-Red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E94C0-F51D-4A2D-B269-5D4EEA920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124744"/>
            <a:ext cx="7991475" cy="5272087"/>
          </a:xfrm>
        </p:spPr>
        <p:txBody>
          <a:bodyPr/>
          <a:lstStyle/>
          <a:p>
            <a:r>
              <a:rPr lang="en-US" altLang="ko-KR" sz="2200" dirty="0"/>
              <a:t>Node-Red </a:t>
            </a:r>
            <a:r>
              <a:rPr lang="ko-KR" altLang="en-US" sz="2200" dirty="0"/>
              <a:t>는 </a:t>
            </a:r>
            <a:r>
              <a:rPr lang="en-US" altLang="ko-KR" sz="2200" dirty="0"/>
              <a:t>IOT </a:t>
            </a:r>
            <a:r>
              <a:rPr lang="ko-KR" altLang="en-US" sz="2200" dirty="0"/>
              <a:t>응용 비주얼 개발도구</a:t>
            </a:r>
            <a:endParaRPr lang="en-US" altLang="ko-KR" sz="2200" dirty="0"/>
          </a:p>
          <a:p>
            <a:pPr lvl="1"/>
            <a:r>
              <a:rPr lang="ko-KR" altLang="en-US" sz="1800" dirty="0"/>
              <a:t>자바 기반의 </a:t>
            </a:r>
            <a:r>
              <a:rPr lang="en-US" altLang="ko-KR" sz="1800" dirty="0"/>
              <a:t>OSGI </a:t>
            </a:r>
            <a:r>
              <a:rPr lang="ko-KR" altLang="en-US" sz="1800" dirty="0"/>
              <a:t>환경보다 경량화 되어 낮은 수준의 하드웨어와 웹 서비스를 지향하는 </a:t>
            </a:r>
            <a:r>
              <a:rPr lang="en-US" altLang="ko-KR" sz="1800" dirty="0"/>
              <a:t>IOT</a:t>
            </a:r>
            <a:r>
              <a:rPr lang="ko-KR" altLang="en-US" sz="1800" dirty="0"/>
              <a:t>에 적합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/>
              <a:t>Node.js</a:t>
            </a:r>
            <a:r>
              <a:rPr lang="ko-KR" altLang="en-US" sz="1800" dirty="0"/>
              <a:t>를 기반으로 하고 있어 자바스크립트 런타임을 사용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브라우저 내에서 드래그 앤 드랍 형태의 </a:t>
            </a:r>
            <a:r>
              <a:rPr lang="en-US" altLang="ko-KR" sz="1800" dirty="0" err="1"/>
              <a:t>gui</a:t>
            </a:r>
            <a:r>
              <a:rPr lang="ko-KR" altLang="en-US" sz="1800" dirty="0"/>
              <a:t>로 응용을 작성하고 배포할 수 있어 </a:t>
            </a:r>
            <a:r>
              <a:rPr lang="ko-KR" altLang="en-US" sz="1800" dirty="0">
                <a:solidFill>
                  <a:srgbClr val="FF0000"/>
                </a:solidFill>
              </a:rPr>
              <a:t>클라우드 기반 서비스화가 용이함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ko-KR" sz="18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		            </a:t>
            </a:r>
          </a:p>
          <a:p>
            <a:pPr marL="457200" lvl="1" indent="0"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                              </a:t>
            </a:r>
          </a:p>
          <a:p>
            <a:pPr marL="457200" lvl="1" indent="0">
              <a:buNone/>
            </a:pPr>
            <a:endParaRPr lang="en-US" altLang="ko-KR" sz="18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ko-KR" sz="18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ko-KR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F898DD-560A-44DC-A584-08FE5E5A8FFE}"/>
              </a:ext>
            </a:extLst>
          </p:cNvPr>
          <p:cNvSpPr/>
          <p:nvPr/>
        </p:nvSpPr>
        <p:spPr>
          <a:xfrm>
            <a:off x="2483768" y="4221088"/>
            <a:ext cx="904415" cy="461665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/>
              <a:t>OSGI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310741-D87B-4B96-8FC8-30A52757705E}"/>
              </a:ext>
            </a:extLst>
          </p:cNvPr>
          <p:cNvSpPr/>
          <p:nvPr/>
        </p:nvSpPr>
        <p:spPr>
          <a:xfrm>
            <a:off x="4245783" y="4221088"/>
            <a:ext cx="1449436" cy="461665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N</a:t>
            </a:r>
            <a:r>
              <a:rPr lang="en-US" altLang="ko-KR" dirty="0"/>
              <a:t>ode-Red</a:t>
            </a: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7A7BE3-0735-46AD-9115-E8082DEBB424}"/>
              </a:ext>
            </a:extLst>
          </p:cNvPr>
          <p:cNvSpPr/>
          <p:nvPr/>
        </p:nvSpPr>
        <p:spPr>
          <a:xfrm>
            <a:off x="2858384" y="5230816"/>
            <a:ext cx="4224233" cy="600164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초보자도 쉽게 이용할 수 있음</a:t>
            </a:r>
            <a:endParaRPr kumimoji="1" lang="en-US" altLang="ko-KR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100" b="1" dirty="0"/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자바스크립트로 기능 구현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, 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/>
                <a:ea typeface="굴림"/>
              </a:rPr>
              <a:t>비주얼 도구로 브라우저 내에서 개발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FC9E8E-C4B7-42C9-8125-150DF2E0B931}"/>
              </a:ext>
            </a:extLst>
          </p:cNvPr>
          <p:cNvSpPr txBox="1"/>
          <p:nvPr/>
        </p:nvSpPr>
        <p:spPr>
          <a:xfrm>
            <a:off x="3569659" y="4108172"/>
            <a:ext cx="11667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FF0000"/>
                </a:solidFill>
              </a:rPr>
              <a:t>vs</a:t>
            </a:r>
            <a:endParaRPr lang="ko-KR" alt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65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Node-Red </a:t>
            </a:r>
            <a:r>
              <a:rPr lang="ko-KR" altLang="en-US" dirty="0"/>
              <a:t>개요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E94C0-F51D-4A2D-B269-5D4EEA920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124744"/>
            <a:ext cx="7991475" cy="5272087"/>
          </a:xfrm>
        </p:spPr>
        <p:txBody>
          <a:bodyPr/>
          <a:lstStyle/>
          <a:p>
            <a:r>
              <a:rPr lang="en-US" altLang="ko-KR" sz="2200" dirty="0"/>
              <a:t>Node-Red</a:t>
            </a:r>
            <a:r>
              <a:rPr lang="ko-KR" altLang="en-US" sz="2200" dirty="0"/>
              <a:t>는 노드와 와이어를 통해 서비스를 표현하며 그 대략적인 구조는 다음과 같다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pPr lvl="1"/>
            <a:r>
              <a:rPr lang="ko-KR" altLang="en-US" sz="1800" dirty="0"/>
              <a:t>노드의 기능은 자바스크립트로 구현</a:t>
            </a:r>
            <a:r>
              <a:rPr lang="en-US" altLang="ko-KR" sz="1800" dirty="0"/>
              <a:t>, </a:t>
            </a:r>
            <a:r>
              <a:rPr lang="ko-KR" altLang="en-US" sz="1800" dirty="0"/>
              <a:t>노드 사이의 와이어는 </a:t>
            </a:r>
            <a:r>
              <a:rPr lang="en-US" altLang="ko-KR" sz="1800" dirty="0"/>
              <a:t>JSON</a:t>
            </a:r>
            <a:r>
              <a:rPr lang="ko-KR" altLang="en-US" sz="1800" dirty="0"/>
              <a:t>으로 기술된다</a:t>
            </a:r>
            <a:r>
              <a:rPr lang="en-US" altLang="ko-KR" sz="1800" dirty="0"/>
              <a:t>.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4B4DB0-1E34-4672-8A74-69894D967E5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5731510" cy="3230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629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Node-Red</a:t>
            </a:r>
            <a:r>
              <a:rPr lang="ko-KR" altLang="en-US" dirty="0"/>
              <a:t> 실습환경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E94C0-F51D-4A2D-B269-5D4EEA920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124744"/>
            <a:ext cx="7991475" cy="5272087"/>
          </a:xfrm>
        </p:spPr>
        <p:txBody>
          <a:bodyPr/>
          <a:lstStyle/>
          <a:p>
            <a:r>
              <a:rPr lang="en-US" altLang="ko-KR" sz="2200" dirty="0" err="1"/>
              <a:t>cs</a:t>
            </a:r>
            <a:r>
              <a:rPr lang="ko-KR" altLang="en-US" sz="2200" dirty="0"/>
              <a:t> 백두산 서버 내 </a:t>
            </a:r>
            <a:r>
              <a:rPr lang="en-US" altLang="ko-KR" sz="2200" dirty="0" err="1"/>
              <a:t>node,js</a:t>
            </a:r>
            <a:r>
              <a:rPr lang="ko-KR" altLang="en-US" sz="2200" dirty="0"/>
              <a:t>의 </a:t>
            </a:r>
            <a:r>
              <a:rPr lang="en-US" altLang="ko-KR" sz="2200" dirty="0" err="1"/>
              <a:t>npm</a:t>
            </a:r>
            <a:r>
              <a:rPr lang="ko-KR" altLang="en-US" sz="2200" dirty="0"/>
              <a:t>을 통해 설치가 가능하다</a:t>
            </a:r>
            <a:r>
              <a:rPr lang="en-US" altLang="ko-KR" sz="2200" dirty="0"/>
              <a:t>. </a:t>
            </a:r>
            <a:endParaRPr lang="en-US" altLang="ko-KR" sz="1800" dirty="0"/>
          </a:p>
          <a:p>
            <a:pPr lvl="1"/>
            <a:r>
              <a:rPr lang="en-US" altLang="ko-KR" sz="1800" dirty="0"/>
              <a:t>git clone </a:t>
            </a:r>
            <a:r>
              <a:rPr lang="en-US" altLang="ko-KR" sz="1800" u="sng" dirty="0">
                <a:hlinkClick r:id="rId2"/>
              </a:rPr>
              <a:t>https://github.com/node-red/node-red.git</a:t>
            </a:r>
            <a:endParaRPr lang="en-US" altLang="ko-KR" sz="1800" dirty="0"/>
          </a:p>
          <a:p>
            <a:pPr lvl="1"/>
            <a:r>
              <a:rPr lang="en-US" altLang="ko-KR" sz="1800" dirty="0"/>
              <a:t>cd node-red</a:t>
            </a:r>
          </a:p>
          <a:p>
            <a:pPr lvl="1"/>
            <a:r>
              <a:rPr lang="en-US" altLang="ko-KR" sz="1800" dirty="0" err="1"/>
              <a:t>npm</a:t>
            </a:r>
            <a:r>
              <a:rPr lang="en-US" altLang="ko-KR" sz="1800" dirty="0"/>
              <a:t> install </a:t>
            </a:r>
          </a:p>
          <a:p>
            <a:pPr lvl="1"/>
            <a:r>
              <a:rPr lang="en-US" altLang="ko-KR" sz="1800" dirty="0"/>
              <a:t>node-red</a:t>
            </a:r>
            <a:r>
              <a:rPr lang="ko-KR" altLang="en-US" sz="1800" dirty="0"/>
              <a:t>로 실행 시 해당 결과 출력</a:t>
            </a:r>
            <a:endParaRPr lang="en-US" altLang="ko-KR" sz="1800" dirty="0"/>
          </a:p>
          <a:p>
            <a:pPr marL="457200" lvl="1" indent="0">
              <a:buNone/>
            </a:pPr>
            <a:endParaRPr lang="ko-KR" altLang="ko-KR" sz="1800" dirty="0"/>
          </a:p>
          <a:p>
            <a:pPr lvl="1"/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A763F5-9F29-4CC3-925E-411B1712A2B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03648" y="2996952"/>
            <a:ext cx="4608512" cy="318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4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Node-Red</a:t>
            </a:r>
            <a:r>
              <a:rPr lang="ko-KR" altLang="en-US" dirty="0"/>
              <a:t> 실습환경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E94C0-F51D-4A2D-B269-5D4EEA920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124744"/>
            <a:ext cx="7991475" cy="5272087"/>
          </a:xfrm>
        </p:spPr>
        <p:txBody>
          <a:bodyPr/>
          <a:lstStyle/>
          <a:p>
            <a:r>
              <a:rPr lang="ko-KR" altLang="en-US" sz="2200" dirty="0"/>
              <a:t>백두산 로컬 호스트 </a:t>
            </a:r>
            <a:r>
              <a:rPr lang="en-US" altLang="ko-KR" sz="2200" dirty="0"/>
              <a:t>220.69.209.12 </a:t>
            </a:r>
            <a:r>
              <a:rPr lang="ko-KR" altLang="en-US" sz="2200" dirty="0"/>
              <a:t>포트 </a:t>
            </a:r>
            <a:r>
              <a:rPr lang="en-US" altLang="ko-KR" sz="2200" dirty="0"/>
              <a:t>:</a:t>
            </a:r>
            <a:r>
              <a:rPr lang="ko-KR" altLang="en-US" sz="2200" dirty="0"/>
              <a:t> </a:t>
            </a:r>
            <a:r>
              <a:rPr lang="en-US" altLang="ko-KR" sz="2200" dirty="0"/>
              <a:t>5080</a:t>
            </a:r>
            <a:r>
              <a:rPr lang="ko-KR" altLang="en-US" sz="2200" dirty="0"/>
              <a:t>으로 접속</a:t>
            </a:r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1965FF-29EA-4161-8528-C7D67DC80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00808"/>
            <a:ext cx="6804248" cy="433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2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mqtt</a:t>
            </a:r>
            <a:r>
              <a:rPr lang="en-US" altLang="ko-KR" dirty="0"/>
              <a:t> </a:t>
            </a:r>
            <a:r>
              <a:rPr lang="ko-KR" altLang="en-US" dirty="0"/>
              <a:t>노드 </a:t>
            </a:r>
            <a:r>
              <a:rPr lang="en-US" altLang="ko-KR" dirty="0"/>
              <a:t>– </a:t>
            </a:r>
            <a:r>
              <a:rPr lang="en-US" altLang="ko-KR" dirty="0" err="1"/>
              <a:t>Odroid_broker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E94C0-F51D-4A2D-B269-5D4EEA920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124744"/>
            <a:ext cx="7991475" cy="5272087"/>
          </a:xfrm>
        </p:spPr>
        <p:txBody>
          <a:bodyPr/>
          <a:lstStyle/>
          <a:p>
            <a:r>
              <a:rPr lang="ko-KR" altLang="en-US" sz="2200" dirty="0"/>
              <a:t>입력 노드</a:t>
            </a:r>
            <a:endParaRPr lang="en-US" altLang="ko-KR" sz="2200" dirty="0"/>
          </a:p>
          <a:p>
            <a:pPr lvl="1"/>
            <a:r>
              <a:rPr lang="en-US" altLang="ko-KR" sz="1800" dirty="0" err="1"/>
              <a:t>Mqtt</a:t>
            </a:r>
            <a:r>
              <a:rPr lang="ko-KR" altLang="en-US" sz="1800" dirty="0"/>
              <a:t> 노드 설정을 통해 간단하게 </a:t>
            </a:r>
            <a:r>
              <a:rPr lang="en-US" altLang="ko-KR" sz="1800" dirty="0" err="1"/>
              <a:t>Odroid_broker</a:t>
            </a:r>
            <a:r>
              <a:rPr lang="ko-KR" altLang="en-US" sz="1800" dirty="0"/>
              <a:t>에 연결 가능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marL="0" indent="0">
              <a:buNone/>
            </a:pPr>
            <a:r>
              <a:rPr lang="ko-KR" altLang="en-US" sz="2200" dirty="0"/>
              <a:t> </a:t>
            </a:r>
            <a:endParaRPr lang="en-US" altLang="ko-KR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DA598E-86A2-4750-95AE-478C61C21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940724"/>
            <a:ext cx="1438275" cy="4381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86D30C-39CE-47A3-A9BE-62695A460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516190"/>
            <a:ext cx="67151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32A2052-C736-46D4-B0D7-3E64DA099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124744"/>
            <a:ext cx="7991475" cy="5272087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	            </a:t>
            </a:r>
          </a:p>
          <a:p>
            <a:pPr marL="457200" lvl="1" indent="0"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                              </a:t>
            </a:r>
          </a:p>
          <a:p>
            <a:pPr marL="457200" lvl="1" indent="0">
              <a:buNone/>
            </a:pPr>
            <a:endParaRPr lang="en-US" altLang="ko-KR" sz="18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ko-KR" sz="18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ko-KR" sz="1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679856-794E-4F8F-97C9-96DAF6DAD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30480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Watson IoT </a:t>
            </a:r>
            <a:r>
              <a:rPr lang="ko-KR" altLang="en-US" dirty="0"/>
              <a:t>플랫폼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E94C0-F51D-4A2D-B269-5D4EEA920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124744"/>
            <a:ext cx="7991475" cy="5272087"/>
          </a:xfrm>
        </p:spPr>
        <p:txBody>
          <a:bodyPr/>
          <a:lstStyle/>
          <a:p>
            <a:r>
              <a:rPr lang="en-US" altLang="ko-KR" sz="2200" dirty="0"/>
              <a:t>Node-red-</a:t>
            </a:r>
            <a:r>
              <a:rPr lang="en-US" altLang="ko-KR" sz="2200" dirty="0" err="1"/>
              <a:t>contrib</a:t>
            </a:r>
            <a:r>
              <a:rPr lang="en-US" altLang="ko-KR" sz="2200" dirty="0"/>
              <a:t>-</a:t>
            </a:r>
            <a:r>
              <a:rPr lang="en-US" altLang="ko-KR" sz="2200" dirty="0" err="1"/>
              <a:t>elasticsearch</a:t>
            </a:r>
            <a:endParaRPr lang="en-US" altLang="ko-KR" sz="2200" dirty="0"/>
          </a:p>
          <a:p>
            <a:pPr lvl="1"/>
            <a:r>
              <a:rPr lang="ko-KR" altLang="en-US" sz="1800" dirty="0"/>
              <a:t>해당 모듈은 </a:t>
            </a:r>
            <a:r>
              <a:rPr lang="en-US" altLang="ko-KR" sz="1800" dirty="0"/>
              <a:t>node-red</a:t>
            </a:r>
            <a:r>
              <a:rPr lang="ko-KR" altLang="en-US" sz="1800" dirty="0"/>
              <a:t>에서 </a:t>
            </a:r>
            <a:r>
              <a:rPr lang="ko-KR" altLang="en-US" sz="1800" dirty="0" err="1"/>
              <a:t>엘라스틱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서치</a:t>
            </a:r>
            <a:r>
              <a:rPr lang="ko-KR" altLang="en-US" sz="1800" dirty="0"/>
              <a:t> 내 데이터에 각 노드 기능을 통해 접근 가능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/>
              <a:t>get</a:t>
            </a:r>
            <a:r>
              <a:rPr lang="ko-KR" altLang="en-US" sz="1800" dirty="0"/>
              <a:t> 블록을 통해 특정</a:t>
            </a:r>
            <a:r>
              <a:rPr lang="en-US" altLang="ko-KR" sz="1800" dirty="0"/>
              <a:t> id</a:t>
            </a:r>
            <a:r>
              <a:rPr lang="ko-KR" altLang="en-US" sz="1800" dirty="0"/>
              <a:t>의 데이터를 찾아 출력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2200" dirty="0"/>
              <a:t> </a:t>
            </a:r>
            <a:endParaRPr lang="en-US" altLang="ko-KR" sz="2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65125F-0D37-4294-83C6-5DD742E63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204864"/>
            <a:ext cx="1504950" cy="457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D6280B-710A-4505-8379-84CE7D759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251512"/>
            <a:ext cx="52768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80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8432-0D0F-4039-9508-46BA731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B925D4-E600-4C96-9F3D-BAF0368A9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Node-Red </a:t>
            </a:r>
            <a:r>
              <a:rPr lang="ko-KR" altLang="en-US" dirty="0"/>
              <a:t>디버그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  <a:r>
              <a:rPr lang="en-US" altLang="ko-KR" dirty="0"/>
              <a:t>	Postman </a:t>
            </a:r>
            <a:r>
              <a:rPr lang="ko-KR" altLang="en-US" dirty="0"/>
              <a:t>데이터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5BD275-0F89-4AE9-AD07-FE5B13B3C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05" y="1781175"/>
            <a:ext cx="2876550" cy="4400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93836D2-8416-42F9-8661-ADA282438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2060848"/>
            <a:ext cx="34956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83126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14505</TotalTime>
  <Words>206</Words>
  <Application>Microsoft Office PowerPoint</Application>
  <PresentationFormat>화면 슬라이드 쇼(4:3)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Node-Red 설치, 실습</vt:lpstr>
      <vt:lpstr>Node-Red 개요</vt:lpstr>
      <vt:lpstr>Node-Red 개요 </vt:lpstr>
      <vt:lpstr>Node-Red 실습환경</vt:lpstr>
      <vt:lpstr>Node-Red 실습환경</vt:lpstr>
      <vt:lpstr>mqtt 노드 – Odroid_broker</vt:lpstr>
      <vt:lpstr>결과</vt:lpstr>
      <vt:lpstr>Watson IoT 플랫폼</vt:lpstr>
      <vt:lpstr>결과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김 상현</cp:lastModifiedBy>
  <cp:revision>896</cp:revision>
  <cp:lastPrinted>2018-02-13T05:00:29Z</cp:lastPrinted>
  <dcterms:created xsi:type="dcterms:W3CDTF">2013-09-09T21:16:08Z</dcterms:created>
  <dcterms:modified xsi:type="dcterms:W3CDTF">2018-08-06T01:37:19Z</dcterms:modified>
</cp:coreProperties>
</file>