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4"/>
  </p:notesMasterIdLst>
  <p:sldIdLst>
    <p:sldId id="256" r:id="rId2"/>
    <p:sldId id="395" r:id="rId3"/>
    <p:sldId id="394" r:id="rId4"/>
    <p:sldId id="396" r:id="rId5"/>
    <p:sldId id="397" r:id="rId6"/>
    <p:sldId id="398" r:id="rId7"/>
    <p:sldId id="400" r:id="rId8"/>
    <p:sldId id="402" r:id="rId9"/>
    <p:sldId id="401" r:id="rId10"/>
    <p:sldId id="403" r:id="rId11"/>
    <p:sldId id="404" r:id="rId12"/>
    <p:sldId id="393" r:id="rId1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>
      <p:ext uri="{19B8F6BF-5375-455C-9EA6-DF929625EA0E}">
        <p15:presenceInfo xmlns:p15="http://schemas.microsoft.com/office/powerpoint/2012/main" userId="731aa0b77b1843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808080"/>
    <a:srgbClr val="FF6600"/>
    <a:srgbClr val="0000FF"/>
    <a:srgbClr val="FFFF00"/>
    <a:srgbClr val="00FF00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94" autoAdjust="0"/>
    <p:restoredTop sz="94614" autoAdjust="0"/>
  </p:normalViewPr>
  <p:slideViewPr>
    <p:cSldViewPr>
      <p:cViewPr varScale="1">
        <p:scale>
          <a:sx n="114" d="100"/>
          <a:sy n="114" d="100"/>
        </p:scale>
        <p:origin x="179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3378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60" y="4715388"/>
            <a:ext cx="5438759" cy="4467455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9216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429216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Arial"/>
                <a:ea typeface="굴림"/>
              </a:rPr>
              <a:t>Please contact :</a:t>
            </a:r>
          </a:p>
          <a:p>
            <a:endParaRPr lang="en-US" altLang="ko-KR" sz="1800" b="1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김상현</a:t>
            </a:r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>
                <a:latin typeface="HY헤드라인M"/>
                <a:ea typeface="HY헤드라인M"/>
              </a:rPr>
              <a:t>멀티미디어관 </a:t>
            </a:r>
            <a:r>
              <a:rPr lang="en-US" altLang="ko-KR" sz="1800" b="1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en-US" altLang="ko-KR" sz="1800" b="1">
                <a:latin typeface="Arial"/>
                <a:ea typeface="굴림"/>
              </a:rPr>
              <a:t>Email : gmlakd103@naver.com</a:t>
            </a:r>
            <a:endParaRPr lang="ko-KR" altLang="en-US" sz="1800" b="1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Arial"/>
                <a:ea typeface="굴림"/>
              </a:rPr>
              <a:t>Please contact :</a:t>
            </a:r>
          </a:p>
          <a:p>
            <a:endParaRPr lang="en-US" altLang="ko-KR" sz="1800" b="1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배찬민</a:t>
            </a:r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>
                <a:latin typeface="HY헤드라인M"/>
                <a:ea typeface="HY헤드라인M"/>
              </a:rPr>
              <a:t>멀티미디어관 </a:t>
            </a:r>
            <a:r>
              <a:rPr lang="en-US" altLang="ko-KR" sz="1800" b="1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en-US" altLang="ko-KR" sz="1800" b="1">
                <a:latin typeface="Arial"/>
                <a:ea typeface="굴림"/>
              </a:rPr>
              <a:t>Email : bebe2009@naver.com</a:t>
            </a:r>
            <a:endParaRPr lang="ko-KR" altLang="en-US" sz="1800" b="1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무료화에 따른 </a:t>
            </a:r>
            <a:br>
              <a:rPr lang="en-US" altLang="ko-KR" dirty="0"/>
            </a:br>
            <a:r>
              <a:rPr lang="ko-KR" altLang="en-US" dirty="0"/>
              <a:t>연구실 </a:t>
            </a:r>
            <a:r>
              <a:rPr lang="en-US" altLang="ko-KR" dirty="0"/>
              <a:t>git </a:t>
            </a:r>
            <a:r>
              <a:rPr lang="ko-KR" altLang="en-US" dirty="0"/>
              <a:t>서버 변경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김상현</a:t>
            </a:r>
            <a:endParaRPr lang="en-US" altLang="ko-KR" dirty="0"/>
          </a:p>
          <a:p>
            <a:r>
              <a:rPr lang="en-US" altLang="ko-KR" dirty="0"/>
              <a:t>19-02-14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B0261-530A-4859-8AE3-8CAD2541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</a:t>
            </a:r>
            <a:r>
              <a:rPr lang="en-US" altLang="ko-KR" dirty="0"/>
              <a:t>Push </a:t>
            </a:r>
            <a:r>
              <a:rPr lang="ko-KR" altLang="en-US" dirty="0"/>
              <a:t>예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10B79A-3FD6-4076-814D-ACEE69A91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1" y="1090039"/>
            <a:ext cx="7591681" cy="5219281"/>
          </a:xfrm>
          <a:prstGeom prst="rect">
            <a:avLst/>
          </a:prstGeom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3A263246-F2D3-422B-A0C2-A90A251037EE}"/>
              </a:ext>
            </a:extLst>
          </p:cNvPr>
          <p:cNvSpPr/>
          <p:nvPr/>
        </p:nvSpPr>
        <p:spPr>
          <a:xfrm>
            <a:off x="899591" y="1916832"/>
            <a:ext cx="2016225" cy="2808312"/>
          </a:xfrm>
          <a:prstGeom prst="frame">
            <a:avLst>
              <a:gd name="adj1" fmla="val 3107"/>
            </a:avLst>
          </a:prstGeom>
          <a:solidFill>
            <a:srgbClr val="FF0000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9F7D9403-F4D4-4849-A941-58FD933F4D5D}"/>
              </a:ext>
            </a:extLst>
          </p:cNvPr>
          <p:cNvSpPr/>
          <p:nvPr/>
        </p:nvSpPr>
        <p:spPr>
          <a:xfrm>
            <a:off x="2843808" y="1916832"/>
            <a:ext cx="5647464" cy="1224136"/>
          </a:xfrm>
          <a:prstGeom prst="frame">
            <a:avLst>
              <a:gd name="adj1" fmla="val 6034"/>
            </a:avLst>
          </a:prstGeom>
          <a:solidFill>
            <a:srgbClr val="FF0000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C34ED07D-1CDB-4BEE-A83C-4DFD9C9AE4E3}"/>
              </a:ext>
            </a:extLst>
          </p:cNvPr>
          <p:cNvSpPr/>
          <p:nvPr/>
        </p:nvSpPr>
        <p:spPr>
          <a:xfrm>
            <a:off x="899591" y="4653136"/>
            <a:ext cx="1944217" cy="1360843"/>
          </a:xfrm>
          <a:prstGeom prst="frame">
            <a:avLst>
              <a:gd name="adj1" fmla="val 4153"/>
            </a:avLst>
          </a:prstGeom>
          <a:solidFill>
            <a:srgbClr val="FF0000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DA8E9A-FD69-4842-86F0-FCC7557F4FD3}"/>
              </a:ext>
            </a:extLst>
          </p:cNvPr>
          <p:cNvSpPr txBox="1"/>
          <p:nvPr/>
        </p:nvSpPr>
        <p:spPr>
          <a:xfrm>
            <a:off x="2483768" y="2500203"/>
            <a:ext cx="28083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내부 내용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95D4A4-1804-43F7-AC9B-E72D64549B5A}"/>
              </a:ext>
            </a:extLst>
          </p:cNvPr>
          <p:cNvSpPr txBox="1"/>
          <p:nvPr/>
        </p:nvSpPr>
        <p:spPr>
          <a:xfrm>
            <a:off x="431540" y="2378874"/>
            <a:ext cx="25202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폴더 내 변동 항목</a:t>
            </a:r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새로 추가 또는 수정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CD28E0-7F8F-40F2-947E-9AB1C7657EE9}"/>
              </a:ext>
            </a:extLst>
          </p:cNvPr>
          <p:cNvSpPr txBox="1"/>
          <p:nvPr/>
        </p:nvSpPr>
        <p:spPr>
          <a:xfrm>
            <a:off x="2450212" y="4754279"/>
            <a:ext cx="47140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변동 내용에 관한 설명으로 아무거나 적어도 </a:t>
            </a:r>
            <a:b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되지만 반드시 적어야 한다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sz="1500" dirty="0">
                <a:solidFill>
                  <a:srgbClr val="0000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500" dirty="0">
                <a:solidFill>
                  <a:srgbClr val="0000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필수</a:t>
            </a:r>
            <a:r>
              <a:rPr lang="en-US" altLang="ko-KR" sz="1500" dirty="0">
                <a:solidFill>
                  <a:srgbClr val="0000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br>
              <a:rPr lang="en-US" altLang="ko-KR" sz="1500" dirty="0">
                <a:solidFill>
                  <a:srgbClr val="0000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500" dirty="0">
                <a:solidFill>
                  <a:srgbClr val="0000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다음은 번호 순으로 진행할 것</a:t>
            </a: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343FF9F9-87FC-4A85-BC6B-1E5E4979EEC9}"/>
              </a:ext>
            </a:extLst>
          </p:cNvPr>
          <p:cNvSpPr/>
          <p:nvPr/>
        </p:nvSpPr>
        <p:spPr>
          <a:xfrm>
            <a:off x="899590" y="6004814"/>
            <a:ext cx="1944218" cy="272369"/>
          </a:xfrm>
          <a:prstGeom prst="frame">
            <a:avLst>
              <a:gd name="adj1" fmla="val 16000"/>
            </a:avLst>
          </a:prstGeom>
          <a:solidFill>
            <a:srgbClr val="FF0000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95296F-3ED6-41EF-BC8C-F301E21E50DA}"/>
              </a:ext>
            </a:extLst>
          </p:cNvPr>
          <p:cNvSpPr txBox="1"/>
          <p:nvPr/>
        </p:nvSpPr>
        <p:spPr>
          <a:xfrm>
            <a:off x="2338393" y="5979415"/>
            <a:ext cx="47140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마스터 </a:t>
            </a:r>
            <a:r>
              <a:rPr lang="ko-KR" altLang="en-US" sz="15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브랜치로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커밋하기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sz="1500" dirty="0">
                <a:solidFill>
                  <a:srgbClr val="0000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(1)</a:t>
            </a:r>
            <a:endParaRPr lang="ko-KR" altLang="en-US" sz="1500" dirty="0">
              <a:solidFill>
                <a:srgbClr val="0000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2A0A1A20-85FC-4FDE-AEDE-E2D2F0CB5A43}"/>
              </a:ext>
            </a:extLst>
          </p:cNvPr>
          <p:cNvSpPr/>
          <p:nvPr/>
        </p:nvSpPr>
        <p:spPr>
          <a:xfrm>
            <a:off x="4590928" y="1277890"/>
            <a:ext cx="1910258" cy="519907"/>
          </a:xfrm>
          <a:prstGeom prst="frame">
            <a:avLst>
              <a:gd name="adj1" fmla="val 16000"/>
            </a:avLst>
          </a:prstGeom>
          <a:solidFill>
            <a:srgbClr val="FF0000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0A328B-4386-4565-B3FB-074ADC21722A}"/>
              </a:ext>
            </a:extLst>
          </p:cNvPr>
          <p:cNvSpPr txBox="1"/>
          <p:nvPr/>
        </p:nvSpPr>
        <p:spPr>
          <a:xfrm>
            <a:off x="2364434" y="6239383"/>
            <a:ext cx="31697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원격 저장소로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Push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하기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sz="1500" dirty="0">
                <a:solidFill>
                  <a:srgbClr val="0000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(2)</a:t>
            </a:r>
            <a:endParaRPr lang="ko-KR" altLang="en-US" sz="1500" dirty="0">
              <a:solidFill>
                <a:srgbClr val="0000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68999194-2122-4FF3-BBC2-3ECA0A6007F9}"/>
              </a:ext>
            </a:extLst>
          </p:cNvPr>
          <p:cNvCxnSpPr>
            <a:cxnSpLocks/>
            <a:stCxn id="17" idx="3"/>
            <a:endCxn id="16" idx="3"/>
          </p:cNvCxnSpPr>
          <p:nvPr/>
        </p:nvCxnSpPr>
        <p:spPr>
          <a:xfrm flipV="1">
            <a:off x="5534145" y="1537844"/>
            <a:ext cx="967041" cy="4863122"/>
          </a:xfrm>
          <a:prstGeom prst="curvedConnector3">
            <a:avLst>
              <a:gd name="adj1" fmla="val 157471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788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5B3AA-23B0-43D0-A34E-9C2E7F804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</a:t>
            </a:r>
            <a:r>
              <a:rPr lang="en-US" altLang="ko-KR" dirty="0"/>
              <a:t>UI </a:t>
            </a:r>
            <a:r>
              <a:rPr lang="ko-KR" altLang="en-US" dirty="0"/>
              <a:t>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E2F03F-376F-42B8-87FB-87FEBB86C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248" y="1124744"/>
            <a:ext cx="7524328" cy="484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46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A8E45-7623-4549-873D-31F77A95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D640D1-0195-4175-A3A3-6CA12CD36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git</a:t>
            </a:r>
          </a:p>
          <a:p>
            <a:pPr lvl="1"/>
            <a:r>
              <a:rPr lang="ko-KR" altLang="en-US" dirty="0"/>
              <a:t>일종의 분산 버전 관리 시스템</a:t>
            </a:r>
            <a:endParaRPr lang="en-US" altLang="ko-KR" dirty="0"/>
          </a:p>
          <a:p>
            <a:pPr lvl="2"/>
            <a:r>
              <a:rPr lang="ko-KR" altLang="en-US" dirty="0"/>
              <a:t>각 인원이 작성한 코드 등의 다양한 파일들을 </a:t>
            </a:r>
            <a:br>
              <a:rPr lang="en-US" altLang="ko-KR" dirty="0"/>
            </a:br>
            <a:r>
              <a:rPr lang="ko-KR" altLang="en-US" dirty="0"/>
              <a:t>버전 별로 관리가 가능</a:t>
            </a:r>
            <a:endParaRPr lang="en-US" altLang="ko-KR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8835546-B89B-4440-96C4-7F5881AC1653}"/>
              </a:ext>
            </a:extLst>
          </p:cNvPr>
          <p:cNvGrpSpPr/>
          <p:nvPr/>
        </p:nvGrpSpPr>
        <p:grpSpPr>
          <a:xfrm>
            <a:off x="1547664" y="2868176"/>
            <a:ext cx="3600400" cy="3642231"/>
            <a:chOff x="1442306" y="2924944"/>
            <a:chExt cx="3392595" cy="364577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4A3C6E6-18C3-48B3-8575-5A7BED6BD5DF}"/>
                </a:ext>
              </a:extLst>
            </p:cNvPr>
            <p:cNvSpPr/>
            <p:nvPr/>
          </p:nvSpPr>
          <p:spPr>
            <a:xfrm>
              <a:off x="1924587" y="2924944"/>
              <a:ext cx="2385963" cy="140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8104F8A-8B5F-44B8-9685-E0757ECE5B6A}"/>
                </a:ext>
              </a:extLst>
            </p:cNvPr>
            <p:cNvSpPr/>
            <p:nvPr/>
          </p:nvSpPr>
          <p:spPr>
            <a:xfrm>
              <a:off x="2229848" y="3061313"/>
              <a:ext cx="1775442" cy="113326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ko-KR" altLang="en-US" sz="1100" dirty="0">
                  <a:solidFill>
                    <a:schemeClr val="bg2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원격 저장소</a:t>
              </a:r>
              <a:br>
                <a:rPr lang="en-US" altLang="ko-KR" sz="1100" dirty="0">
                  <a:solidFill>
                    <a:srgbClr val="C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</a:br>
              <a:endParaRPr lang="ko-KR" altLang="en-US" sz="11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3A08F3E-09D3-4F00-9C67-1AEC59AB3576}"/>
                </a:ext>
              </a:extLst>
            </p:cNvPr>
            <p:cNvSpPr/>
            <p:nvPr/>
          </p:nvSpPr>
          <p:spPr>
            <a:xfrm>
              <a:off x="2352302" y="3342633"/>
              <a:ext cx="1529881" cy="71217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ko-KR" altLang="en-US" sz="1100" dirty="0">
                  <a:solidFill>
                    <a:schemeClr val="tx2">
                      <a:lumMod val="7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버전 </a:t>
              </a:r>
              <a:br>
                <a:rPr lang="en-US" altLang="ko-KR" sz="1100" dirty="0">
                  <a:solidFill>
                    <a:schemeClr val="tx2">
                      <a:lumMod val="7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</a:br>
              <a:r>
                <a:rPr lang="ko-KR" altLang="en-US" sz="1100" dirty="0">
                  <a:solidFill>
                    <a:schemeClr val="tx2">
                      <a:lumMod val="7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데이터 베이스</a:t>
              </a: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268D4A06-7018-49E6-8F50-4DD8733A1AC4}"/>
                </a:ext>
              </a:extLst>
            </p:cNvPr>
            <p:cNvGrpSpPr/>
            <p:nvPr/>
          </p:nvGrpSpPr>
          <p:grpSpPr>
            <a:xfrm>
              <a:off x="1529763" y="4776549"/>
              <a:ext cx="1320420" cy="1794174"/>
              <a:chOff x="1259632" y="4716233"/>
              <a:chExt cx="1320420" cy="1794174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436E74C4-4D61-478A-8B3E-066463FF75F8}"/>
                  </a:ext>
                </a:extLst>
              </p:cNvPr>
              <p:cNvSpPr/>
              <p:nvPr/>
            </p:nvSpPr>
            <p:spPr>
              <a:xfrm>
                <a:off x="1259632" y="4870466"/>
                <a:ext cx="1320420" cy="163994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D772D7E7-F858-4E99-A904-85180B0A4B20}"/>
                  </a:ext>
                </a:extLst>
              </p:cNvPr>
              <p:cNvSpPr/>
              <p:nvPr/>
            </p:nvSpPr>
            <p:spPr>
              <a:xfrm>
                <a:off x="1366936" y="4716233"/>
                <a:ext cx="1104509" cy="23970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>
                  <a:defRPr/>
                </a:pPr>
                <a:r>
                  <a:rPr lang="ko-KR" altLang="en-US" sz="1100" dirty="0">
                    <a:solidFill>
                      <a:schemeClr val="accent3">
                        <a:lumMod val="50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로컬 저장소 </a:t>
                </a:r>
                <a:r>
                  <a:rPr lang="en-US" altLang="ko-KR" sz="1100" dirty="0">
                    <a:solidFill>
                      <a:schemeClr val="accent3">
                        <a:lumMod val="50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A</a:t>
                </a:r>
                <a:endParaRPr lang="ko-KR" altLang="en-US" sz="1100" dirty="0">
                  <a:solidFill>
                    <a:schemeClr val="accent3">
                      <a:lumMod val="5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07ED13FA-B467-4281-90FC-E7AABC28B3DF}"/>
                  </a:ext>
                </a:extLst>
              </p:cNvPr>
              <p:cNvGrpSpPr/>
              <p:nvPr/>
            </p:nvGrpSpPr>
            <p:grpSpPr>
              <a:xfrm>
                <a:off x="1416691" y="5067147"/>
                <a:ext cx="977422" cy="1346296"/>
                <a:chOff x="1416691" y="4996741"/>
                <a:chExt cx="977422" cy="1346296"/>
              </a:xfrm>
            </p:grpSpPr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0C95C681-CC44-4BEC-8985-28610F388FC1}"/>
                    </a:ext>
                  </a:extLst>
                </p:cNvPr>
                <p:cNvSpPr/>
                <p:nvPr/>
              </p:nvSpPr>
              <p:spPr>
                <a:xfrm>
                  <a:off x="1416691" y="4996741"/>
                  <a:ext cx="977422" cy="134629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algn="ctr">
                    <a:defRPr/>
                  </a:pPr>
                  <a:r>
                    <a:rPr lang="ko-KR" altLang="en-US" sz="1100" dirty="0">
                      <a:solidFill>
                        <a:schemeClr val="tx2">
                          <a:lumMod val="75000"/>
                        </a:schemeClr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버전 </a:t>
                  </a:r>
                  <a:br>
                    <a:rPr lang="en-US" altLang="ko-KR" sz="1100" dirty="0">
                      <a:solidFill>
                        <a:schemeClr val="tx2">
                          <a:lumMod val="75000"/>
                        </a:schemeClr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</a:br>
                  <a:r>
                    <a:rPr lang="ko-KR" altLang="en-US" sz="1100" dirty="0">
                      <a:solidFill>
                        <a:schemeClr val="tx2">
                          <a:lumMod val="75000"/>
                        </a:schemeClr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데이터 베이스</a:t>
                  </a:r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5CA47DCD-8550-46B5-8808-992B3E4B0DC9}"/>
                    </a:ext>
                  </a:extLst>
                </p:cNvPr>
                <p:cNvSpPr/>
                <p:nvPr/>
              </p:nvSpPr>
              <p:spPr>
                <a:xfrm>
                  <a:off x="1705008" y="5398599"/>
                  <a:ext cx="428367" cy="239705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algn="ctr">
                    <a:defRPr/>
                  </a:pPr>
                  <a:r>
                    <a:rPr lang="en-US" altLang="ko-KR" sz="1100" dirty="0">
                      <a:solidFill>
                        <a:schemeClr val="accent3">
                          <a:lumMod val="50000"/>
                        </a:schemeClr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v3</a:t>
                  </a:r>
                  <a:endParaRPr lang="ko-KR" altLang="en-US" sz="1100" dirty="0">
                    <a:solidFill>
                      <a:schemeClr val="accent3">
                        <a:lumMod val="50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C15859CC-E3C0-4A18-8A92-57DF0D60A178}"/>
                    </a:ext>
                  </a:extLst>
                </p:cNvPr>
                <p:cNvSpPr/>
                <p:nvPr/>
              </p:nvSpPr>
              <p:spPr>
                <a:xfrm>
                  <a:off x="1705008" y="5740295"/>
                  <a:ext cx="428367" cy="239705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algn="ctr">
                    <a:defRPr/>
                  </a:pPr>
                  <a:r>
                    <a:rPr lang="en-US" altLang="ko-KR" sz="1100" dirty="0">
                      <a:solidFill>
                        <a:schemeClr val="accent3">
                          <a:lumMod val="50000"/>
                        </a:schemeClr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v2</a:t>
                  </a:r>
                  <a:endParaRPr lang="ko-KR" altLang="en-US" sz="1100" dirty="0">
                    <a:solidFill>
                      <a:schemeClr val="accent3">
                        <a:lumMod val="50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68717F09-DA58-4DB8-9DAF-F33D2469B293}"/>
                    </a:ext>
                  </a:extLst>
                </p:cNvPr>
                <p:cNvSpPr/>
                <p:nvPr/>
              </p:nvSpPr>
              <p:spPr>
                <a:xfrm>
                  <a:off x="1705008" y="6061606"/>
                  <a:ext cx="428367" cy="239705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algn="ctr">
                    <a:defRPr/>
                  </a:pPr>
                  <a:r>
                    <a:rPr lang="en-US" altLang="ko-KR" sz="1100" dirty="0">
                      <a:solidFill>
                        <a:schemeClr val="accent3">
                          <a:lumMod val="50000"/>
                        </a:schemeClr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v1</a:t>
                  </a:r>
                  <a:endParaRPr lang="ko-KR" altLang="en-US" sz="1100" dirty="0">
                    <a:solidFill>
                      <a:schemeClr val="accent3">
                        <a:lumMod val="50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E13B302D-0375-43E3-80FF-C683C08C2868}"/>
                </a:ext>
              </a:extLst>
            </p:cNvPr>
            <p:cNvGrpSpPr/>
            <p:nvPr/>
          </p:nvGrpSpPr>
          <p:grpSpPr>
            <a:xfrm>
              <a:off x="3503992" y="4776548"/>
              <a:ext cx="1320420" cy="1794175"/>
              <a:chOff x="3685986" y="4776548"/>
              <a:chExt cx="1320420" cy="1794175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8300CF1-B9CB-4F16-A865-C88F0170BCDE}"/>
                  </a:ext>
                </a:extLst>
              </p:cNvPr>
              <p:cNvSpPr/>
              <p:nvPr/>
            </p:nvSpPr>
            <p:spPr>
              <a:xfrm>
                <a:off x="3685986" y="4930782"/>
                <a:ext cx="1320420" cy="163994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390425E-B990-4FCD-9D59-4D0924BEB7DF}"/>
                  </a:ext>
                </a:extLst>
              </p:cNvPr>
              <p:cNvSpPr/>
              <p:nvPr/>
            </p:nvSpPr>
            <p:spPr>
              <a:xfrm>
                <a:off x="3763869" y="4776548"/>
                <a:ext cx="1164652" cy="23970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>
                  <a:defRPr/>
                </a:pPr>
                <a:r>
                  <a:rPr lang="ko-KR" altLang="en-US" sz="1100" dirty="0">
                    <a:solidFill>
                      <a:schemeClr val="accent3">
                        <a:lumMod val="50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로컬 저장소 </a:t>
                </a:r>
                <a:r>
                  <a:rPr lang="en-US" altLang="ko-KR" sz="1100" dirty="0">
                    <a:solidFill>
                      <a:schemeClr val="accent3">
                        <a:lumMod val="50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B</a:t>
                </a:r>
                <a:endParaRPr lang="ko-KR" altLang="en-US" sz="1100" dirty="0">
                  <a:solidFill>
                    <a:schemeClr val="accent3">
                      <a:lumMod val="5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0153770B-E0CC-4C9D-83CB-F894A60EBB52}"/>
                  </a:ext>
                </a:extLst>
              </p:cNvPr>
              <p:cNvGrpSpPr/>
              <p:nvPr/>
            </p:nvGrpSpPr>
            <p:grpSpPr>
              <a:xfrm>
                <a:off x="3857484" y="5122447"/>
                <a:ext cx="977422" cy="1346296"/>
                <a:chOff x="3927134" y="4996741"/>
                <a:chExt cx="977422" cy="1346296"/>
              </a:xfrm>
            </p:grpSpPr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9A0F53B9-A8B2-4E87-8ED0-4F362548DAE4}"/>
                    </a:ext>
                  </a:extLst>
                </p:cNvPr>
                <p:cNvSpPr/>
                <p:nvPr/>
              </p:nvSpPr>
              <p:spPr>
                <a:xfrm>
                  <a:off x="3927134" y="4996741"/>
                  <a:ext cx="977422" cy="134629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algn="ctr">
                    <a:defRPr/>
                  </a:pPr>
                  <a:r>
                    <a:rPr lang="ko-KR" altLang="en-US" sz="1100" dirty="0">
                      <a:solidFill>
                        <a:schemeClr val="tx2">
                          <a:lumMod val="75000"/>
                        </a:schemeClr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버전 </a:t>
                  </a:r>
                  <a:br>
                    <a:rPr lang="en-US" altLang="ko-KR" sz="1100" dirty="0">
                      <a:solidFill>
                        <a:schemeClr val="tx2">
                          <a:lumMod val="75000"/>
                        </a:schemeClr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</a:br>
                  <a:r>
                    <a:rPr lang="ko-KR" altLang="en-US" sz="1100" dirty="0">
                      <a:solidFill>
                        <a:schemeClr val="tx2">
                          <a:lumMod val="75000"/>
                        </a:schemeClr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데이터 베이스</a:t>
                  </a:r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99C2FF3C-BAEC-4984-A4D6-EEBE601D8EC5}"/>
                    </a:ext>
                  </a:extLst>
                </p:cNvPr>
                <p:cNvSpPr/>
                <p:nvPr/>
              </p:nvSpPr>
              <p:spPr>
                <a:xfrm>
                  <a:off x="4207032" y="5398599"/>
                  <a:ext cx="428367" cy="239705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algn="ctr">
                    <a:defRPr/>
                  </a:pPr>
                  <a:r>
                    <a:rPr lang="en-US" altLang="ko-KR" sz="1100" dirty="0">
                      <a:solidFill>
                        <a:schemeClr val="accent3">
                          <a:lumMod val="50000"/>
                        </a:schemeClr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v3</a:t>
                  </a:r>
                  <a:endParaRPr lang="ko-KR" altLang="en-US" sz="1100" dirty="0">
                    <a:solidFill>
                      <a:schemeClr val="accent3">
                        <a:lumMod val="50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87A0F63D-0E06-4E1B-808D-A9A3C184380E}"/>
                    </a:ext>
                  </a:extLst>
                </p:cNvPr>
                <p:cNvSpPr/>
                <p:nvPr/>
              </p:nvSpPr>
              <p:spPr>
                <a:xfrm>
                  <a:off x="4207032" y="5740295"/>
                  <a:ext cx="428367" cy="239705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algn="ctr">
                    <a:defRPr/>
                  </a:pPr>
                  <a:r>
                    <a:rPr lang="en-US" altLang="ko-KR" sz="1100" dirty="0">
                      <a:solidFill>
                        <a:schemeClr val="accent3">
                          <a:lumMod val="50000"/>
                        </a:schemeClr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v2</a:t>
                  </a:r>
                  <a:endParaRPr lang="ko-KR" altLang="en-US" sz="1100" dirty="0">
                    <a:solidFill>
                      <a:schemeClr val="accent3">
                        <a:lumMod val="50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F16F9621-7A31-43E2-8C4E-AFAC6580378A}"/>
                    </a:ext>
                  </a:extLst>
                </p:cNvPr>
                <p:cNvSpPr/>
                <p:nvPr/>
              </p:nvSpPr>
              <p:spPr>
                <a:xfrm>
                  <a:off x="4207032" y="6061606"/>
                  <a:ext cx="428367" cy="239705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algn="ctr">
                    <a:defRPr/>
                  </a:pPr>
                  <a:r>
                    <a:rPr lang="en-US" altLang="ko-KR" sz="1100" dirty="0">
                      <a:solidFill>
                        <a:schemeClr val="accent3">
                          <a:lumMod val="50000"/>
                        </a:schemeClr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v1</a:t>
                  </a:r>
                  <a:endParaRPr lang="ko-KR" altLang="en-US" sz="1100" dirty="0">
                    <a:solidFill>
                      <a:schemeClr val="accent3">
                        <a:lumMod val="50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76B31E2-2C38-4DC2-9752-C085DDC37598}"/>
                </a:ext>
              </a:extLst>
            </p:cNvPr>
            <p:cNvSpPr/>
            <p:nvPr/>
          </p:nvSpPr>
          <p:spPr>
            <a:xfrm>
              <a:off x="2366152" y="3764620"/>
              <a:ext cx="428367" cy="23970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altLang="ko-KR" sz="1100" dirty="0">
                  <a:solidFill>
                    <a:schemeClr val="accent3">
                      <a:lumMod val="5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v1</a:t>
              </a:r>
              <a:endParaRPr lang="ko-KR" altLang="en-US" sz="1100" dirty="0">
                <a:solidFill>
                  <a:schemeClr val="accent3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4E18CBA-03E6-4BF6-9F0B-4409E379E349}"/>
                </a:ext>
              </a:extLst>
            </p:cNvPr>
            <p:cNvSpPr/>
            <p:nvPr/>
          </p:nvSpPr>
          <p:spPr>
            <a:xfrm>
              <a:off x="2905209" y="3764620"/>
              <a:ext cx="428367" cy="23970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altLang="ko-KR" sz="1100" dirty="0">
                  <a:solidFill>
                    <a:schemeClr val="accent3">
                      <a:lumMod val="5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v2</a:t>
              </a:r>
              <a:endParaRPr lang="ko-KR" altLang="en-US" sz="1100" dirty="0">
                <a:solidFill>
                  <a:schemeClr val="accent3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F52DF91-746E-4B8A-A474-4DC8A02B070B}"/>
                </a:ext>
              </a:extLst>
            </p:cNvPr>
            <p:cNvSpPr/>
            <p:nvPr/>
          </p:nvSpPr>
          <p:spPr>
            <a:xfrm>
              <a:off x="3441791" y="3764620"/>
              <a:ext cx="428367" cy="23970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altLang="ko-KR" sz="1100" dirty="0">
                  <a:solidFill>
                    <a:schemeClr val="accent3">
                      <a:lumMod val="5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v3</a:t>
              </a:r>
              <a:endParaRPr lang="ko-KR" altLang="en-US" sz="1100" dirty="0">
                <a:solidFill>
                  <a:schemeClr val="accent3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1030" name="Picture 6" descr="ê´ë ¨ ì´ë¯¸ì§">
              <a:extLst>
                <a:ext uri="{FF2B5EF4-FFF2-40B4-BE49-F238E27FC236}">
                  <a16:creationId xmlns:a16="http://schemas.microsoft.com/office/drawing/2014/main" id="{CB7E84F6-98E7-4A83-919A-E535012515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1442306" y="4143116"/>
              <a:ext cx="489030" cy="489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6" descr="ê´ë ¨ ì´ë¯¸ì§">
              <a:extLst>
                <a:ext uri="{FF2B5EF4-FFF2-40B4-BE49-F238E27FC236}">
                  <a16:creationId xmlns:a16="http://schemas.microsoft.com/office/drawing/2014/main" id="{EF383A4E-9224-4C4E-9ADF-FEB1C62E53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500000">
              <a:off x="4345871" y="4143118"/>
              <a:ext cx="489030" cy="489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8707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D640D1-0195-4175-A3A3-6CA12CD36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8165483" cy="5472831"/>
          </a:xfrm>
        </p:spPr>
        <p:txBody>
          <a:bodyPr>
            <a:normAutofit/>
          </a:bodyPr>
          <a:lstStyle/>
          <a:p>
            <a:r>
              <a:rPr lang="en-US" altLang="ko-KR" dirty="0"/>
              <a:t>GitLab</a:t>
            </a:r>
          </a:p>
          <a:p>
            <a:pPr lvl="1"/>
            <a:r>
              <a:rPr lang="en-US" altLang="ko-KR" sz="2200" dirty="0"/>
              <a:t>Gitlab</a:t>
            </a:r>
            <a:r>
              <a:rPr lang="ko-KR" altLang="en-US" sz="2200" dirty="0"/>
              <a:t>은 </a:t>
            </a:r>
            <a:r>
              <a:rPr lang="en-US" altLang="ko-KR" sz="2200" dirty="0"/>
              <a:t>Git</a:t>
            </a:r>
            <a:r>
              <a:rPr lang="ko-KR" altLang="en-US" sz="2200" dirty="0"/>
              <a:t>의 원격 저장소 기능과 이슈 </a:t>
            </a:r>
            <a:r>
              <a:rPr lang="ko-KR" altLang="en-US" sz="2200" dirty="0" err="1"/>
              <a:t>트래커</a:t>
            </a:r>
            <a:r>
              <a:rPr lang="ko-KR" altLang="en-US" sz="2200" dirty="0"/>
              <a:t> 기능 등을 제공하는 소프트웨어</a:t>
            </a:r>
            <a:endParaRPr lang="en-US" altLang="ko-KR" dirty="0"/>
          </a:p>
          <a:p>
            <a:endParaRPr lang="en-US" altLang="ko-KR" sz="2600" dirty="0"/>
          </a:p>
          <a:p>
            <a:r>
              <a:rPr lang="en-US" altLang="ko-KR" sz="2600" dirty="0"/>
              <a:t>GitLab</a:t>
            </a:r>
            <a:r>
              <a:rPr lang="ko-KR" altLang="en-US" sz="2600" dirty="0"/>
              <a:t>의</a:t>
            </a:r>
            <a:r>
              <a:rPr lang="en-US" altLang="ko-KR" sz="2600" dirty="0"/>
              <a:t> </a:t>
            </a:r>
            <a:r>
              <a:rPr lang="ko-KR" altLang="en-US" sz="2600" dirty="0"/>
              <a:t>특징</a:t>
            </a:r>
            <a:endParaRPr lang="en-US" altLang="ko-KR" sz="2600" dirty="0"/>
          </a:p>
          <a:p>
            <a:pPr lvl="1"/>
            <a:r>
              <a:rPr lang="ko-KR" altLang="en-US" sz="2200" dirty="0"/>
              <a:t>설치형 버전관리 시스템</a:t>
            </a:r>
            <a:endParaRPr lang="en-US" altLang="ko-KR" sz="2200" dirty="0"/>
          </a:p>
          <a:p>
            <a:pPr lvl="2"/>
            <a:r>
              <a:rPr lang="ko-KR" altLang="en-US" sz="1800" dirty="0"/>
              <a:t>자신의 서버에 직접 설치 후 사용</a:t>
            </a:r>
            <a:endParaRPr lang="en-US" altLang="ko-KR" sz="2200" dirty="0"/>
          </a:p>
          <a:p>
            <a:pPr lvl="1"/>
            <a:r>
              <a:rPr lang="ko-KR" altLang="en-US" sz="2200" dirty="0"/>
              <a:t>이슈 </a:t>
            </a:r>
            <a:r>
              <a:rPr lang="ko-KR" altLang="en-US" sz="2200" dirty="0" err="1"/>
              <a:t>트래커</a:t>
            </a:r>
            <a:r>
              <a:rPr lang="ko-KR" altLang="en-US" sz="2200" dirty="0"/>
              <a:t> 제공</a:t>
            </a:r>
            <a:endParaRPr lang="en-US" altLang="ko-KR" sz="2200" dirty="0"/>
          </a:p>
          <a:p>
            <a:pPr lvl="1"/>
            <a:r>
              <a:rPr lang="en-US" altLang="ko-KR" sz="2200" dirty="0"/>
              <a:t>git </a:t>
            </a:r>
            <a:r>
              <a:rPr lang="ko-KR" altLang="en-US" sz="2200" dirty="0"/>
              <a:t>원격 저장소</a:t>
            </a:r>
            <a:r>
              <a:rPr lang="en-US" altLang="ko-KR" sz="2200" dirty="0"/>
              <a:t>, API </a:t>
            </a:r>
            <a:r>
              <a:rPr lang="ko-KR" altLang="en-US" sz="2200" dirty="0"/>
              <a:t>제공</a:t>
            </a:r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r>
              <a:rPr lang="ko-KR" altLang="en-US" sz="2200" dirty="0"/>
              <a:t>가장 대중적으로 쓰이는 </a:t>
            </a:r>
            <a:r>
              <a:rPr lang="en-US" altLang="ko-KR" sz="2200" dirty="0"/>
              <a:t>GitHub</a:t>
            </a:r>
            <a:r>
              <a:rPr lang="ko-KR" altLang="en-US" sz="2200" dirty="0"/>
              <a:t>의 대부분의 기능 구현</a:t>
            </a:r>
            <a:endParaRPr lang="en-US" altLang="ko-KR" sz="2200" dirty="0"/>
          </a:p>
          <a:p>
            <a:pPr lvl="1"/>
            <a:r>
              <a:rPr lang="en-US" altLang="ko-KR" sz="2200" dirty="0"/>
              <a:t>GitHub</a:t>
            </a:r>
            <a:r>
              <a:rPr lang="ko-KR" altLang="en-US" sz="2200" dirty="0"/>
              <a:t>와 다르게 </a:t>
            </a:r>
            <a:r>
              <a:rPr lang="en-US" altLang="ko-KR" sz="2200" dirty="0"/>
              <a:t>private </a:t>
            </a:r>
            <a:r>
              <a:rPr lang="ko-KR" altLang="en-US" sz="2200" dirty="0"/>
              <a:t>저장소가 무료</a:t>
            </a:r>
            <a:endParaRPr lang="en-US" altLang="ko-KR" sz="22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6" name="Picture 2" descr="https://ocadotechnology.com/wp-content/uploads/2017/07/gitlab-stacked_wm_no_bg.png">
            <a:extLst>
              <a:ext uri="{FF2B5EF4-FFF2-40B4-BE49-F238E27FC236}">
                <a16:creationId xmlns:a16="http://schemas.microsoft.com/office/drawing/2014/main" id="{2E0822EC-C392-42C5-BD42-24F2E79F0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060848"/>
            <a:ext cx="2376264" cy="26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6CA8E45-7623-4549-873D-31F77A95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연구실 </a:t>
            </a:r>
            <a:r>
              <a:rPr lang="en-US" altLang="ko-KR" dirty="0"/>
              <a:t>git </a:t>
            </a:r>
            <a:r>
              <a:rPr lang="ko-KR" altLang="en-US" dirty="0"/>
              <a:t>서버 </a:t>
            </a:r>
            <a:r>
              <a:rPr lang="en-US" altLang="ko-KR" dirty="0"/>
              <a:t>GitLab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1303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B233B12-B2CA-4D56-BC08-BB1A79CD4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공식 발표 중</a:t>
            </a:r>
            <a:endParaRPr lang="en-US" altLang="ko-KR" dirty="0"/>
          </a:p>
          <a:p>
            <a:pPr lvl="1"/>
            <a:r>
              <a:rPr lang="en-US" altLang="ko-KR" dirty="0"/>
              <a:t>...</a:t>
            </a:r>
            <a:r>
              <a:rPr lang="ko-KR" altLang="en-US" dirty="0"/>
              <a:t>유료 사용자는 </a:t>
            </a:r>
            <a:r>
              <a:rPr lang="en-US" altLang="ko-KR" dirty="0"/>
              <a:t>private </a:t>
            </a:r>
            <a:br>
              <a:rPr lang="en-US" altLang="ko-KR" dirty="0"/>
            </a:br>
            <a:r>
              <a:rPr lang="ko-KR" altLang="en-US" dirty="0"/>
              <a:t>저장소 공용 사용자 무제한</a:t>
            </a:r>
            <a:br>
              <a:rPr lang="en-US" altLang="ko-KR" dirty="0"/>
            </a:br>
            <a:r>
              <a:rPr lang="ko-KR" altLang="en-US" dirty="0"/>
              <a:t>설정 가능 무료 사용자는</a:t>
            </a:r>
            <a:br>
              <a:rPr lang="en-US" altLang="ko-KR" dirty="0"/>
            </a:br>
            <a:r>
              <a:rPr lang="ko-KR" altLang="en-US" dirty="0"/>
              <a:t>최대 </a:t>
            </a:r>
            <a:r>
              <a:rPr lang="en-US" altLang="ko-KR" dirty="0"/>
              <a:t>3</a:t>
            </a:r>
            <a:r>
              <a:rPr lang="ko-KR" altLang="en-US" dirty="0"/>
              <a:t>명까지 가능</a:t>
            </a:r>
            <a:r>
              <a:rPr lang="en-US" altLang="ko-KR" dirty="0"/>
              <a:t>...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관리 계획</a:t>
            </a:r>
            <a:endParaRPr lang="en-US" altLang="ko-KR" dirty="0"/>
          </a:p>
          <a:p>
            <a:pPr lvl="1"/>
            <a:r>
              <a:rPr lang="ko-KR" altLang="en-US" dirty="0"/>
              <a:t>교수님 메일로 </a:t>
            </a:r>
            <a:r>
              <a:rPr lang="en-US" altLang="ko-KR" dirty="0" err="1"/>
              <a:t>cslab</a:t>
            </a:r>
            <a:r>
              <a:rPr lang="ko-KR" altLang="en-US" dirty="0"/>
              <a:t> 계정 생성</a:t>
            </a:r>
            <a:endParaRPr lang="en-US" altLang="ko-KR" dirty="0"/>
          </a:p>
          <a:p>
            <a:pPr lvl="1"/>
            <a:r>
              <a:rPr lang="en-US" altLang="ko-KR" dirty="0"/>
              <a:t>Git</a:t>
            </a:r>
            <a:r>
              <a:rPr lang="ko-KR" altLang="en-US" dirty="0"/>
              <a:t> 관리자가 해당 계정 관리하며 인수인계</a:t>
            </a:r>
            <a:endParaRPr lang="en-US" altLang="ko-KR" dirty="0"/>
          </a:p>
          <a:p>
            <a:pPr lvl="1"/>
            <a:r>
              <a:rPr lang="ko-KR" altLang="en-US" dirty="0"/>
              <a:t>관리자 제외 연구실 학생 계정에 접근 권한 부여 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CA8E45-7623-4549-873D-31F77A95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19.01.08 GitHub </a:t>
            </a:r>
            <a:r>
              <a:rPr lang="ko-KR" altLang="en-US" dirty="0"/>
              <a:t>무료화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C7A0A2-A7F5-4A49-AFF5-F7BF43860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1076269"/>
            <a:ext cx="3592188" cy="276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146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B233B12-B2CA-4D56-BC08-BB1A79CD4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GitLab -&gt; GitHub</a:t>
            </a:r>
          </a:p>
          <a:p>
            <a:pPr lvl="1"/>
            <a:r>
              <a:rPr lang="ko-KR" altLang="en-US" dirty="0"/>
              <a:t>안정성</a:t>
            </a:r>
            <a:endParaRPr lang="en-US" altLang="ko-KR" dirty="0"/>
          </a:p>
          <a:p>
            <a:pPr lvl="2"/>
            <a:r>
              <a:rPr lang="en-US" altLang="ko-KR" dirty="0"/>
              <a:t>GitLab</a:t>
            </a:r>
            <a:r>
              <a:rPr lang="ko-KR" altLang="en-US" dirty="0"/>
              <a:t>의 경우 서버에 설치해서 사용하는 설치형 시스템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실행 중인 백두산 서버에 이상생기면 사용이 불가함</a:t>
            </a:r>
            <a:endParaRPr lang="en-US" altLang="ko-KR" dirty="0"/>
          </a:p>
          <a:p>
            <a:pPr lvl="3"/>
            <a:r>
              <a:rPr lang="ko-KR" altLang="en-US" dirty="0"/>
              <a:t>서버 컴퓨터 다운 </a:t>
            </a:r>
            <a:r>
              <a:rPr lang="en-US" altLang="ko-KR" dirty="0"/>
              <a:t>, </a:t>
            </a:r>
            <a:r>
              <a:rPr lang="ko-KR" altLang="en-US" dirty="0"/>
              <a:t>공유기 이상 등 다양한 변수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GitHub</a:t>
            </a:r>
            <a:r>
              <a:rPr lang="ko-KR" altLang="en-US" dirty="0"/>
              <a:t>는 클라우드에서 관리 </a:t>
            </a:r>
            <a:r>
              <a:rPr lang="en-US" altLang="ko-KR" dirty="0"/>
              <a:t>, </a:t>
            </a:r>
            <a:r>
              <a:rPr lang="ko-KR" altLang="en-US" dirty="0"/>
              <a:t>원래 같으면 직접 관리하는게 더 안정적이나 학교 서버 규모 특성 상 앞의 경우가 더 안정적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편리성</a:t>
            </a:r>
            <a:endParaRPr lang="en-US" altLang="ko-KR" dirty="0"/>
          </a:p>
          <a:p>
            <a:pPr lvl="2"/>
            <a:r>
              <a:rPr lang="en-US" altLang="ko-KR" dirty="0"/>
              <a:t>GitLab</a:t>
            </a:r>
            <a:r>
              <a:rPr lang="ko-KR" altLang="en-US" dirty="0"/>
              <a:t>은 서버</a:t>
            </a:r>
            <a:r>
              <a:rPr lang="en-US" altLang="ko-KR" dirty="0"/>
              <a:t>PC</a:t>
            </a:r>
            <a:r>
              <a:rPr lang="ko-KR" altLang="en-US" dirty="0"/>
              <a:t>에 설치해서 운용하기 때문에 접근 권한 부여시 </a:t>
            </a:r>
            <a:r>
              <a:rPr lang="en-US" altLang="ko-KR" dirty="0" err="1"/>
              <a:t>ssh</a:t>
            </a:r>
            <a:r>
              <a:rPr lang="en-US" altLang="ko-KR" dirty="0"/>
              <a:t> </a:t>
            </a:r>
            <a:r>
              <a:rPr lang="ko-KR" altLang="en-US" dirty="0"/>
              <a:t>보안 키 등록 과정이 필요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GitHub</a:t>
            </a:r>
            <a:r>
              <a:rPr lang="ko-KR" altLang="en-US" dirty="0"/>
              <a:t>의 경우 웹 </a:t>
            </a:r>
            <a:r>
              <a:rPr lang="en-US" altLang="ko-KR" dirty="0"/>
              <a:t>UI</a:t>
            </a:r>
            <a:r>
              <a:rPr lang="ko-KR" altLang="en-US" dirty="0"/>
              <a:t>내 계정 접근 추가만으로 권한 부여 가능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CA8E45-7623-4549-873D-31F77A95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개선점</a:t>
            </a:r>
          </a:p>
        </p:txBody>
      </p:sp>
    </p:spTree>
    <p:extLst>
      <p:ext uri="{BB962C8B-B14F-4D97-AF65-F5344CB8AC3E}">
        <p14:creationId xmlns:p14="http://schemas.microsoft.com/office/powerpoint/2010/main" val="4115447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B233B12-B2CA-4D56-BC08-BB1A79CD4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데스크톱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공식 관리 프로그램 기존에 사용하던 </a:t>
            </a:r>
            <a:br>
              <a:rPr lang="en-US" altLang="ko-KR" dirty="0"/>
            </a:br>
            <a:r>
              <a:rPr lang="en-US" altLang="ko-KR" dirty="0" err="1"/>
              <a:t>Sourcetree</a:t>
            </a:r>
            <a:r>
              <a:rPr lang="ko-KR" altLang="en-US" dirty="0"/>
              <a:t> 와 같이 </a:t>
            </a:r>
            <a:r>
              <a:rPr lang="en-US" altLang="ko-KR" dirty="0"/>
              <a:t>git </a:t>
            </a:r>
            <a:r>
              <a:rPr lang="ko-KR" altLang="en-US" dirty="0"/>
              <a:t>프로젝트 관리에 용이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ko-KR" altLang="en-US" dirty="0"/>
              <a:t>에서 제공하는 프로그램인 만큼 </a:t>
            </a:r>
            <a:r>
              <a:rPr lang="en-US" altLang="ko-KR" dirty="0" err="1"/>
              <a:t>github</a:t>
            </a:r>
            <a:r>
              <a:rPr lang="ko-KR" altLang="en-US" dirty="0"/>
              <a:t> 계정 연동 반응 속도가 빠르며 안정적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https://desktop.github.com/</a:t>
            </a:r>
            <a:r>
              <a:rPr lang="en-US" altLang="ko-KR" dirty="0"/>
              <a:t> </a:t>
            </a:r>
            <a:r>
              <a:rPr lang="ko-KR" altLang="en-US" dirty="0"/>
              <a:t>에서 다운로드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CA8E45-7623-4549-873D-31F77A95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 프로그램</a:t>
            </a:r>
          </a:p>
        </p:txBody>
      </p:sp>
    </p:spTree>
    <p:extLst>
      <p:ext uri="{BB962C8B-B14F-4D97-AF65-F5344CB8AC3E}">
        <p14:creationId xmlns:p14="http://schemas.microsoft.com/office/powerpoint/2010/main" val="1813150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56DF5-61B1-4C4F-ABB1-6FBD9C9AD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로컬 저장소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969406-9833-4A0D-A2EC-E413AD9E9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2376487"/>
          </a:xfrm>
        </p:spPr>
        <p:txBody>
          <a:bodyPr/>
          <a:lstStyle/>
          <a:p>
            <a:r>
              <a:rPr lang="ko-KR" altLang="en-US" dirty="0"/>
              <a:t>로컬 저장소 설정</a:t>
            </a:r>
            <a:endParaRPr lang="en-US" altLang="ko-KR" dirty="0"/>
          </a:p>
          <a:p>
            <a:pPr lvl="1"/>
            <a:r>
              <a:rPr lang="ko-KR" altLang="en-US" dirty="0"/>
              <a:t>설치 후 로그인 시 자동으로 창이 팝업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39BB9F-46D6-41FB-97FA-4F18DD3FD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132856"/>
            <a:ext cx="3829050" cy="4371975"/>
          </a:xfrm>
          <a:prstGeom prst="rect">
            <a:avLst/>
          </a:prstGeom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CBF54A92-40FB-4C59-BE5A-7889DF50815A}"/>
              </a:ext>
            </a:extLst>
          </p:cNvPr>
          <p:cNvSpPr/>
          <p:nvPr/>
        </p:nvSpPr>
        <p:spPr>
          <a:xfrm>
            <a:off x="1331640" y="2708920"/>
            <a:ext cx="3829050" cy="1152128"/>
          </a:xfrm>
          <a:prstGeom prst="frame">
            <a:avLst>
              <a:gd name="adj1" fmla="val 5380"/>
            </a:avLst>
          </a:prstGeom>
          <a:solidFill>
            <a:srgbClr val="FF0000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D3CEA9-31EB-4AF5-8B23-2FA77DB1EC18}"/>
              </a:ext>
            </a:extLst>
          </p:cNvPr>
          <p:cNvSpPr txBox="1"/>
          <p:nvPr/>
        </p:nvSpPr>
        <p:spPr>
          <a:xfrm>
            <a:off x="4716016" y="3007985"/>
            <a:ext cx="2808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로컬 저장소의 이름과 설명 아무거나 지어도 됨</a:t>
            </a: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8C93006E-9D3C-459C-B26A-BB893E195CF5}"/>
              </a:ext>
            </a:extLst>
          </p:cNvPr>
          <p:cNvSpPr/>
          <p:nvPr/>
        </p:nvSpPr>
        <p:spPr>
          <a:xfrm>
            <a:off x="1331640" y="3789263"/>
            <a:ext cx="3829050" cy="1152128"/>
          </a:xfrm>
          <a:prstGeom prst="frame">
            <a:avLst>
              <a:gd name="adj1" fmla="val 5380"/>
            </a:avLst>
          </a:prstGeom>
          <a:solidFill>
            <a:srgbClr val="FF0000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BD5673-51B9-4AED-AC8B-6A92BCE497AE}"/>
              </a:ext>
            </a:extLst>
          </p:cNvPr>
          <p:cNvSpPr txBox="1"/>
          <p:nvPr/>
        </p:nvSpPr>
        <p:spPr>
          <a:xfrm>
            <a:off x="4716015" y="4028597"/>
            <a:ext cx="417715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로컬 저장소의 경로 설정 </a:t>
            </a:r>
            <a:b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bash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상에서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 </a:t>
            </a:r>
            <a:r>
              <a:rPr lang="en-US" altLang="ko-KR" sz="15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init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명령어로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.git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폴더를 생성할 필요 없이 자동으로 설정</a:t>
            </a: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CEA763CC-73FE-4D95-83AE-D2F8DD88C96C}"/>
              </a:ext>
            </a:extLst>
          </p:cNvPr>
          <p:cNvSpPr/>
          <p:nvPr/>
        </p:nvSpPr>
        <p:spPr>
          <a:xfrm>
            <a:off x="2627784" y="6036951"/>
            <a:ext cx="1152128" cy="272369"/>
          </a:xfrm>
          <a:prstGeom prst="frame">
            <a:avLst>
              <a:gd name="adj1" fmla="val 16000"/>
            </a:avLst>
          </a:prstGeom>
          <a:solidFill>
            <a:srgbClr val="FF0000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8F4A3-D902-4256-8CB2-D2D92158FE3A}"/>
              </a:ext>
            </a:extLst>
          </p:cNvPr>
          <p:cNvSpPr txBox="1"/>
          <p:nvPr/>
        </p:nvSpPr>
        <p:spPr>
          <a:xfrm>
            <a:off x="4716015" y="6007180"/>
            <a:ext cx="41771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로컬 저장소 생성</a:t>
            </a:r>
          </a:p>
        </p:txBody>
      </p:sp>
    </p:spTree>
    <p:extLst>
      <p:ext uri="{BB962C8B-B14F-4D97-AF65-F5344CB8AC3E}">
        <p14:creationId xmlns:p14="http://schemas.microsoft.com/office/powerpoint/2010/main" val="40775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87E27-0D3E-43AC-AF31-DD7ABAD6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 저장소 설정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89F214-5CF5-4A71-A6EF-08FE2FCFB4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733" b="57534"/>
          <a:stretch/>
        </p:blipFill>
        <p:spPr>
          <a:xfrm>
            <a:off x="1043609" y="1268760"/>
            <a:ext cx="3384376" cy="22322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B775E3-112D-4EF8-BC7B-4E5244750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9" y="3789040"/>
            <a:ext cx="4305300" cy="2219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4E6D95-D3D2-4426-B96A-49C4FAB4D108}"/>
              </a:ext>
            </a:extLst>
          </p:cNvPr>
          <p:cNvSpPr txBox="1"/>
          <p:nvPr/>
        </p:nvSpPr>
        <p:spPr>
          <a:xfrm>
            <a:off x="4160776" y="1268760"/>
            <a:ext cx="39396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성공적으로 로그인 시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UI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탭에서 원격 저장소 설정 가능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F630B0-5904-42D6-92B5-9874191F0CA6}"/>
              </a:ext>
            </a:extLst>
          </p:cNvPr>
          <p:cNvSpPr txBox="1"/>
          <p:nvPr/>
        </p:nvSpPr>
        <p:spPr>
          <a:xfrm>
            <a:off x="4847579" y="4242865"/>
            <a:ext cx="39396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관리자 계정 외 다른 계정은 자기 개인 원격 저장소로 설정되어 있음</a:t>
            </a:r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ko-KR" altLang="en-US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DF089B-6BE7-43DD-BA7A-529E6C0B98F7}"/>
              </a:ext>
            </a:extLst>
          </p:cNvPr>
          <p:cNvSpPr txBox="1"/>
          <p:nvPr/>
        </p:nvSpPr>
        <p:spPr>
          <a:xfrm>
            <a:off x="4847579" y="4898702"/>
            <a:ext cx="39396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원격 저장소를 다음 주소로 변경</a:t>
            </a:r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ko-KR" altLang="en-US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799A8EB9-64ED-4EA9-835A-141E9D3930FE}"/>
              </a:ext>
            </a:extLst>
          </p:cNvPr>
          <p:cNvSpPr/>
          <p:nvPr/>
        </p:nvSpPr>
        <p:spPr>
          <a:xfrm>
            <a:off x="1208799" y="4911252"/>
            <a:ext cx="3939615" cy="272369"/>
          </a:xfrm>
          <a:prstGeom prst="frame">
            <a:avLst>
              <a:gd name="adj1" fmla="val 16000"/>
            </a:avLst>
          </a:prstGeom>
          <a:solidFill>
            <a:srgbClr val="FF0000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E67FC1-94F0-4E0F-AA49-8DB6A3615624}"/>
              </a:ext>
            </a:extLst>
          </p:cNvPr>
          <p:cNvSpPr txBox="1"/>
          <p:nvPr/>
        </p:nvSpPr>
        <p:spPr>
          <a:xfrm>
            <a:off x="4847579" y="5116902"/>
            <a:ext cx="39396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1500" dirty="0">
                <a:solidFill>
                  <a:srgbClr val="0000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https://github.com/CSLABGITMANAGER/CSLAB.git</a:t>
            </a:r>
            <a:endParaRPr lang="ko-KR" altLang="en-US" sz="1500" dirty="0">
              <a:solidFill>
                <a:srgbClr val="0000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4312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56DF5-61B1-4C4F-ABB1-6FBD9C9AD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</a:t>
            </a:r>
            <a:r>
              <a:rPr lang="en-US" altLang="ko-KR" dirty="0"/>
              <a:t>Push</a:t>
            </a:r>
            <a:r>
              <a:rPr lang="ko-KR" altLang="en-US" dirty="0"/>
              <a:t> 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969406-9833-4A0D-A2EC-E413AD9E9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328815"/>
          </a:xfrm>
        </p:spPr>
        <p:txBody>
          <a:bodyPr>
            <a:normAutofit/>
          </a:bodyPr>
          <a:lstStyle/>
          <a:p>
            <a:r>
              <a:rPr lang="en-US" altLang="ko-KR" dirty="0"/>
              <a:t>Push (</a:t>
            </a:r>
            <a:r>
              <a:rPr lang="ko-KR" altLang="en-US" dirty="0"/>
              <a:t>원격 저장소에 파일 추가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Git </a:t>
            </a:r>
            <a:r>
              <a:rPr lang="ko-KR" altLang="en-US" dirty="0"/>
              <a:t>용어 및 여러가지 동작에 관해서는 이전 세미나를 참조할 것</a:t>
            </a:r>
            <a:br>
              <a:rPr lang="en-US" altLang="ko-KR" dirty="0"/>
            </a:br>
            <a:r>
              <a:rPr lang="en-US" altLang="ko-KR" dirty="0" err="1">
                <a:solidFill>
                  <a:srgbClr val="000066"/>
                </a:solidFill>
              </a:rPr>
              <a:t>gitlab</a:t>
            </a:r>
            <a:r>
              <a:rPr lang="en-US" altLang="ko-KR" dirty="0">
                <a:solidFill>
                  <a:srgbClr val="000066"/>
                </a:solidFill>
              </a:rPr>
              <a:t> </a:t>
            </a:r>
            <a:r>
              <a:rPr lang="ko-KR" altLang="en-US" dirty="0">
                <a:solidFill>
                  <a:srgbClr val="000066"/>
                </a:solidFill>
              </a:rPr>
              <a:t>관리실습 </a:t>
            </a:r>
            <a:r>
              <a:rPr lang="en-US" altLang="ko-KR" dirty="0">
                <a:solidFill>
                  <a:srgbClr val="000066"/>
                </a:solidFill>
              </a:rPr>
              <a:t>18.06.28 – </a:t>
            </a:r>
            <a:r>
              <a:rPr lang="ko-KR" altLang="en-US" dirty="0">
                <a:solidFill>
                  <a:srgbClr val="000066"/>
                </a:solidFill>
              </a:rPr>
              <a:t>김상현</a:t>
            </a:r>
            <a:endParaRPr lang="en-US" altLang="ko-KR" dirty="0">
              <a:solidFill>
                <a:srgbClr val="000066"/>
              </a:solidFill>
            </a:endParaRPr>
          </a:p>
          <a:p>
            <a:endParaRPr lang="en-US" altLang="ko-KR" dirty="0">
              <a:solidFill>
                <a:schemeClr val="tx2"/>
              </a:solidFill>
            </a:endParaRPr>
          </a:p>
          <a:p>
            <a:r>
              <a:rPr lang="ko-KR" altLang="en-US" dirty="0">
                <a:solidFill>
                  <a:schemeClr val="tx2"/>
                </a:solidFill>
              </a:rPr>
              <a:t>기초적인 방법</a:t>
            </a:r>
            <a:endParaRPr lang="en-US" altLang="ko-KR" dirty="0">
              <a:solidFill>
                <a:schemeClr val="tx2"/>
              </a:solidFill>
            </a:endParaRPr>
          </a:p>
          <a:p>
            <a:pPr lvl="1"/>
            <a:r>
              <a:rPr lang="ko-KR" altLang="en-US" dirty="0"/>
              <a:t>로컬 저장소에서 처리</a:t>
            </a:r>
            <a:endParaRPr lang="en-US" altLang="ko-KR" dirty="0"/>
          </a:p>
          <a:p>
            <a:pPr lvl="2"/>
            <a:r>
              <a:rPr lang="ko-KR" altLang="en-US" dirty="0"/>
              <a:t>앞서 설정했던 로컬 저장소에 파일</a:t>
            </a:r>
            <a:r>
              <a:rPr lang="en-US" altLang="ko-KR" dirty="0"/>
              <a:t>, </a:t>
            </a:r>
            <a:r>
              <a:rPr lang="ko-KR" altLang="en-US" dirty="0"/>
              <a:t>또는 폴더를 추가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Hello World</a:t>
            </a:r>
            <a:r>
              <a:rPr lang="ko-KR" altLang="en-US" dirty="0"/>
              <a:t>라는 텍스트 파일을 추가해 보겠다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DCFF829-23F0-46B5-A2AA-34D6E49C58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188"/>
          <a:stretch/>
        </p:blipFill>
        <p:spPr>
          <a:xfrm>
            <a:off x="1816621" y="4581128"/>
            <a:ext cx="1819275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82524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20228</TotalTime>
  <Words>321</Words>
  <Application>Microsoft Office PowerPoint</Application>
  <PresentationFormat>화면 슬라이드 쇼(4:3)</PresentationFormat>
  <Paragraphs>100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HY헤드라인M</vt:lpstr>
      <vt:lpstr>굴림</vt:lpstr>
      <vt:lpstr>맑은 고딕</vt:lpstr>
      <vt:lpstr>배달의민족 주아</vt:lpstr>
      <vt:lpstr>Arial</vt:lpstr>
      <vt:lpstr>Times New Roman</vt:lpstr>
      <vt:lpstr>Wingdings</vt:lpstr>
      <vt:lpstr>Default Theme</vt:lpstr>
      <vt:lpstr>Github 무료화에 따른  연구실 git 서버 변경</vt:lpstr>
      <vt:lpstr>개요 </vt:lpstr>
      <vt:lpstr>기존 연구실 git 서버 GitLab</vt:lpstr>
      <vt:lpstr>19.01.08 GitHub 무료화</vt:lpstr>
      <vt:lpstr>개선점</vt:lpstr>
      <vt:lpstr>관리 프로그램</vt:lpstr>
      <vt:lpstr>로컬 저장소 설정</vt:lpstr>
      <vt:lpstr>원격 저장소 설정</vt:lpstr>
      <vt:lpstr>간단한 Push 예</vt:lpstr>
      <vt:lpstr>간단한 Push 예</vt:lpstr>
      <vt:lpstr>웹 UI 확인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김 상현</cp:lastModifiedBy>
  <cp:revision>3870</cp:revision>
  <cp:lastPrinted>2018-02-13T05:00:29Z</cp:lastPrinted>
  <dcterms:created xsi:type="dcterms:W3CDTF">2013-09-09T21:16:08Z</dcterms:created>
  <dcterms:modified xsi:type="dcterms:W3CDTF">2019-02-17T13:53:11Z</dcterms:modified>
</cp:coreProperties>
</file>