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396" r:id="rId3"/>
    <p:sldId id="408" r:id="rId4"/>
    <p:sldId id="409" r:id="rId5"/>
    <p:sldId id="410" r:id="rId6"/>
    <p:sldId id="412" r:id="rId7"/>
    <p:sldId id="414" r:id="rId8"/>
    <p:sldId id="415" r:id="rId9"/>
    <p:sldId id="416" r:id="rId10"/>
    <p:sldId id="399" r:id="rId11"/>
    <p:sldId id="405" r:id="rId12"/>
    <p:sldId id="406" r:id="rId13"/>
    <p:sldId id="39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access.io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CGM </a:t>
            </a:r>
            <a:r>
              <a:rPr lang="ko-KR" altLang="en-US" dirty="0"/>
              <a:t>데이터 식사시간 예측 실험</a:t>
            </a:r>
            <a:br>
              <a:rPr lang="en-US" altLang="ko-KR" dirty="0"/>
            </a:br>
            <a:r>
              <a:rPr lang="en-US" altLang="ko-KR" dirty="0"/>
              <a:t>&amp; </a:t>
            </a:r>
            <a:r>
              <a:rPr lang="en-US" altLang="ko-KR" dirty="0" err="1"/>
              <a:t>goaccess</a:t>
            </a:r>
            <a:r>
              <a:rPr lang="ko-KR" altLang="en-US" dirty="0"/>
              <a:t> 설정 업데이트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19.02.25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Real-time.html </a:t>
            </a:r>
            <a:r>
              <a:rPr lang="ko-KR" altLang="en-US" dirty="0"/>
              <a:t>디렉토리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dirty="0" err="1"/>
              <a:t>Goaccess</a:t>
            </a:r>
            <a:r>
              <a:rPr lang="ko-KR" altLang="en-US" dirty="0"/>
              <a:t>는 아래 명령어로 </a:t>
            </a:r>
            <a:r>
              <a:rPr lang="en-US" altLang="ko-KR" dirty="0"/>
              <a:t>html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분석할 로그의 경로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), </a:t>
            </a:r>
            <a:r>
              <a:rPr lang="ko-KR" altLang="en-US" dirty="0"/>
              <a:t>페이지에 접근할 웹 서버 루트 디렉터리</a:t>
            </a:r>
            <a:r>
              <a:rPr lang="en-US" altLang="ko-KR" dirty="0"/>
              <a:t>(</a:t>
            </a:r>
            <a:r>
              <a:rPr lang="ko-KR" altLang="en-US" dirty="0"/>
              <a:t>밑줄</a:t>
            </a:r>
            <a:r>
              <a:rPr lang="en-US" altLang="ko-KR" dirty="0"/>
              <a:t>)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BECA4B-AEBF-463C-AE3F-5D0C7B96DD65}"/>
              </a:ext>
            </a:extLst>
          </p:cNvPr>
          <p:cNvSpPr txBox="1">
            <a:spLocks/>
          </p:cNvSpPr>
          <p:nvPr/>
        </p:nvSpPr>
        <p:spPr>
          <a:xfrm>
            <a:off x="1332569" y="2132856"/>
            <a:ext cx="6983685" cy="576064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goaccess</a:t>
            </a:r>
            <a:r>
              <a:rPr lang="en-US" altLang="ko-KR" sz="1400" kern="0" dirty="0"/>
              <a:t> /var/log/apache2/access.log </a:t>
            </a:r>
            <a:r>
              <a:rPr lang="en-US" altLang="ko-KR" sz="1400" u="sng" kern="0" dirty="0"/>
              <a:t>–o /var/www/</a:t>
            </a:r>
            <a:r>
              <a:rPr lang="en-US" altLang="ko-KR" sz="1400" u="sng" kern="0" dirty="0" err="1"/>
              <a:t>wordpress</a:t>
            </a:r>
            <a:r>
              <a:rPr lang="en-US" altLang="ko-KR" sz="1400" u="sng" kern="0" dirty="0"/>
              <a:t>/real-time.html --log-format=COMBINED --real-time-html</a:t>
            </a:r>
            <a:endParaRPr lang="ko-KR" altLang="ko-KR" sz="1400" u="sng" kern="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05DCB3A8-121D-4D63-8467-FF301A4CDC5B}"/>
              </a:ext>
            </a:extLst>
          </p:cNvPr>
          <p:cNvSpPr/>
          <p:nvPr/>
        </p:nvSpPr>
        <p:spPr>
          <a:xfrm>
            <a:off x="1475656" y="2132856"/>
            <a:ext cx="3240360" cy="288032"/>
          </a:xfrm>
          <a:prstGeom prst="frame">
            <a:avLst>
              <a:gd name="adj1" fmla="val 4636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945B4F-367A-4E5D-815A-E7AF6987E21C}"/>
              </a:ext>
            </a:extLst>
          </p:cNvPr>
          <p:cNvCxnSpPr/>
          <p:nvPr/>
        </p:nvCxnSpPr>
        <p:spPr>
          <a:xfrm flipH="1">
            <a:off x="2843808" y="2420888"/>
            <a:ext cx="144016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D97C96E-1096-47FA-ACD3-31379C722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4" b="59043"/>
          <a:stretch/>
        </p:blipFill>
        <p:spPr>
          <a:xfrm>
            <a:off x="1332569" y="3832683"/>
            <a:ext cx="6296025" cy="1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5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파일 설정 자동 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이전 슬라이드 코드 입력 시 </a:t>
            </a:r>
            <a:r>
              <a:rPr lang="en-US" altLang="ko-KR" dirty="0"/>
              <a:t>html</a:t>
            </a:r>
            <a:r>
              <a:rPr lang="ko-KR" altLang="en-US" dirty="0"/>
              <a:t>은 갱신됨</a:t>
            </a:r>
            <a:endParaRPr lang="en-US" altLang="ko-KR" dirty="0"/>
          </a:p>
          <a:p>
            <a:pPr lvl="1"/>
            <a:r>
              <a:rPr lang="en-US" altLang="ko-KR" dirty="0"/>
              <a:t>Crontab</a:t>
            </a:r>
            <a:r>
              <a:rPr lang="ko-KR" altLang="en-US" dirty="0"/>
              <a:t>에 등록해 자동으로 업데이트 하도록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Vim </a:t>
            </a:r>
            <a:r>
              <a:rPr lang="ko-KR" altLang="en-US" dirty="0"/>
              <a:t>에디터로 쉘 스크립트 파일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Crontab</a:t>
            </a:r>
            <a:r>
              <a:rPr lang="ko-KR" altLang="en-US" dirty="0"/>
              <a:t>에서 매 분 업데이트 되도록 설정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21592D-B5BE-482C-89F2-2CD31CCA1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7" b="66923"/>
          <a:stretch/>
        </p:blipFill>
        <p:spPr>
          <a:xfrm>
            <a:off x="1259632" y="2564904"/>
            <a:ext cx="6296025" cy="1008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3B9F77-0ACC-437E-9ACA-A1910BA5C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38"/>
          <a:stretch/>
        </p:blipFill>
        <p:spPr>
          <a:xfrm>
            <a:off x="1242108" y="4639766"/>
            <a:ext cx="6296025" cy="3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2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Goaccess</a:t>
            </a:r>
            <a:r>
              <a:rPr lang="en-US" altLang="ko-KR" dirty="0"/>
              <a:t> </a:t>
            </a:r>
            <a:r>
              <a:rPr lang="ko-KR" altLang="en-US" dirty="0"/>
              <a:t>공식 도큐먼트 </a:t>
            </a:r>
            <a:r>
              <a:rPr lang="en-US" altLang="ko-KR" dirty="0"/>
              <a:t>/ </a:t>
            </a:r>
            <a:r>
              <a:rPr lang="en-US" altLang="ko-KR" dirty="0" err="1"/>
              <a:t>getstarted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https://goaccess.io/get-started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588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3DDED1-DA6A-4C78-B2C3-4C35A74F3214}"/>
              </a:ext>
            </a:extLst>
          </p:cNvPr>
          <p:cNvSpPr/>
          <p:nvPr/>
        </p:nvSpPr>
        <p:spPr>
          <a:xfrm>
            <a:off x="2657854" y="3198168"/>
            <a:ext cx="3828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https://goaccess.io/get-started</a:t>
            </a:r>
          </a:p>
        </p:txBody>
      </p:sp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19.02.15 </a:t>
            </a:r>
            <a:r>
              <a:rPr lang="ko-KR" altLang="en-US" dirty="0" err="1"/>
              <a:t>전성완</a:t>
            </a:r>
            <a:r>
              <a:rPr lang="ko-KR" altLang="en-US" dirty="0"/>
              <a:t> 교수님 면담</a:t>
            </a:r>
            <a:endParaRPr lang="en-US" altLang="ko-KR" dirty="0"/>
          </a:p>
          <a:p>
            <a:pPr lvl="1"/>
            <a:r>
              <a:rPr lang="ko-KR" altLang="en-US" dirty="0"/>
              <a:t>혈당 기록에는 환자마다 나타나는 패턴이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지점에서는 식사 정보는 없으나 혈당이 상승하는게 관찰됨 즉 식사 정보의 결측 의심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의사들은 보통 </a:t>
            </a:r>
            <a:r>
              <a:rPr lang="en-US" altLang="ko-KR" dirty="0"/>
              <a:t>30~1</a:t>
            </a:r>
            <a:r>
              <a:rPr lang="ko-KR" altLang="en-US" dirty="0"/>
              <a:t>시간 내에 </a:t>
            </a:r>
            <a:r>
              <a:rPr lang="en-US" altLang="ko-KR" dirty="0"/>
              <a:t>100</a:t>
            </a:r>
            <a:r>
              <a:rPr lang="ko-KR" altLang="en-US" dirty="0"/>
              <a:t>정도 혈당이 급히 오를 경우 식사 포인트로 예측한다고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인슐린 투여와 같이 인위적인 정보는 예측하기 힘들지만 식사와 같은 정보는 예측이 가능하지 않을까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계획</a:t>
            </a:r>
            <a:endParaRPr lang="en-US" altLang="ko-KR" dirty="0"/>
          </a:p>
          <a:p>
            <a:pPr lvl="1"/>
            <a:r>
              <a:rPr lang="ko-KR" altLang="en-US" dirty="0"/>
              <a:t>위 정보를 토대로 예측 식사 시간으로 </a:t>
            </a:r>
            <a:r>
              <a:rPr lang="ko-KR" altLang="en-US" dirty="0" err="1"/>
              <a:t>결측치를</a:t>
            </a:r>
            <a:r>
              <a:rPr lang="ko-KR" altLang="en-US" dirty="0"/>
              <a:t> 보간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 정확도는 기존 입력된 식사 정보와 비교해 일치함을 확인 가능할 것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951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명 </a:t>
            </a:r>
            <a:r>
              <a:rPr lang="en-US" altLang="ko-KR" dirty="0"/>
              <a:t>CGM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분석할 데이터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6CAACB-8C45-4C3A-9093-AFDE437F6DDF}"/>
              </a:ext>
            </a:extLst>
          </p:cNvPr>
          <p:cNvGrpSpPr/>
          <p:nvPr/>
        </p:nvGrpSpPr>
        <p:grpSpPr>
          <a:xfrm>
            <a:off x="1403648" y="1852351"/>
            <a:ext cx="6467344" cy="3672409"/>
            <a:chOff x="1691680" y="1700808"/>
            <a:chExt cx="4818806" cy="27363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73A8EE9-80AB-4A63-93A5-1C169EC3F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19" r="20220" b="45581"/>
            <a:stretch/>
          </p:blipFill>
          <p:spPr>
            <a:xfrm>
              <a:off x="1691680" y="1700808"/>
              <a:ext cx="3168352" cy="273630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38B587-EACC-4330-9FD5-DEAB29931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022" t="14265" b="45836"/>
            <a:stretch/>
          </p:blipFill>
          <p:spPr>
            <a:xfrm>
              <a:off x="4843400" y="1700809"/>
              <a:ext cx="1667086" cy="2736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7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명 </a:t>
            </a:r>
            <a:r>
              <a:rPr lang="en-US" altLang="ko-KR" dirty="0"/>
              <a:t>CGM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분마다 기록한 혈당 데이터</a:t>
            </a:r>
            <a:endParaRPr lang="en-US" altLang="ko-KR" dirty="0"/>
          </a:p>
          <a:p>
            <a:pPr lvl="1"/>
            <a:r>
              <a:rPr lang="ko-KR" altLang="en-US" dirty="0"/>
              <a:t>식사 시 </a:t>
            </a:r>
            <a:r>
              <a:rPr lang="en-US" altLang="ko-KR" dirty="0" err="1"/>
              <a:t>Eme</a:t>
            </a:r>
            <a:r>
              <a:rPr lang="ko-KR" altLang="en-US" dirty="0"/>
              <a:t>로 표기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분석 방향</a:t>
            </a:r>
            <a:endParaRPr lang="en-US" altLang="ko-KR" dirty="0"/>
          </a:p>
          <a:p>
            <a:pPr lvl="1"/>
            <a:r>
              <a:rPr lang="ko-KR" altLang="en-US" dirty="0"/>
              <a:t>혈당은 데이터 프레임 한 인덱스 당 </a:t>
            </a:r>
            <a:r>
              <a:rPr lang="en-US" altLang="ko-KR" dirty="0"/>
              <a:t>5</a:t>
            </a:r>
            <a:r>
              <a:rPr lang="ko-KR" altLang="en-US" dirty="0"/>
              <a:t>분 단위로 저장됨 </a:t>
            </a:r>
            <a:endParaRPr lang="en-US" altLang="ko-KR" dirty="0"/>
          </a:p>
          <a:p>
            <a:pPr lvl="1"/>
            <a:r>
              <a:rPr lang="en-US" altLang="ko-KR" dirty="0"/>
              <a:t>6~12</a:t>
            </a:r>
            <a:r>
              <a:rPr lang="ko-KR" altLang="en-US" dirty="0"/>
              <a:t> 인덱스부터 검사를 시작해 혈당의 차를 검사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이상 차이가 날 경우 가장 왼쪽의 인덱스를 식사 시점으로 표기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분석할 데이터</a:t>
            </a:r>
          </a:p>
        </p:txBody>
      </p:sp>
    </p:spTree>
    <p:extLst>
      <p:ext uri="{BB962C8B-B14F-4D97-AF65-F5344CB8AC3E}">
        <p14:creationId xmlns:p14="http://schemas.microsoft.com/office/powerpoint/2010/main" val="417222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.17:4013 </a:t>
            </a:r>
            <a:r>
              <a:rPr lang="ko-KR" altLang="en-US" dirty="0"/>
              <a:t>웹 서버</a:t>
            </a:r>
            <a:endParaRPr lang="en-US" altLang="ko-KR" dirty="0"/>
          </a:p>
          <a:p>
            <a:pPr lvl="1"/>
            <a:r>
              <a:rPr lang="en-US" altLang="ko-KR" dirty="0"/>
              <a:t>ES</a:t>
            </a:r>
            <a:r>
              <a:rPr lang="ko-KR" altLang="en-US" dirty="0"/>
              <a:t>에 저장한 </a:t>
            </a:r>
            <a:r>
              <a:rPr lang="en-US" altLang="ko-KR" dirty="0"/>
              <a:t>16</a:t>
            </a:r>
            <a:r>
              <a:rPr lang="ko-KR" altLang="en-US" dirty="0"/>
              <a:t>명 </a:t>
            </a:r>
            <a:r>
              <a:rPr lang="en-US" altLang="ko-KR" dirty="0"/>
              <a:t>CGM </a:t>
            </a:r>
            <a:r>
              <a:rPr lang="ko-KR" altLang="en-US" dirty="0"/>
              <a:t>데이터를 바탕으로  환자 별 혈당을 그래프로 시각화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69409-DD0C-438E-B7B2-E8EC459B4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9" r="38975" b="15108"/>
          <a:stretch/>
        </p:blipFill>
        <p:spPr>
          <a:xfrm>
            <a:off x="1331640" y="2774457"/>
            <a:ext cx="4387838" cy="30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8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103</a:t>
            </a:r>
            <a:r>
              <a:rPr lang="ko-KR" altLang="en-US" dirty="0"/>
              <a:t>번 환자</a:t>
            </a:r>
            <a:endParaRPr lang="en-US" altLang="ko-KR" dirty="0"/>
          </a:p>
          <a:p>
            <a:pPr lvl="1"/>
            <a:r>
              <a:rPr lang="ko-KR" altLang="en-US" dirty="0"/>
              <a:t>혈당 변동폭이 높다</a:t>
            </a:r>
            <a:endParaRPr lang="en-US" altLang="ko-KR" dirty="0"/>
          </a:p>
          <a:p>
            <a:pPr lvl="1"/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식사</a:t>
            </a:r>
            <a:r>
              <a:rPr lang="en-US" altLang="ko-KR" dirty="0"/>
              <a:t>, </a:t>
            </a:r>
            <a:r>
              <a:rPr lang="ko-KR" altLang="en-US" dirty="0"/>
              <a:t>인슐린 정보가 비교적 자주 기록되어 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082690-C269-426C-B81E-A9B62292A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2" b="9293"/>
          <a:stretch/>
        </p:blipFill>
        <p:spPr>
          <a:xfrm>
            <a:off x="899592" y="2852936"/>
            <a:ext cx="7863870" cy="34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888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이상치 발견</a:t>
            </a:r>
            <a:endParaRPr lang="en-US" altLang="ko-KR" dirty="0"/>
          </a:p>
          <a:p>
            <a:pPr lvl="1"/>
            <a:r>
              <a:rPr lang="ko-KR" altLang="en-US" dirty="0"/>
              <a:t>식사를 했음에도 불구하고 혈당이 내려간다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이후에도 상승하나 그 기간은 </a:t>
            </a:r>
            <a:r>
              <a:rPr lang="en-US" altLang="ko-KR" dirty="0"/>
              <a:t>3</a:t>
            </a:r>
            <a:r>
              <a:rPr lang="ko-KR" altLang="en-US" dirty="0"/>
              <a:t>시간 이상</a:t>
            </a:r>
            <a:endParaRPr lang="en-US" altLang="ko-KR" dirty="0"/>
          </a:p>
          <a:p>
            <a:pPr lvl="1"/>
            <a:r>
              <a:rPr lang="ko-KR" altLang="en-US" dirty="0"/>
              <a:t>인슐린 투여와 운동은 식사와 혈당 간의 영향에 상관이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FD2F0-9204-47DD-9911-3DDB9DADA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6" t="22355" r="47303" b="44603"/>
          <a:stretch/>
        </p:blipFill>
        <p:spPr>
          <a:xfrm>
            <a:off x="971600" y="1124744"/>
            <a:ext cx="3600400" cy="3096344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33E35CCB-C698-4A24-843B-15FAE6E32957}"/>
              </a:ext>
            </a:extLst>
          </p:cNvPr>
          <p:cNvSpPr/>
          <p:nvPr/>
        </p:nvSpPr>
        <p:spPr>
          <a:xfrm>
            <a:off x="1403648" y="2276872"/>
            <a:ext cx="346223" cy="269235"/>
          </a:xfrm>
          <a:prstGeom prst="frame">
            <a:avLst>
              <a:gd name="adj1" fmla="val 4153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4AF8F88-064B-4244-B917-7B847CECA2A3}"/>
              </a:ext>
            </a:extLst>
          </p:cNvPr>
          <p:cNvSpPr/>
          <p:nvPr/>
        </p:nvSpPr>
        <p:spPr>
          <a:xfrm>
            <a:off x="2627784" y="2780928"/>
            <a:ext cx="346223" cy="269235"/>
          </a:xfrm>
          <a:prstGeom prst="frame">
            <a:avLst>
              <a:gd name="adj1" fmla="val 4153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263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B7B38-F8E6-48D8-92CB-9AF8C1873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9" b="45639"/>
          <a:stretch/>
        </p:blipFill>
        <p:spPr>
          <a:xfrm>
            <a:off x="4956" y="3774101"/>
            <a:ext cx="9144000" cy="2304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60017A-66A6-4337-8EAD-D2C2C0C94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23" b="45639"/>
          <a:stretch/>
        </p:blipFill>
        <p:spPr>
          <a:xfrm>
            <a:off x="0" y="1229282"/>
            <a:ext cx="9144000" cy="22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분석해 보니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CCC4BBAD-EDB2-4B9D-930E-AB531245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변수가 너무 많다</a:t>
            </a:r>
            <a:endParaRPr lang="en-US" altLang="ko-KR" dirty="0"/>
          </a:p>
          <a:p>
            <a:pPr lvl="1"/>
            <a:r>
              <a:rPr lang="ko-KR" altLang="en-US" dirty="0"/>
              <a:t>결국 식사 시간을 예측하는 척도는 혈당</a:t>
            </a:r>
            <a:endParaRPr lang="en-US" altLang="ko-KR" dirty="0"/>
          </a:p>
          <a:p>
            <a:pPr lvl="1"/>
            <a:r>
              <a:rPr lang="ko-KR" altLang="en-US" dirty="0"/>
              <a:t>혈당에 영향을 주는 인슐린</a:t>
            </a:r>
            <a:r>
              <a:rPr lang="en-US" altLang="ko-KR" dirty="0"/>
              <a:t>, 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심지어 식사의 종류에 따라서도 혈당이 상승하는 폭은 달라지며 오히려 떨어질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불완전한 데이터</a:t>
            </a:r>
            <a:endParaRPr lang="en-US" altLang="ko-KR" dirty="0"/>
          </a:p>
          <a:p>
            <a:pPr lvl="1"/>
            <a:r>
              <a:rPr lang="ko-KR" altLang="en-US" dirty="0"/>
              <a:t>혈당 정보는 있으나 위의 많은 변수들은 </a:t>
            </a:r>
            <a:r>
              <a:rPr lang="ko-KR" altLang="en-US" dirty="0" err="1"/>
              <a:t>결측치인</a:t>
            </a:r>
            <a:r>
              <a:rPr lang="ko-KR" altLang="en-US" dirty="0"/>
              <a:t> 경우 이전 변수의 영향을 판단하는 데 있어 장애가 됨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16</a:t>
            </a:r>
            <a:r>
              <a:rPr lang="ko-KR" altLang="en-US" dirty="0">
                <a:solidFill>
                  <a:srgbClr val="FF0000"/>
                </a:solidFill>
              </a:rPr>
              <a:t>명 데이터로 식사시간 예측은 무리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모든 환자가 같은 식사</a:t>
            </a:r>
            <a:r>
              <a:rPr lang="en-US" altLang="ko-KR" dirty="0"/>
              <a:t>, </a:t>
            </a:r>
            <a:r>
              <a:rPr lang="ko-KR" altLang="en-US" dirty="0"/>
              <a:t>같은 운동을 할 때라는 가정 하에 측정이 필요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혈당을 제외한 어떤 변수 조차도 결측 없이 정확하게 측정되어야 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0213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20305</TotalTime>
  <Words>366</Words>
  <Application>Microsoft Office PowerPoint</Application>
  <PresentationFormat>화면 슬라이드 쇼(4:3)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CGM 데이터 식사시간 예측 실험 &amp; goaccess 설정 업데이트</vt:lpstr>
      <vt:lpstr>개요</vt:lpstr>
      <vt:lpstr>분석할 데이터</vt:lpstr>
      <vt:lpstr>분석할 데이터</vt:lpstr>
      <vt:lpstr>그래프 분석</vt:lpstr>
      <vt:lpstr>그래프 분석</vt:lpstr>
      <vt:lpstr>그래프 분석</vt:lpstr>
      <vt:lpstr>그래프 분석</vt:lpstr>
      <vt:lpstr>분석해 보니...</vt:lpstr>
      <vt:lpstr>Real-time.html 디렉토리</vt:lpstr>
      <vt:lpstr>로그 파일 설정 자동 업데이트</vt:lpstr>
      <vt:lpstr>참고 사이트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3052</cp:revision>
  <cp:lastPrinted>2018-02-13T05:00:29Z</cp:lastPrinted>
  <dcterms:created xsi:type="dcterms:W3CDTF">2013-09-09T21:16:08Z</dcterms:created>
  <dcterms:modified xsi:type="dcterms:W3CDTF">2019-02-24T19:15:24Z</dcterms:modified>
</cp:coreProperties>
</file>