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5"/>
  </p:notesMasterIdLst>
  <p:sldIdLst>
    <p:sldId id="256" r:id="rId2"/>
    <p:sldId id="395" r:id="rId3"/>
    <p:sldId id="398" r:id="rId4"/>
    <p:sldId id="399" r:id="rId5"/>
    <p:sldId id="462" r:id="rId6"/>
    <p:sldId id="466" r:id="rId7"/>
    <p:sldId id="400" r:id="rId8"/>
    <p:sldId id="463" r:id="rId9"/>
    <p:sldId id="464" r:id="rId10"/>
    <p:sldId id="465" r:id="rId11"/>
    <p:sldId id="402" r:id="rId12"/>
    <p:sldId id="403" r:id="rId13"/>
    <p:sldId id="393" r:id="rId14"/>
  </p:sldIdLst>
  <p:sldSz cx="9144000" cy="6858000" type="screen4x3"/>
  <p:notesSz cx="6788150" cy="99234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6600"/>
    <a:srgbClr val="FFFFCC"/>
    <a:srgbClr val="000066"/>
    <a:srgbClr val="808080"/>
    <a:srgbClr val="0000FF"/>
    <a:srgbClr val="FFFF00"/>
    <a:srgbClr val="00FF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94" autoAdjust="0"/>
    <p:restoredTop sz="94614" autoAdjust="0"/>
  </p:normalViewPr>
  <p:slideViewPr>
    <p:cSldViewPr>
      <p:cViewPr varScale="1">
        <p:scale>
          <a:sx n="127" d="100"/>
          <a:sy n="127" d="100"/>
        </p:scale>
        <p:origin x="143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6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1223" cy="495705"/>
          </a:xfrm>
          <a:prstGeom prst="rect">
            <a:avLst/>
          </a:prstGeom>
        </p:spPr>
        <p:txBody>
          <a:bodyPr vert="horz" lIns="89193" tIns="44596" rIns="89193" bIns="4459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5382" y="1"/>
            <a:ext cx="2941223" cy="495705"/>
          </a:xfrm>
          <a:prstGeom prst="rect">
            <a:avLst/>
          </a:prstGeom>
        </p:spPr>
        <p:txBody>
          <a:bodyPr vert="horz" lIns="89193" tIns="44596" rIns="89193" bIns="44596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2950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193" tIns="44596" rIns="89193" bIns="4459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508" y="4713880"/>
            <a:ext cx="5431138" cy="4466026"/>
          </a:xfrm>
          <a:prstGeom prst="rect">
            <a:avLst/>
          </a:prstGeom>
        </p:spPr>
        <p:txBody>
          <a:bodyPr vert="horz" lIns="89193" tIns="44596" rIns="89193" bIns="44596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6200"/>
            <a:ext cx="2941223" cy="495705"/>
          </a:xfrm>
          <a:prstGeom prst="rect">
            <a:avLst/>
          </a:prstGeom>
        </p:spPr>
        <p:txBody>
          <a:bodyPr vert="horz" lIns="89193" tIns="44596" rIns="89193" bIns="4459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5382" y="9426200"/>
            <a:ext cx="2941223" cy="495705"/>
          </a:xfrm>
          <a:prstGeom prst="rect">
            <a:avLst/>
          </a:prstGeom>
        </p:spPr>
        <p:txBody>
          <a:bodyPr vert="horz" lIns="89193" tIns="44596" rIns="89193" bIns="44596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김상현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gmlakd103@naver.com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배찬민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bebe2009@naver.com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ehoeskrap.tistory.com/186" TargetMode="External"/><Relationship Id="rId2" Type="http://schemas.openxmlformats.org/officeDocument/2006/relationships/hyperlink" Target="https://keras.io/application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CGM Bi-LSTM </a:t>
            </a:r>
            <a:r>
              <a:rPr lang="ko-KR" altLang="en-US" dirty="0"/>
              <a:t>모델 적용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김상현</a:t>
            </a:r>
            <a:r>
              <a:rPr lang="en-US" altLang="ko-KR" dirty="0"/>
              <a:t>, </a:t>
            </a:r>
            <a:r>
              <a:rPr lang="ko-KR" altLang="en-US" dirty="0" err="1"/>
              <a:t>이한범</a:t>
            </a:r>
            <a:endParaRPr lang="en-US" altLang="ko-KR" dirty="0"/>
          </a:p>
          <a:p>
            <a:r>
              <a:rPr lang="en-US" altLang="ko-KR" dirty="0"/>
              <a:t>19-05-26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A4E4C-13B9-4EB6-926F-D68B6B9A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68D5C04-D0D4-4D74-BFCD-E43AD58D6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462746"/>
              </p:ext>
            </p:extLst>
          </p:nvPr>
        </p:nvGraphicFramePr>
        <p:xfrm>
          <a:off x="1898650" y="1163538"/>
          <a:ext cx="5346700" cy="48577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53066">
                  <a:extLst>
                    <a:ext uri="{9D8B030D-6E8A-4147-A177-3AD203B41FA5}">
                      <a16:colId xmlns:a16="http://schemas.microsoft.com/office/drawing/2014/main" val="3146224840"/>
                    </a:ext>
                  </a:extLst>
                </a:gridCol>
                <a:gridCol w="924474">
                  <a:extLst>
                    <a:ext uri="{9D8B030D-6E8A-4147-A177-3AD203B41FA5}">
                      <a16:colId xmlns:a16="http://schemas.microsoft.com/office/drawing/2014/main" val="53645200"/>
                    </a:ext>
                  </a:extLst>
                </a:gridCol>
                <a:gridCol w="943535">
                  <a:extLst>
                    <a:ext uri="{9D8B030D-6E8A-4147-A177-3AD203B41FA5}">
                      <a16:colId xmlns:a16="http://schemas.microsoft.com/office/drawing/2014/main" val="2602886699"/>
                    </a:ext>
                  </a:extLst>
                </a:gridCol>
                <a:gridCol w="991189">
                  <a:extLst>
                    <a:ext uri="{9D8B030D-6E8A-4147-A177-3AD203B41FA5}">
                      <a16:colId xmlns:a16="http://schemas.microsoft.com/office/drawing/2014/main" val="326605489"/>
                    </a:ext>
                  </a:extLst>
                </a:gridCol>
                <a:gridCol w="648085">
                  <a:extLst>
                    <a:ext uri="{9D8B030D-6E8A-4147-A177-3AD203B41FA5}">
                      <a16:colId xmlns:a16="http://schemas.microsoft.com/office/drawing/2014/main" val="2034917640"/>
                    </a:ext>
                  </a:extLst>
                </a:gridCol>
                <a:gridCol w="886351">
                  <a:extLst>
                    <a:ext uri="{9D8B030D-6E8A-4147-A177-3AD203B41FA5}">
                      <a16:colId xmlns:a16="http://schemas.microsoft.com/office/drawing/2014/main" val="805804126"/>
                    </a:ext>
                  </a:extLst>
                </a:gridCol>
              </a:tblGrid>
              <a:tr h="20955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RMSE </a:t>
                      </a:r>
                      <a:r>
                        <a:rPr lang="ko-KR" altLang="en-US" sz="1100" u="none" strike="noStrike" dirty="0">
                          <a:effectLst/>
                        </a:rPr>
                        <a:t>테스팅 결과물 </a:t>
                      </a:r>
                      <a:r>
                        <a:rPr lang="en-US" altLang="ko-KR" sz="1100" u="none" strike="noStrike" dirty="0">
                          <a:effectLst/>
                        </a:rPr>
                        <a:t>(PH120)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78232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환자별 </a:t>
                      </a:r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Just LSTM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HbA1c 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BMI 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DM 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age 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909786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48.402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78.873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46.723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57.456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108.575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38510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37.530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41.996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39.364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46.460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89.430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89606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87.047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123.016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82.983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84.848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84.105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11375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42.039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32.172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50.422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26.279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117.235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8611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40.274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80.151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52.961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50.323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84.965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77926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57.087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48.021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40.626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47.184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50.904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87872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50.954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54.269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53.105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60.870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43.820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61855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50.954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48.017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35.831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49.014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115.419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80449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49.853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110.503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43.936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55.281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171.408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68576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평균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51.571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68.558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49.550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53.080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96.207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798278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환자별 </a:t>
                      </a:r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Bi-LSTM 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HbA1c,DM 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HbA1c,BMI 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A6A6A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Bi,A1c,BMI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313888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51.190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57.056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54.543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36.293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56377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38.471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44.399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35.857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50.370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71821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86.466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85.084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81.119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46.797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42291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26.958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24.622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37.859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52.787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33757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41.395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49.786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43.453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43.202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617384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52.927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47.190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47.303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81.246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31443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43.267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59.699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46.456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37.571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99829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43.267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47.790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50.318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52.236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61007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54.406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55.439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52.759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48.206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79728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평균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48.705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52.340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49.963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49.856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1211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442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73518-D82C-4803-91FB-80972D3A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시도해볼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D3946-77CE-418B-AD8B-584CA3E70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분리 </a:t>
            </a:r>
            <a:r>
              <a:rPr lang="ko-KR" altLang="en-US" dirty="0" err="1"/>
              <a:t>해놓은</a:t>
            </a:r>
            <a:r>
              <a:rPr lang="ko-KR" altLang="en-US" dirty="0"/>
              <a:t> 결측 포함 데이터 세트로 </a:t>
            </a:r>
            <a:r>
              <a:rPr lang="en-US" altLang="ko-KR" dirty="0" err="1"/>
              <a:t>pre_train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우측 그림처럼 </a:t>
            </a:r>
            <a:r>
              <a:rPr lang="en-US" altLang="ko-KR" dirty="0"/>
              <a:t>Epoch </a:t>
            </a:r>
            <a:r>
              <a:rPr lang="ko-KR" altLang="en-US" dirty="0"/>
              <a:t>늘려가며</a:t>
            </a:r>
            <a:br>
              <a:rPr lang="en-US" altLang="ko-KR" dirty="0"/>
            </a:br>
            <a:r>
              <a:rPr lang="ko-KR" altLang="en-US" dirty="0"/>
              <a:t>모델 평가 비교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RMSE </a:t>
            </a:r>
            <a:r>
              <a:rPr lang="ko-KR" altLang="en-US" dirty="0"/>
              <a:t>외 </a:t>
            </a:r>
            <a:r>
              <a:rPr lang="en-US" altLang="ko-KR" dirty="0"/>
              <a:t>MASE, MAPE </a:t>
            </a:r>
            <a:r>
              <a:rPr lang="ko-KR" altLang="en-US" dirty="0"/>
              <a:t>등 모델 평가 척도 점수로도 비교해볼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4DF972-1A4A-40E3-8598-BF155AA6D8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60"/>
          <a:stretch/>
        </p:blipFill>
        <p:spPr>
          <a:xfrm>
            <a:off x="6588224" y="2132856"/>
            <a:ext cx="2159248" cy="209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1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E0A2D-286C-480A-A7BB-963F17BA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예정 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77288-B72A-486D-8557-2E19362CD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https://keras.io/applications/</a:t>
            </a:r>
            <a:r>
              <a:rPr lang="en-US" altLang="ko-KR" dirty="0"/>
              <a:t> (</a:t>
            </a:r>
            <a:r>
              <a:rPr lang="ko-KR" altLang="en-US" dirty="0" err="1"/>
              <a:t>케라스</a:t>
            </a:r>
            <a:r>
              <a:rPr lang="ko-KR" altLang="en-US" dirty="0"/>
              <a:t> </a:t>
            </a:r>
            <a:r>
              <a:rPr lang="en-US" altLang="ko-KR" dirty="0"/>
              <a:t>pre-train </a:t>
            </a:r>
            <a:r>
              <a:rPr lang="ko-KR" altLang="en-US" dirty="0"/>
              <a:t>모듈 도큐먼트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linkClick r:id="rId3"/>
              </a:rPr>
              <a:t>https://eehoeskrap.tistory.com/186</a:t>
            </a:r>
            <a:r>
              <a:rPr lang="en-US" altLang="ko-KR" dirty="0"/>
              <a:t> (pre-train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파인 튜닝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354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19.05.20 </a:t>
            </a:r>
            <a:r>
              <a:rPr lang="ko-KR" altLang="en-US" dirty="0"/>
              <a:t>세미나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640D1-0195-4175-A3A3-6CA12CD36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37233"/>
            <a:ext cx="7991475" cy="5272087"/>
          </a:xfrm>
        </p:spPr>
        <p:txBody>
          <a:bodyPr>
            <a:normAutofit lnSpcReduction="10000"/>
          </a:bodyPr>
          <a:lstStyle/>
          <a:p>
            <a:pPr marL="514350" indent="-457200"/>
            <a:r>
              <a:rPr lang="ko-KR" altLang="en-US" dirty="0"/>
              <a:t>이전 실험 결과로 </a:t>
            </a:r>
            <a:r>
              <a:rPr lang="ko-KR" altLang="en-US" dirty="0" err="1"/>
              <a:t>부터</a:t>
            </a:r>
            <a:r>
              <a:rPr lang="en-US" altLang="ko-KR" dirty="0"/>
              <a:t>…</a:t>
            </a:r>
          </a:p>
          <a:p>
            <a:pPr marL="914400" lvl="1" indent="-457200"/>
            <a:r>
              <a:rPr lang="ko-KR" altLang="en-US" dirty="0"/>
              <a:t>당화 혈색소와 </a:t>
            </a:r>
            <a:r>
              <a:rPr lang="en-US" altLang="ko-KR" dirty="0"/>
              <a:t>BMI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1314450" lvl="2" indent="-457200"/>
            <a:r>
              <a:rPr lang="ko-KR" altLang="en-US" dirty="0"/>
              <a:t>보유 데이터에 대한 정보 정리 할 것</a:t>
            </a:r>
            <a:endParaRPr lang="en-US" altLang="ko-KR" dirty="0"/>
          </a:p>
          <a:p>
            <a:pPr marL="1314450" lvl="2" indent="-457200"/>
            <a:r>
              <a:rPr lang="ko-KR" altLang="en-US" dirty="0"/>
              <a:t>정적 데이터 따라 </a:t>
            </a:r>
            <a:r>
              <a:rPr lang="en-US" altLang="ko-KR" dirty="0" err="1"/>
              <a:t>rmse</a:t>
            </a:r>
            <a:r>
              <a:rPr lang="ko-KR" altLang="en-US" dirty="0"/>
              <a:t>도 각각 다르게 나옴</a:t>
            </a:r>
            <a:endParaRPr lang="en-US" altLang="ko-KR" dirty="0"/>
          </a:p>
          <a:p>
            <a:pPr marL="1314450" lvl="2" indent="-457200"/>
            <a:r>
              <a:rPr lang="ko-KR" altLang="en-US" dirty="0"/>
              <a:t>레이어 </a:t>
            </a:r>
            <a:r>
              <a:rPr lang="en-US" altLang="ko-KR" dirty="0"/>
              <a:t>, </a:t>
            </a:r>
            <a:r>
              <a:rPr lang="ko-KR" altLang="en-US" dirty="0"/>
              <a:t>노드 수 변경 시 성능변화</a:t>
            </a:r>
            <a:endParaRPr lang="en-US" altLang="ko-KR" dirty="0"/>
          </a:p>
          <a:p>
            <a:pPr marL="1314450" lvl="2" indent="-457200"/>
            <a:r>
              <a:rPr lang="ko-KR" altLang="en-US" dirty="0"/>
              <a:t>현재 모델은 </a:t>
            </a:r>
            <a:r>
              <a:rPr lang="en-US" altLang="ko-KR" dirty="0"/>
              <a:t>train, test</a:t>
            </a:r>
            <a:r>
              <a:rPr lang="ko-KR" altLang="en-US" dirty="0"/>
              <a:t> 데이터 세트가 같음</a:t>
            </a:r>
            <a:endParaRPr lang="en-US" altLang="ko-KR" dirty="0"/>
          </a:p>
          <a:p>
            <a:pPr marL="914400" lvl="1" indent="-457200"/>
            <a:endParaRPr lang="en-US" altLang="ko-KR" dirty="0"/>
          </a:p>
          <a:p>
            <a:pPr marL="914400" lvl="1" indent="-457200"/>
            <a:r>
              <a:rPr lang="ko-KR" altLang="en-US" dirty="0"/>
              <a:t>진행할 것</a:t>
            </a:r>
            <a:endParaRPr lang="en-US" altLang="ko-KR" dirty="0"/>
          </a:p>
          <a:p>
            <a:pPr marL="1314450" lvl="2" indent="-457200"/>
            <a:r>
              <a:rPr lang="ko-KR" altLang="en-US" dirty="0"/>
              <a:t>교수님이 참조해주신 </a:t>
            </a:r>
            <a:r>
              <a:rPr lang="en-US" altLang="ko-KR" dirty="0">
                <a:solidFill>
                  <a:srgbClr val="FF0000"/>
                </a:solidFill>
              </a:rPr>
              <a:t>Bi-LSTM </a:t>
            </a:r>
            <a:r>
              <a:rPr lang="ko-KR" altLang="en-US" dirty="0">
                <a:solidFill>
                  <a:srgbClr val="FF0000"/>
                </a:solidFill>
              </a:rPr>
              <a:t>논문 </a:t>
            </a:r>
            <a:r>
              <a:rPr lang="ko-KR" altLang="en-US" dirty="0"/>
              <a:t>참조</a:t>
            </a:r>
            <a:endParaRPr lang="en-US" altLang="ko-KR" dirty="0"/>
          </a:p>
          <a:p>
            <a:pPr marL="1771650" lvl="3" indent="-457200"/>
            <a:r>
              <a:rPr lang="en-US" altLang="ko-KR" sz="1800" dirty="0"/>
              <a:t>train, test</a:t>
            </a:r>
            <a:r>
              <a:rPr lang="ko-KR" altLang="en-US" sz="1800" dirty="0"/>
              <a:t> 분리 기준 고려할 것</a:t>
            </a:r>
            <a:endParaRPr lang="en-US" altLang="ko-KR" sz="1800" dirty="0"/>
          </a:p>
          <a:p>
            <a:pPr marL="1771650" lvl="3" indent="-457200"/>
            <a:r>
              <a:rPr lang="ko-KR" altLang="en-US" sz="1800" dirty="0"/>
              <a:t>위 논문처럼 논문에 쓰일 도표로 정리</a:t>
            </a:r>
            <a:endParaRPr lang="en-US" altLang="ko-KR" sz="1800" dirty="0"/>
          </a:p>
          <a:p>
            <a:pPr marL="1771650" lvl="3" indent="-457200"/>
            <a:r>
              <a:rPr lang="ko-KR" altLang="en-US" sz="1800" dirty="0"/>
              <a:t>새로 적용시킬 모델에는 입력 데이터로 </a:t>
            </a:r>
            <a:br>
              <a:rPr lang="en-US" altLang="ko-KR" sz="1800" dirty="0"/>
            </a:br>
            <a:r>
              <a:rPr lang="ko-KR" altLang="en-US" sz="1800" dirty="0"/>
              <a:t>기존 모델에서 결과가 좋았던 </a:t>
            </a:r>
            <a:r>
              <a:rPr lang="en-US" altLang="ko-KR" sz="1800" dirty="0">
                <a:solidFill>
                  <a:srgbClr val="FF0000"/>
                </a:solidFill>
              </a:rPr>
              <a:t>BMI</a:t>
            </a:r>
            <a:r>
              <a:rPr lang="en-US" altLang="ko-KR" sz="1800" dirty="0"/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당화혈색소</a:t>
            </a:r>
            <a:r>
              <a:rPr lang="ko-KR" altLang="en-US" sz="1800" dirty="0"/>
              <a:t>를 입력</a:t>
            </a:r>
            <a:endParaRPr lang="en-US" altLang="ko-KR" sz="1800" dirty="0"/>
          </a:p>
          <a:p>
            <a:pPr marL="1771650" lvl="3" indent="-457200"/>
            <a:r>
              <a:rPr lang="en-US" altLang="ko-KR" sz="1800" dirty="0"/>
              <a:t>Bi-LSTM </a:t>
            </a:r>
            <a:r>
              <a:rPr lang="ko-KR" altLang="en-US" sz="1800" dirty="0"/>
              <a:t>적용한 예측 모델 새로 만들 것</a:t>
            </a:r>
            <a:r>
              <a:rPr lang="en-US" altLang="ko-KR" sz="1800" dirty="0"/>
              <a:t>(*ph30, 60, 120)</a:t>
            </a:r>
          </a:p>
          <a:p>
            <a:pPr marL="1771650" lvl="3" indent="-457200"/>
            <a:r>
              <a:rPr lang="ko-KR" altLang="en-US" sz="1800" dirty="0"/>
              <a:t>결측 많은 나머지 환자 데이터를 활용해 </a:t>
            </a:r>
            <a:r>
              <a:rPr lang="en-US" altLang="ko-KR" sz="1800" dirty="0"/>
              <a:t>Pretrain </a:t>
            </a:r>
            <a:r>
              <a:rPr lang="ko-KR" altLang="en-US" sz="1800" dirty="0"/>
              <a:t>해볼 것</a:t>
            </a:r>
            <a:endParaRPr lang="en-US" altLang="ko-KR" sz="1800" dirty="0"/>
          </a:p>
          <a:p>
            <a:pPr marL="914400" lvl="1" indent="-457200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707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85AA7-F0BE-427E-8C44-E1CD064C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세트 한</a:t>
            </a:r>
            <a:r>
              <a:rPr lang="en-US" altLang="ko-KR" dirty="0"/>
              <a:t> </a:t>
            </a:r>
            <a:r>
              <a:rPr lang="ko-KR" altLang="en-US" dirty="0"/>
              <a:t>눈에 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23D0BC-7D43-4373-8173-38A72B07D2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" t="6123" r="3654"/>
          <a:stretch/>
        </p:blipFill>
        <p:spPr>
          <a:xfrm>
            <a:off x="683568" y="1772816"/>
            <a:ext cx="3672408" cy="3312368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C326A0F-F35B-41DC-B7FA-8B649C7C2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022124"/>
              </p:ext>
            </p:extLst>
          </p:nvPr>
        </p:nvGraphicFramePr>
        <p:xfrm>
          <a:off x="4716016" y="1397274"/>
          <a:ext cx="3598206" cy="5272086"/>
        </p:xfrm>
        <a:graphic>
          <a:graphicData uri="http://schemas.openxmlformats.org/drawingml/2006/table">
            <a:tbl>
              <a:tblPr/>
              <a:tblGrid>
                <a:gridCol w="1199402">
                  <a:extLst>
                    <a:ext uri="{9D8B030D-6E8A-4147-A177-3AD203B41FA5}">
                      <a16:colId xmlns:a16="http://schemas.microsoft.com/office/drawing/2014/main" val="3282565667"/>
                    </a:ext>
                  </a:extLst>
                </a:gridCol>
                <a:gridCol w="1199402">
                  <a:extLst>
                    <a:ext uri="{9D8B030D-6E8A-4147-A177-3AD203B41FA5}">
                      <a16:colId xmlns:a16="http://schemas.microsoft.com/office/drawing/2014/main" val="331109378"/>
                    </a:ext>
                  </a:extLst>
                </a:gridCol>
                <a:gridCol w="1199402">
                  <a:extLst>
                    <a:ext uri="{9D8B030D-6E8A-4147-A177-3AD203B41FA5}">
                      <a16:colId xmlns:a16="http://schemas.microsoft.com/office/drawing/2014/main" val="1570646187"/>
                    </a:ext>
                  </a:extLst>
                </a:gridCol>
              </a:tblGrid>
              <a:tr h="440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결측 포함 데이터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실제 분석 할 데이터</a:t>
                      </a:r>
                      <a:b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</a:b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결측 제거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61546"/>
                  </a:ext>
                </a:extLst>
              </a:tr>
              <a:tr h="440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용도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pre-train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66% - train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33% - test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16716"/>
                  </a:ext>
                </a:extLst>
              </a:tr>
              <a:tr h="437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 세트 수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995527"/>
                  </a:ext>
                </a:extLst>
              </a:tr>
              <a:tr h="437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전체 샘플 수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5483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7532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229896"/>
                  </a:ext>
                </a:extLst>
              </a:tr>
              <a:tr h="440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세트 별 샘플 수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482~872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570~1127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198046"/>
                  </a:ext>
                </a:extLst>
              </a:tr>
              <a:tr h="437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결측 수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769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4375819"/>
                  </a:ext>
                </a:extLst>
              </a:tr>
              <a:tr h="437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결측률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14.02 %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4892243"/>
                  </a:ext>
                </a:extLst>
              </a:tr>
              <a:tr h="437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전체 혈당 평균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164.20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189.31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925637"/>
                  </a:ext>
                </a:extLst>
              </a:tr>
              <a:tr h="437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세트 별 혈당 평균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76.26~244.15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123.2~235.1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868842"/>
                  </a:ext>
                </a:extLst>
              </a:tr>
              <a:tr h="440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저혈당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샘플 수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384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144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850477"/>
                  </a:ext>
                </a:extLst>
              </a:tr>
              <a:tr h="440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고혈당 샘플 수 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2025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3738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375928"/>
                  </a:ext>
                </a:extLst>
              </a:tr>
              <a:tr h="440799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저혈당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: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혈당 측정치가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70 mg/dl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이하인 데이터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고혈당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: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혈당 측정치가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180 mg/dl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이상인 데이터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5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0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4CB88-8482-4BE8-9C3A-DF367D947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train-test </a:t>
            </a:r>
            <a:r>
              <a:rPr lang="ko-KR" altLang="en-US" dirty="0"/>
              <a:t>비율 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CE1CE-B780-486D-AB64-D06FAF07C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기준선정</a:t>
            </a:r>
            <a:endParaRPr lang="en-US" altLang="ko-KR" dirty="0"/>
          </a:p>
          <a:p>
            <a:pPr lvl="1"/>
            <a:r>
              <a:rPr lang="ko-KR" altLang="en-US" dirty="0"/>
              <a:t>모든 데이터 세트</a:t>
            </a:r>
            <a:r>
              <a:rPr lang="en-US" altLang="ko-KR" dirty="0"/>
              <a:t>(</a:t>
            </a:r>
            <a:r>
              <a:rPr lang="ko-KR" altLang="en-US" dirty="0"/>
              <a:t>환자</a:t>
            </a:r>
            <a:r>
              <a:rPr lang="en-US" altLang="ko-KR" dirty="0"/>
              <a:t>)</a:t>
            </a:r>
            <a:r>
              <a:rPr lang="ko-KR" altLang="en-US" dirty="0"/>
              <a:t>에 따라 일정 비율로 나누기</a:t>
            </a:r>
            <a:endParaRPr lang="en-US" altLang="ko-KR" dirty="0"/>
          </a:p>
          <a:p>
            <a:pPr lvl="2"/>
            <a:r>
              <a:rPr lang="ko-KR" altLang="en-US" dirty="0"/>
              <a:t>보유 데이터가 적어 </a:t>
            </a:r>
            <a:r>
              <a:rPr lang="en-US" altLang="ko-KR" dirty="0"/>
              <a:t>Ph</a:t>
            </a:r>
            <a:r>
              <a:rPr lang="ko-KR" altLang="en-US" dirty="0"/>
              <a:t> </a:t>
            </a:r>
            <a:r>
              <a:rPr lang="en-US" altLang="ko-KR" dirty="0"/>
              <a:t>30,</a:t>
            </a:r>
            <a:r>
              <a:rPr lang="ko-KR" altLang="en-US" dirty="0"/>
              <a:t> </a:t>
            </a:r>
            <a:r>
              <a:rPr lang="en-US" altLang="ko-KR" dirty="0"/>
              <a:t>60, 120</a:t>
            </a:r>
            <a:r>
              <a:rPr lang="ko-KR" altLang="en-US" dirty="0"/>
              <a:t>으로 적용 시 학습이 </a:t>
            </a:r>
            <a:br>
              <a:rPr lang="en-US" altLang="ko-KR" dirty="0"/>
            </a:br>
            <a:r>
              <a:rPr lang="ko-KR" altLang="en-US" dirty="0"/>
              <a:t>제대로 안 될 것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특정 데이터 세트만 </a:t>
            </a:r>
            <a:r>
              <a:rPr lang="en-US" altLang="ko-KR" dirty="0"/>
              <a:t>test </a:t>
            </a:r>
            <a:r>
              <a:rPr lang="ko-KR" altLang="en-US" dirty="0"/>
              <a:t>나머지는 </a:t>
            </a:r>
            <a:r>
              <a:rPr lang="en-US" altLang="ko-KR" dirty="0"/>
              <a:t>train</a:t>
            </a:r>
            <a:r>
              <a:rPr lang="ko-KR" altLang="en-US" dirty="0"/>
              <a:t>으로</a:t>
            </a:r>
            <a:endParaRPr lang="en-US" altLang="ko-KR" dirty="0"/>
          </a:p>
          <a:p>
            <a:pPr lvl="2"/>
            <a:r>
              <a:rPr lang="en-US" altLang="ko-KR" dirty="0"/>
              <a:t>test</a:t>
            </a:r>
            <a:r>
              <a:rPr lang="ko-KR" altLang="en-US" dirty="0"/>
              <a:t> 효과가</a:t>
            </a:r>
            <a:r>
              <a:rPr lang="en-US" altLang="ko-KR" dirty="0"/>
              <a:t> </a:t>
            </a:r>
            <a:r>
              <a:rPr lang="ko-KR" altLang="en-US" dirty="0"/>
              <a:t>특정 환자 양상에 편향될 우려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256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71795F5E-4297-4E9B-9FD7-24E846942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072640"/>
            <a:ext cx="5699227" cy="462654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시계열 데이터와 정적데이터 학습</a:t>
            </a:r>
            <a:endParaRPr lang="en-US" altLang="ko-KR" dirty="0"/>
          </a:p>
          <a:p>
            <a:pPr lvl="1"/>
            <a:r>
              <a:rPr lang="ko-KR" altLang="en-US" dirty="0"/>
              <a:t>밑의 그림은 혈당 </a:t>
            </a:r>
            <a:r>
              <a:rPr lang="en-US" altLang="ko-KR" dirty="0"/>
              <a:t>+ HbA1c, </a:t>
            </a:r>
            <a:r>
              <a:rPr lang="ko-KR" altLang="en-US" dirty="0"/>
              <a:t>혈당 </a:t>
            </a:r>
            <a:r>
              <a:rPr lang="en-US" altLang="ko-KR" dirty="0"/>
              <a:t>+ DM </a:t>
            </a:r>
            <a:r>
              <a:rPr lang="ko-KR" altLang="en-US" dirty="0"/>
              <a:t>모델구조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다중입력 모델 구성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0DE434F-6075-4823-9432-17A2B432F5C6}"/>
              </a:ext>
            </a:extLst>
          </p:cNvPr>
          <p:cNvCxnSpPr/>
          <p:nvPr/>
        </p:nvCxnSpPr>
        <p:spPr>
          <a:xfrm>
            <a:off x="3247388" y="2683947"/>
            <a:ext cx="0" cy="2679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18A6BE2-3DF5-4EED-A3C1-8C47E0E1AFAA}"/>
              </a:ext>
            </a:extLst>
          </p:cNvPr>
          <p:cNvCxnSpPr/>
          <p:nvPr/>
        </p:nvCxnSpPr>
        <p:spPr>
          <a:xfrm>
            <a:off x="3247388" y="3420773"/>
            <a:ext cx="0" cy="2679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3D87AE-1AD0-4D92-97C3-C63B93DB7655}"/>
              </a:ext>
            </a:extLst>
          </p:cNvPr>
          <p:cNvCxnSpPr>
            <a:cxnSpLocks/>
          </p:cNvCxnSpPr>
          <p:nvPr/>
        </p:nvCxnSpPr>
        <p:spPr>
          <a:xfrm>
            <a:off x="6328660" y="3429633"/>
            <a:ext cx="0" cy="2679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F632AC0-69D3-4BF0-89C5-A6A427732129}"/>
              </a:ext>
            </a:extLst>
          </p:cNvPr>
          <p:cNvCxnSpPr/>
          <p:nvPr/>
        </p:nvCxnSpPr>
        <p:spPr>
          <a:xfrm>
            <a:off x="6328660" y="2683947"/>
            <a:ext cx="0" cy="2679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DDE1B84-69E7-47DF-BB29-F9EA338BFFCE}"/>
              </a:ext>
            </a:extLst>
          </p:cNvPr>
          <p:cNvCxnSpPr>
            <a:cxnSpLocks/>
          </p:cNvCxnSpPr>
          <p:nvPr/>
        </p:nvCxnSpPr>
        <p:spPr>
          <a:xfrm>
            <a:off x="3257333" y="4157599"/>
            <a:ext cx="1195770" cy="46888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05547DE-BA80-4749-8789-9F878E238C18}"/>
              </a:ext>
            </a:extLst>
          </p:cNvPr>
          <p:cNvCxnSpPr>
            <a:cxnSpLocks/>
          </p:cNvCxnSpPr>
          <p:nvPr/>
        </p:nvCxnSpPr>
        <p:spPr>
          <a:xfrm flipH="1">
            <a:off x="5054946" y="4152300"/>
            <a:ext cx="1273714" cy="4741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871AE87-C2D4-487D-A30A-C9C257BA9509}"/>
              </a:ext>
            </a:extLst>
          </p:cNvPr>
          <p:cNvCxnSpPr>
            <a:cxnSpLocks/>
          </p:cNvCxnSpPr>
          <p:nvPr/>
        </p:nvCxnSpPr>
        <p:spPr>
          <a:xfrm>
            <a:off x="4855008" y="5229346"/>
            <a:ext cx="0" cy="2176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59D84E1-028A-4552-B0E2-54D957932AEA}"/>
              </a:ext>
            </a:extLst>
          </p:cNvPr>
          <p:cNvCxnSpPr>
            <a:cxnSpLocks/>
          </p:cNvCxnSpPr>
          <p:nvPr/>
        </p:nvCxnSpPr>
        <p:spPr>
          <a:xfrm>
            <a:off x="4855008" y="5913848"/>
            <a:ext cx="0" cy="2176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5449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98F7CDD-1D74-492E-AEF8-6C5734BAC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859541"/>
              </p:ext>
            </p:extLst>
          </p:nvPr>
        </p:nvGraphicFramePr>
        <p:xfrm>
          <a:off x="10044608" y="-747464"/>
          <a:ext cx="3562467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489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187489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187489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 :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(None,7,1)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(None,7,1)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5AF869C-3974-41FA-8B59-DCE63851F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61619"/>
              </p:ext>
            </p:extLst>
          </p:nvPr>
        </p:nvGraphicFramePr>
        <p:xfrm>
          <a:off x="10044608" y="99010"/>
          <a:ext cx="3562467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489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187489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187489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LSTM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 :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(None,7,1)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(None,20)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E9EDC18-42A4-41B5-8A70-692469D3B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396701"/>
              </p:ext>
            </p:extLst>
          </p:nvPr>
        </p:nvGraphicFramePr>
        <p:xfrm>
          <a:off x="10044608" y="941464"/>
          <a:ext cx="3562467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489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187489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187489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Dense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 :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(None,20)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(None,64)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2C22F04-B77D-4B11-BDBF-F1E9CCE3366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1825840" y="-232444"/>
            <a:ext cx="1" cy="3314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0D0D224-E460-4203-B55C-56EB118930AD}"/>
              </a:ext>
            </a:extLst>
          </p:cNvPr>
          <p:cNvCxnSpPr>
            <a:cxnSpLocks/>
          </p:cNvCxnSpPr>
          <p:nvPr/>
        </p:nvCxnSpPr>
        <p:spPr>
          <a:xfrm>
            <a:off x="11825840" y="614030"/>
            <a:ext cx="0" cy="3314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86E6F2FF-BCD8-4C6D-B085-0D76C5808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78788"/>
              </p:ext>
            </p:extLst>
          </p:nvPr>
        </p:nvGraphicFramePr>
        <p:xfrm>
          <a:off x="14536204" y="893490"/>
          <a:ext cx="3562467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489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187489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187489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 :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(None,1)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(None,1)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2E037632-4D95-47B0-8D2C-130244F95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31636"/>
              </p:ext>
            </p:extLst>
          </p:nvPr>
        </p:nvGraphicFramePr>
        <p:xfrm>
          <a:off x="14536204" y="1790330"/>
          <a:ext cx="3562467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489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187489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187489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Dense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 :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(None,1)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(None,10)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B8ED295D-4D8B-45D7-B007-BDC92E1C9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44257"/>
              </p:ext>
            </p:extLst>
          </p:nvPr>
        </p:nvGraphicFramePr>
        <p:xfrm>
          <a:off x="14536204" y="2636804"/>
          <a:ext cx="3562467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489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187489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187489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Dense_2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 :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(None,10)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(None,1)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3E0A0A2-26AF-4B38-9369-483D5E20EF39}"/>
              </a:ext>
            </a:extLst>
          </p:cNvPr>
          <p:cNvCxnSpPr>
            <a:cxnSpLocks/>
          </p:cNvCxnSpPr>
          <p:nvPr/>
        </p:nvCxnSpPr>
        <p:spPr>
          <a:xfrm>
            <a:off x="16317436" y="1458876"/>
            <a:ext cx="0" cy="3314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CC0A700-B708-4578-81BB-6BC5C8E01CF3}"/>
              </a:ext>
            </a:extLst>
          </p:cNvPr>
          <p:cNvCxnSpPr>
            <a:cxnSpLocks/>
          </p:cNvCxnSpPr>
          <p:nvPr/>
        </p:nvCxnSpPr>
        <p:spPr>
          <a:xfrm>
            <a:off x="16317436" y="2305350"/>
            <a:ext cx="0" cy="3314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A7203195-A544-45E0-9116-887578755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677641"/>
              </p:ext>
            </p:extLst>
          </p:nvPr>
        </p:nvGraphicFramePr>
        <p:xfrm>
          <a:off x="12212984" y="4211506"/>
          <a:ext cx="3562467" cy="7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489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187489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187489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concatenate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 :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Dense_1,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Dense_2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(None,2)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B596CDC8-181E-49CB-B457-34035311B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72872"/>
              </p:ext>
            </p:extLst>
          </p:nvPr>
        </p:nvGraphicFramePr>
        <p:xfrm>
          <a:off x="12212984" y="5253480"/>
          <a:ext cx="3562467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489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187489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187489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Dense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 :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(None,2)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(None,2)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E81E00FB-9BFB-4187-964A-DBF88F9DC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569713"/>
              </p:ext>
            </p:extLst>
          </p:nvPr>
        </p:nvGraphicFramePr>
        <p:xfrm>
          <a:off x="12212984" y="6099954"/>
          <a:ext cx="3562467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489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187489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187489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Dense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 :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(None,2)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(None,10)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927CA61-F1ED-4B68-ADC1-C8F783A849E6}"/>
              </a:ext>
            </a:extLst>
          </p:cNvPr>
          <p:cNvCxnSpPr>
            <a:cxnSpLocks/>
          </p:cNvCxnSpPr>
          <p:nvPr/>
        </p:nvCxnSpPr>
        <p:spPr>
          <a:xfrm>
            <a:off x="13994216" y="4922026"/>
            <a:ext cx="0" cy="3314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BC23393-FED8-4022-A45E-24B32E62DD3D}"/>
              </a:ext>
            </a:extLst>
          </p:cNvPr>
          <p:cNvCxnSpPr>
            <a:cxnSpLocks/>
          </p:cNvCxnSpPr>
          <p:nvPr/>
        </p:nvCxnSpPr>
        <p:spPr>
          <a:xfrm>
            <a:off x="13994216" y="5768500"/>
            <a:ext cx="0" cy="3314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0AD4559-2D74-417E-B4ED-671F394759FE}"/>
              </a:ext>
            </a:extLst>
          </p:cNvPr>
          <p:cNvCxnSpPr>
            <a:cxnSpLocks/>
          </p:cNvCxnSpPr>
          <p:nvPr/>
        </p:nvCxnSpPr>
        <p:spPr>
          <a:xfrm>
            <a:off x="11672470" y="3157472"/>
            <a:ext cx="1745683" cy="10540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B78DFFB-A36C-4FBA-91E2-BCD3DB9EFF44}"/>
              </a:ext>
            </a:extLst>
          </p:cNvPr>
          <p:cNvCxnSpPr>
            <a:cxnSpLocks/>
          </p:cNvCxnSpPr>
          <p:nvPr/>
        </p:nvCxnSpPr>
        <p:spPr>
          <a:xfrm flipH="1">
            <a:off x="14570280" y="3153452"/>
            <a:ext cx="1747158" cy="10580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7C89060-1B82-42AC-833D-77CA9CA37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8976"/>
              </p:ext>
            </p:extLst>
          </p:nvPr>
        </p:nvGraphicFramePr>
        <p:xfrm>
          <a:off x="12212984" y="6930188"/>
          <a:ext cx="3562467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489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187489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187489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Dense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 :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(None,10)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(None,10)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1831BC9E-0938-4347-830A-F78B89B18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426316"/>
              </p:ext>
            </p:extLst>
          </p:nvPr>
        </p:nvGraphicFramePr>
        <p:xfrm>
          <a:off x="12212984" y="7776662"/>
          <a:ext cx="3562467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489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187489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187489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Dense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 :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(None,10)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(None,1)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2B8EC67-919E-4EB5-BAD7-B95894366E5E}"/>
              </a:ext>
            </a:extLst>
          </p:cNvPr>
          <p:cNvCxnSpPr>
            <a:cxnSpLocks/>
          </p:cNvCxnSpPr>
          <p:nvPr/>
        </p:nvCxnSpPr>
        <p:spPr>
          <a:xfrm>
            <a:off x="13994216" y="6598734"/>
            <a:ext cx="0" cy="3314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AF68D57-6A05-4CB9-864B-35551AAE3A06}"/>
              </a:ext>
            </a:extLst>
          </p:cNvPr>
          <p:cNvCxnSpPr>
            <a:cxnSpLocks/>
          </p:cNvCxnSpPr>
          <p:nvPr/>
        </p:nvCxnSpPr>
        <p:spPr>
          <a:xfrm>
            <a:off x="13994216" y="7445208"/>
            <a:ext cx="0" cy="3314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74" name="제목 1">
            <a:extLst>
              <a:ext uri="{FF2B5EF4-FFF2-40B4-BE49-F238E27FC236}">
                <a16:creationId xmlns:a16="http://schemas.microsoft.com/office/drawing/2014/main" id="{B2532102-BE28-4C3A-958A-CB8A7BBF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다중입력 모델 구성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B5628AA6-C4CF-4B74-8A30-6DD9A91B3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249376"/>
              </p:ext>
            </p:extLst>
          </p:nvPr>
        </p:nvGraphicFramePr>
        <p:xfrm>
          <a:off x="10052248" y="1772898"/>
          <a:ext cx="3562467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489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187489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187489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Dense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 :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(None,64)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(None,10)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7157E27-B6E0-40A9-8833-5609EF22D10A}"/>
              </a:ext>
            </a:extLst>
          </p:cNvPr>
          <p:cNvCxnSpPr>
            <a:cxnSpLocks/>
          </p:cNvCxnSpPr>
          <p:nvPr/>
        </p:nvCxnSpPr>
        <p:spPr>
          <a:xfrm>
            <a:off x="11825840" y="1460586"/>
            <a:ext cx="0" cy="3314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0242A26-401C-4CCC-833D-3B7E753CE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669468"/>
              </p:ext>
            </p:extLst>
          </p:nvPr>
        </p:nvGraphicFramePr>
        <p:xfrm>
          <a:off x="10052248" y="2617288"/>
          <a:ext cx="3562467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489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187489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187489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Dense_1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 :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(None,10)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(None,1)</a:t>
                      </a:r>
                      <a:endParaRPr lang="ko-KR" altLang="en-US" sz="1400" dirty="0"/>
                    </a:p>
                  </a:txBody>
                  <a:tcPr marL="55507" marR="5550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1D97763-3CFA-402F-8BDE-D77579ACD00C}"/>
              </a:ext>
            </a:extLst>
          </p:cNvPr>
          <p:cNvCxnSpPr>
            <a:cxnSpLocks/>
          </p:cNvCxnSpPr>
          <p:nvPr/>
        </p:nvCxnSpPr>
        <p:spPr>
          <a:xfrm>
            <a:off x="11825840" y="2304976"/>
            <a:ext cx="0" cy="3314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pic>
        <p:nvPicPr>
          <p:cNvPr id="84" name="그림 83">
            <a:extLst>
              <a:ext uri="{FF2B5EF4-FFF2-40B4-BE49-F238E27FC236}">
                <a16:creationId xmlns:a16="http://schemas.microsoft.com/office/drawing/2014/main" id="{A8DC23AD-BE4A-4013-B12E-0DD404234E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14" y="1170890"/>
            <a:ext cx="5017371" cy="568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6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86D65-BF66-489F-9232-F2015499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Bi-LSTM </a:t>
            </a:r>
            <a:r>
              <a:rPr lang="ko-KR" altLang="en-US" dirty="0"/>
              <a:t>적용한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98F7CDD-1D74-492E-AEF8-6C5734BAC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622322"/>
              </p:ext>
            </p:extLst>
          </p:nvPr>
        </p:nvGraphicFramePr>
        <p:xfrm>
          <a:off x="899592" y="1268760"/>
          <a:ext cx="3008064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688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Input_1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Input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(None,7,1)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(None,7,7)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5AF869C-3974-41FA-8B59-DCE63851F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593390"/>
              </p:ext>
            </p:extLst>
          </p:nvPr>
        </p:nvGraphicFramePr>
        <p:xfrm>
          <a:off x="899592" y="2115234"/>
          <a:ext cx="3008064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688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LSTM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(None,7,7)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(None,7,7)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E296E84-E74D-4710-A5FF-E71FE8A6F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310555"/>
              </p:ext>
            </p:extLst>
          </p:nvPr>
        </p:nvGraphicFramePr>
        <p:xfrm>
          <a:off x="899592" y="2961708"/>
          <a:ext cx="3008064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688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Bi-LSTM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(None,7,1)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(None,40)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C71A23A-F771-4F73-95D3-F82F4439E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164717"/>
              </p:ext>
            </p:extLst>
          </p:nvPr>
        </p:nvGraphicFramePr>
        <p:xfrm>
          <a:off x="899592" y="3808182"/>
          <a:ext cx="3008064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688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Dense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(None,40)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(None,64)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E9EDC18-42A4-41B5-8A70-692469D3B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86586"/>
              </p:ext>
            </p:extLst>
          </p:nvPr>
        </p:nvGraphicFramePr>
        <p:xfrm>
          <a:off x="899592" y="4654656"/>
          <a:ext cx="3008064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688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Dense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(None,64)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(None,10)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0CFD71F3-597A-42CF-AEB4-A47DBC3B8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17636"/>
              </p:ext>
            </p:extLst>
          </p:nvPr>
        </p:nvGraphicFramePr>
        <p:xfrm>
          <a:off x="899592" y="5501130"/>
          <a:ext cx="3008064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688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Dense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(None,10)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(None,1)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2C22F04-B77D-4B11-BDBF-F1E9CCE33666}"/>
              </a:ext>
            </a:extLst>
          </p:cNvPr>
          <p:cNvCxnSpPr>
            <a:endCxn id="27" idx="0"/>
          </p:cNvCxnSpPr>
          <p:nvPr/>
        </p:nvCxnSpPr>
        <p:spPr>
          <a:xfrm>
            <a:off x="2403624" y="1783780"/>
            <a:ext cx="0" cy="3314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0D0D224-E460-4203-B55C-56EB118930AD}"/>
              </a:ext>
            </a:extLst>
          </p:cNvPr>
          <p:cNvCxnSpPr/>
          <p:nvPr/>
        </p:nvCxnSpPr>
        <p:spPr>
          <a:xfrm>
            <a:off x="2403624" y="2630254"/>
            <a:ext cx="0" cy="3314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EE8BB66-C0F7-4A6C-AC3B-048165DD738B}"/>
              </a:ext>
            </a:extLst>
          </p:cNvPr>
          <p:cNvCxnSpPr/>
          <p:nvPr/>
        </p:nvCxnSpPr>
        <p:spPr>
          <a:xfrm>
            <a:off x="2403624" y="3477979"/>
            <a:ext cx="0" cy="3314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C09810D-D1AA-411E-9197-439E5C969A37}"/>
              </a:ext>
            </a:extLst>
          </p:cNvPr>
          <p:cNvCxnSpPr/>
          <p:nvPr/>
        </p:nvCxnSpPr>
        <p:spPr>
          <a:xfrm>
            <a:off x="2403624" y="4323202"/>
            <a:ext cx="0" cy="3314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C43881F-0D11-4662-896E-585AC0087F58}"/>
              </a:ext>
            </a:extLst>
          </p:cNvPr>
          <p:cNvCxnSpPr/>
          <p:nvPr/>
        </p:nvCxnSpPr>
        <p:spPr>
          <a:xfrm>
            <a:off x="2403624" y="5169676"/>
            <a:ext cx="0" cy="3314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84553010-BBAB-41E1-9EA6-F8CD9F5F8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952" y="1172138"/>
            <a:ext cx="4608187" cy="5272087"/>
          </a:xfrm>
        </p:spPr>
        <p:txBody>
          <a:bodyPr/>
          <a:lstStyle/>
          <a:p>
            <a:r>
              <a:rPr lang="ko-KR" altLang="en-US" dirty="0"/>
              <a:t>모델 수정</a:t>
            </a:r>
            <a:endParaRPr lang="en-US" altLang="ko-KR" dirty="0"/>
          </a:p>
          <a:p>
            <a:pPr lvl="1"/>
            <a:r>
              <a:rPr lang="ko-KR" altLang="en-US" dirty="0"/>
              <a:t>이전 모델의 </a:t>
            </a:r>
            <a:r>
              <a:rPr lang="en-US" altLang="ko-KR" dirty="0"/>
              <a:t>LSTM </a:t>
            </a:r>
            <a:r>
              <a:rPr lang="ko-KR" altLang="en-US" dirty="0"/>
              <a:t>출력 뒤에 </a:t>
            </a:r>
            <a:r>
              <a:rPr lang="en-US" altLang="ko-KR" dirty="0"/>
              <a:t>Bi-LSTM</a:t>
            </a:r>
            <a:r>
              <a:rPr lang="ko-KR" altLang="en-US" dirty="0"/>
              <a:t> 연결</a:t>
            </a:r>
            <a:endParaRPr lang="en-US" altLang="ko-KR" dirty="0"/>
          </a:p>
          <a:p>
            <a:pPr lvl="2"/>
            <a:r>
              <a:rPr lang="ko-KR" altLang="en-US" dirty="0"/>
              <a:t>레이어 구조는 동일</a:t>
            </a:r>
            <a:endParaRPr lang="en-US" altLang="ko-KR" dirty="0"/>
          </a:p>
          <a:p>
            <a:pPr lvl="2"/>
            <a:r>
              <a:rPr lang="en-US" altLang="ko-KR" dirty="0"/>
              <a:t>RMSE</a:t>
            </a:r>
            <a:r>
              <a:rPr lang="ko-KR" altLang="en-US" dirty="0"/>
              <a:t>도 각 </a:t>
            </a:r>
            <a:r>
              <a:rPr lang="en-US" altLang="ko-KR" dirty="0"/>
              <a:t>PH</a:t>
            </a:r>
            <a:r>
              <a:rPr lang="ko-KR" altLang="en-US" dirty="0"/>
              <a:t>서 비교 시 </a:t>
            </a:r>
            <a:r>
              <a:rPr lang="en-US" altLang="ko-KR" dirty="0"/>
              <a:t>LSTM </a:t>
            </a:r>
            <a:r>
              <a:rPr lang="ko-KR" altLang="en-US" dirty="0"/>
              <a:t>단독으로 입력 시 보다 좋아짐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627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2086A-1A71-4358-8CBB-9073FDB8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47FF7E6-AFAE-4ED9-BACE-759F9B5C8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302248"/>
              </p:ext>
            </p:extLst>
          </p:nvPr>
        </p:nvGraphicFramePr>
        <p:xfrm>
          <a:off x="1898650" y="1124744"/>
          <a:ext cx="5346700" cy="50577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53066">
                  <a:extLst>
                    <a:ext uri="{9D8B030D-6E8A-4147-A177-3AD203B41FA5}">
                      <a16:colId xmlns:a16="http://schemas.microsoft.com/office/drawing/2014/main" val="1345212399"/>
                    </a:ext>
                  </a:extLst>
                </a:gridCol>
                <a:gridCol w="924474">
                  <a:extLst>
                    <a:ext uri="{9D8B030D-6E8A-4147-A177-3AD203B41FA5}">
                      <a16:colId xmlns:a16="http://schemas.microsoft.com/office/drawing/2014/main" val="427602962"/>
                    </a:ext>
                  </a:extLst>
                </a:gridCol>
                <a:gridCol w="943535">
                  <a:extLst>
                    <a:ext uri="{9D8B030D-6E8A-4147-A177-3AD203B41FA5}">
                      <a16:colId xmlns:a16="http://schemas.microsoft.com/office/drawing/2014/main" val="1890206659"/>
                    </a:ext>
                  </a:extLst>
                </a:gridCol>
                <a:gridCol w="991189">
                  <a:extLst>
                    <a:ext uri="{9D8B030D-6E8A-4147-A177-3AD203B41FA5}">
                      <a16:colId xmlns:a16="http://schemas.microsoft.com/office/drawing/2014/main" val="1584073575"/>
                    </a:ext>
                  </a:extLst>
                </a:gridCol>
                <a:gridCol w="648085">
                  <a:extLst>
                    <a:ext uri="{9D8B030D-6E8A-4147-A177-3AD203B41FA5}">
                      <a16:colId xmlns:a16="http://schemas.microsoft.com/office/drawing/2014/main" val="2308438723"/>
                    </a:ext>
                  </a:extLst>
                </a:gridCol>
                <a:gridCol w="886351">
                  <a:extLst>
                    <a:ext uri="{9D8B030D-6E8A-4147-A177-3AD203B41FA5}">
                      <a16:colId xmlns:a16="http://schemas.microsoft.com/office/drawing/2014/main" val="790645802"/>
                    </a:ext>
                  </a:extLst>
                </a:gridCol>
              </a:tblGrid>
              <a:tr h="38100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RMSE </a:t>
                      </a:r>
                      <a:r>
                        <a:rPr lang="ko-KR" altLang="en-US" sz="1100" u="none" strike="noStrike" dirty="0">
                          <a:effectLst/>
                        </a:rPr>
                        <a:t>테스팅 결과물 </a:t>
                      </a:r>
                      <a:r>
                        <a:rPr lang="en-US" altLang="ko-KR" sz="1100" u="none" strike="noStrike" dirty="0">
                          <a:effectLst/>
                        </a:rPr>
                        <a:t>(PH30)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68257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환자별 </a:t>
                      </a:r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Just LSTM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HbA1c 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BMI 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DM 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age 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484042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25.251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24.122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25.854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24.755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50.705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80294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17.799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16.426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18.310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16.448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41.122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23989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38.534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38.536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42.701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40.069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41.392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39900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19.178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14.315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18.126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16.304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55.144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538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22.521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20.976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20.802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22.830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40.255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21798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24.578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23.918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28.733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25.767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25.773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51472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35.661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33.889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32.723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39.157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32.142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01357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35.661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33.865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32.176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38.436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58.082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98316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24.132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24.237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25.443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22.899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77.005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56921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평균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27.035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25.587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27.207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27.407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46.847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717064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환자별 </a:t>
                      </a:r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Bi-LSTM 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HbA1c,DM 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HbA1c,BMI 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A6A6A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Bi,A1c,BMI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851323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28.115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27.197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24.353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15.745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80120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19.261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19.002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16.614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33.860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19554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41.657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41.233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38.128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33.815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91951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19.886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15.710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16.592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23.821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64734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24.960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24.094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20.393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19.601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452739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25.562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24.860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23.779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38.158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85032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33.637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37.664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34.654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15.493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72574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33.637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35.992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35.173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22.555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51835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26.473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26.453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22.890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23.754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31258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평균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28.132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28.023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25.842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25.200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7272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28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A4E4C-13B9-4EB6-926F-D68B6B9A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8CC6AE9-5001-43B8-BAE3-7DF21CD54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421632"/>
              </p:ext>
            </p:extLst>
          </p:nvPr>
        </p:nvGraphicFramePr>
        <p:xfrm>
          <a:off x="1898650" y="1117054"/>
          <a:ext cx="5346700" cy="50482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53066">
                  <a:extLst>
                    <a:ext uri="{9D8B030D-6E8A-4147-A177-3AD203B41FA5}">
                      <a16:colId xmlns:a16="http://schemas.microsoft.com/office/drawing/2014/main" val="1631141296"/>
                    </a:ext>
                  </a:extLst>
                </a:gridCol>
                <a:gridCol w="924474">
                  <a:extLst>
                    <a:ext uri="{9D8B030D-6E8A-4147-A177-3AD203B41FA5}">
                      <a16:colId xmlns:a16="http://schemas.microsoft.com/office/drawing/2014/main" val="2901778872"/>
                    </a:ext>
                  </a:extLst>
                </a:gridCol>
                <a:gridCol w="943535">
                  <a:extLst>
                    <a:ext uri="{9D8B030D-6E8A-4147-A177-3AD203B41FA5}">
                      <a16:colId xmlns:a16="http://schemas.microsoft.com/office/drawing/2014/main" val="1320307079"/>
                    </a:ext>
                  </a:extLst>
                </a:gridCol>
                <a:gridCol w="991189">
                  <a:extLst>
                    <a:ext uri="{9D8B030D-6E8A-4147-A177-3AD203B41FA5}">
                      <a16:colId xmlns:a16="http://schemas.microsoft.com/office/drawing/2014/main" val="756165985"/>
                    </a:ext>
                  </a:extLst>
                </a:gridCol>
                <a:gridCol w="648085">
                  <a:extLst>
                    <a:ext uri="{9D8B030D-6E8A-4147-A177-3AD203B41FA5}">
                      <a16:colId xmlns:a16="http://schemas.microsoft.com/office/drawing/2014/main" val="1285713162"/>
                    </a:ext>
                  </a:extLst>
                </a:gridCol>
                <a:gridCol w="886351">
                  <a:extLst>
                    <a:ext uri="{9D8B030D-6E8A-4147-A177-3AD203B41FA5}">
                      <a16:colId xmlns:a16="http://schemas.microsoft.com/office/drawing/2014/main" val="402751850"/>
                    </a:ext>
                  </a:extLst>
                </a:gridCol>
              </a:tblGrid>
              <a:tr h="38100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RMSE </a:t>
                      </a:r>
                      <a:r>
                        <a:rPr lang="ko-KR" altLang="en-US" sz="1100" u="none" strike="noStrike" dirty="0">
                          <a:effectLst/>
                        </a:rPr>
                        <a:t>테스팅 결과물 </a:t>
                      </a:r>
                      <a:r>
                        <a:rPr lang="en-US" altLang="ko-KR" sz="1100" u="none" strike="noStrike" dirty="0">
                          <a:effectLst/>
                        </a:rPr>
                        <a:t>(PH60)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8750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환자별 </a:t>
                      </a:r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Just LSTM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HbA1c 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BMI 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DM 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age 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944337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42.044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47.717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40.686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38.452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80.398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5939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28.340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26.389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29.310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26.741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65.893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85829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61.842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72.125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61.099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58.160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61.186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9172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20.856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22.310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36.357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18.853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87.162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28258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35.451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45.328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37.923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32.278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62.999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88628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38.263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34.720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32.576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34.761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36.981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28245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46.157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43.830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41.066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43.029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38.302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68575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46.157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42.108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26.754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40.792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87.768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610523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38.278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57.261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37.931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35.488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124.782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98836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평균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39.710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43.532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38.189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36.506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71.719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64934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환자별 </a:t>
                      </a:r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Bi-LSTM 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HbA1c,DM 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HbA1c,BMI 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A6A6A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Bi,A1c,BMI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092456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37.993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44.994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43.174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25.113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97648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26.924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27.373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27.769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40.017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83103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62.358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66.041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60.291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40.595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48603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21.002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21.438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27.223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39.341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08328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31.423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40.487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35.153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30.108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33617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37.718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35.118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36.006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61.936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2916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37.733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46.129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42.273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25.383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52871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37.733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42.428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44.473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35.607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32926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r>
                        <a:rPr lang="ko-KR" altLang="en-US" sz="1100" u="none" strike="noStrike">
                          <a:effectLst/>
                        </a:rPr>
                        <a:t>번 환자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37.211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45.880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39.325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35.284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8348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평균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36.677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41.099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39.521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37.043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374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37321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22222</TotalTime>
  <Words>1135</Words>
  <Application>Microsoft Office PowerPoint</Application>
  <PresentationFormat>화면 슬라이드 쇼(4:3)</PresentationFormat>
  <Paragraphs>564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HY헤드라인M</vt:lpstr>
      <vt:lpstr>굴림</vt:lpstr>
      <vt:lpstr>맑은 고딕</vt:lpstr>
      <vt:lpstr>함초롬바탕</vt:lpstr>
      <vt:lpstr>Arial</vt:lpstr>
      <vt:lpstr>Times New Roman</vt:lpstr>
      <vt:lpstr>Wingdings</vt:lpstr>
      <vt:lpstr>Default Theme</vt:lpstr>
      <vt:lpstr> CGM Bi-LSTM 모델 적용</vt:lpstr>
      <vt:lpstr>19.05.20 세미나</vt:lpstr>
      <vt:lpstr>데이터 세트 한 눈에 보기</vt:lpstr>
      <vt:lpstr>train-test 비율 정하기</vt:lpstr>
      <vt:lpstr>다중입력 모델 구성</vt:lpstr>
      <vt:lpstr>다중입력 모델 구성</vt:lpstr>
      <vt:lpstr>Bi-LSTM 적용한 모델</vt:lpstr>
      <vt:lpstr>테스트 결과</vt:lpstr>
      <vt:lpstr>테스트 결과</vt:lpstr>
      <vt:lpstr>테스트 결과</vt:lpstr>
      <vt:lpstr>시도해볼 것</vt:lpstr>
      <vt:lpstr>참고 예정 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김 상현</cp:lastModifiedBy>
  <cp:revision>4788</cp:revision>
  <cp:lastPrinted>2019-04-29T07:54:38Z</cp:lastPrinted>
  <dcterms:created xsi:type="dcterms:W3CDTF">2013-09-09T21:16:08Z</dcterms:created>
  <dcterms:modified xsi:type="dcterms:W3CDTF">2019-05-27T06:11:44Z</dcterms:modified>
</cp:coreProperties>
</file>