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4"/>
  </p:notesMasterIdLst>
  <p:sldIdLst>
    <p:sldId id="256" r:id="rId2"/>
    <p:sldId id="411" r:id="rId3"/>
    <p:sldId id="412" r:id="rId4"/>
    <p:sldId id="417" r:id="rId5"/>
    <p:sldId id="413" r:id="rId6"/>
    <p:sldId id="416" r:id="rId7"/>
    <p:sldId id="418" r:id="rId8"/>
    <p:sldId id="419" r:id="rId9"/>
    <p:sldId id="420" r:id="rId10"/>
    <p:sldId id="421" r:id="rId11"/>
    <p:sldId id="422" r:id="rId12"/>
    <p:sldId id="393" r:id="rId13"/>
  </p:sldIdLst>
  <p:sldSz cx="9144000" cy="6858000" type="screen4x3"/>
  <p:notesSz cx="6788150" cy="99234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  <p:cmAuthor id="2" name="김 상현" initials="김상" lastIdx="1" clrIdx="1">
    <p:extLst>
      <p:ext uri="{19B8F6BF-5375-455C-9EA6-DF929625EA0E}">
        <p15:presenceInfo xmlns:p15="http://schemas.microsoft.com/office/powerpoint/2012/main" userId="de298368e9b765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00CC99"/>
    <a:srgbClr val="0000FF"/>
    <a:srgbClr val="FFFFFF"/>
    <a:srgbClr val="FF6600"/>
    <a:srgbClr val="FFFFCC"/>
    <a:srgbClr val="000066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96370" autoAdjust="0"/>
  </p:normalViewPr>
  <p:slideViewPr>
    <p:cSldViewPr>
      <p:cViewPr varScale="1">
        <p:scale>
          <a:sx n="110" d="100"/>
          <a:sy n="110" d="100"/>
        </p:scale>
        <p:origin x="19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3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6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1223" cy="495705"/>
          </a:xfrm>
          <a:prstGeom prst="rect">
            <a:avLst/>
          </a:prstGeom>
        </p:spPr>
        <p:txBody>
          <a:bodyPr vert="horz" lIns="89193" tIns="44596" rIns="89193" bIns="4459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5382" y="1"/>
            <a:ext cx="2941223" cy="495705"/>
          </a:xfrm>
          <a:prstGeom prst="rect">
            <a:avLst/>
          </a:prstGeom>
        </p:spPr>
        <p:txBody>
          <a:bodyPr vert="horz" lIns="89193" tIns="44596" rIns="89193" bIns="44596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2950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193" tIns="44596" rIns="89193" bIns="4459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508" y="4713880"/>
            <a:ext cx="5431138" cy="4466026"/>
          </a:xfrm>
          <a:prstGeom prst="rect">
            <a:avLst/>
          </a:prstGeom>
        </p:spPr>
        <p:txBody>
          <a:bodyPr vert="horz" lIns="89193" tIns="44596" rIns="89193" bIns="44596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6200"/>
            <a:ext cx="2941223" cy="495705"/>
          </a:xfrm>
          <a:prstGeom prst="rect">
            <a:avLst/>
          </a:prstGeom>
        </p:spPr>
        <p:txBody>
          <a:bodyPr vert="horz" lIns="89193" tIns="44596" rIns="89193" bIns="4459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5382" y="9426200"/>
            <a:ext cx="2941223" cy="495705"/>
          </a:xfrm>
          <a:prstGeom prst="rect">
            <a:avLst/>
          </a:prstGeom>
        </p:spPr>
        <p:txBody>
          <a:bodyPr vert="horz" lIns="89193" tIns="44596" rIns="89193" bIns="44596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김상현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gmlakd103@naver.com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배찬민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bebe2009@naver.com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220.69.209.17:4093/" TargetMode="External"/><Relationship Id="rId2" Type="http://schemas.openxmlformats.org/officeDocument/2006/relationships/hyperlink" Target="https://neo4j.com/docs/operations-manual/current/installation/linux/debia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하둡</a:t>
            </a:r>
            <a:r>
              <a:rPr lang="ko-KR" altLang="en-US" dirty="0"/>
              <a:t> 클러스터 </a:t>
            </a:r>
            <a:br>
              <a:rPr lang="en-US" altLang="ko-KR" dirty="0"/>
            </a:br>
            <a:r>
              <a:rPr lang="en-US" altLang="ko-KR" dirty="0"/>
              <a:t>neo4j </a:t>
            </a:r>
            <a:r>
              <a:rPr lang="ko-KR" altLang="en-US" dirty="0"/>
              <a:t>설치 및 실행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김상현</a:t>
            </a:r>
            <a:endParaRPr lang="en-US" altLang="ko-KR" dirty="0"/>
          </a:p>
          <a:p>
            <a:r>
              <a:rPr lang="en-US" altLang="ko-KR" dirty="0"/>
              <a:t>19-09-26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29205-C7CC-440E-864B-F9B461F9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Neo4j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0ABD8-D6D0-4077-B8BB-9D83DFB6B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968230"/>
            <a:ext cx="7991475" cy="5272087"/>
          </a:xfrm>
        </p:spPr>
        <p:txBody>
          <a:bodyPr/>
          <a:lstStyle/>
          <a:p>
            <a:r>
              <a:rPr lang="ko-KR" altLang="en-US" dirty="0"/>
              <a:t>실습 결과</a:t>
            </a:r>
            <a:endParaRPr lang="en-US" altLang="ko-KR" dirty="0"/>
          </a:p>
          <a:p>
            <a:pPr lvl="1"/>
            <a:r>
              <a:rPr lang="en-US" altLang="ko-KR" dirty="0"/>
              <a:t>JSON</a:t>
            </a:r>
            <a:r>
              <a:rPr lang="ko-KR" altLang="en-US" dirty="0"/>
              <a:t> 형태나 </a:t>
            </a:r>
            <a:r>
              <a:rPr lang="en-US" altLang="ko-KR" dirty="0"/>
              <a:t>csv </a:t>
            </a:r>
            <a:r>
              <a:rPr lang="ko-KR" altLang="en-US" dirty="0"/>
              <a:t>형태의 파일들을 이용해 노드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관계를 정의하고 그래프로 표현 가능</a:t>
            </a:r>
            <a:endParaRPr lang="en-US" altLang="ko-KR" dirty="0"/>
          </a:p>
          <a:p>
            <a:pPr lvl="1"/>
            <a:r>
              <a:rPr lang="ko-KR" altLang="en-US" dirty="0"/>
              <a:t>다음과 같은 활용이 가능할 것</a:t>
            </a:r>
            <a:endParaRPr lang="en-US" altLang="ko-KR" dirty="0"/>
          </a:p>
          <a:p>
            <a:pPr lvl="2"/>
            <a:r>
              <a:rPr lang="ko-KR" altLang="en-US" dirty="0"/>
              <a:t>현재 보유 중인 로그 데이터를 </a:t>
            </a:r>
            <a:r>
              <a:rPr lang="en-US" altLang="ko-KR" dirty="0"/>
              <a:t>IP,</a:t>
            </a:r>
            <a:r>
              <a:rPr lang="ko-KR" altLang="en-US" dirty="0"/>
              <a:t> </a:t>
            </a:r>
            <a:r>
              <a:rPr lang="en-US" altLang="ko-KR" dirty="0"/>
              <a:t>OS</a:t>
            </a:r>
            <a:r>
              <a:rPr lang="ko-KR" altLang="en-US" dirty="0"/>
              <a:t> 로 그룹화 시켜 </a:t>
            </a:r>
            <a:br>
              <a:rPr lang="en-US" altLang="ko-KR" dirty="0"/>
            </a:br>
            <a:r>
              <a:rPr lang="ko-KR" altLang="en-US" dirty="0"/>
              <a:t>사용자를 구분</a:t>
            </a:r>
            <a:endParaRPr lang="en-US" altLang="ko-KR" dirty="0"/>
          </a:p>
          <a:p>
            <a:pPr lvl="2"/>
            <a:r>
              <a:rPr lang="ko-KR" altLang="en-US" dirty="0"/>
              <a:t>각 </a:t>
            </a:r>
            <a:r>
              <a:rPr lang="en-US" altLang="ko-KR" dirty="0"/>
              <a:t>URL</a:t>
            </a:r>
            <a:r>
              <a:rPr lang="ko-KR" altLang="en-US" dirty="0"/>
              <a:t>내 쿼리에 따라 분류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en-US" altLang="ko-KR" dirty="0" err="1"/>
              <a:t>ID@password</a:t>
            </a:r>
            <a:r>
              <a:rPr lang="en-US" altLang="ko-KR" dirty="0"/>
              <a:t> </a:t>
            </a:r>
            <a:r>
              <a:rPr lang="ko-KR" altLang="en-US" dirty="0"/>
              <a:t>감지 시 로그인 시도로 분류</a:t>
            </a: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1D33CE2-A82F-48C7-AFCC-6BA98D406770}"/>
              </a:ext>
            </a:extLst>
          </p:cNvPr>
          <p:cNvSpPr/>
          <p:nvPr/>
        </p:nvSpPr>
        <p:spPr>
          <a:xfrm>
            <a:off x="1979712" y="4509120"/>
            <a:ext cx="1368075" cy="649188"/>
          </a:xfrm>
          <a:prstGeom prst="ellipse">
            <a:avLst/>
          </a:prstGeom>
          <a:solidFill>
            <a:schemeClr val="bg2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IP, OS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A8CAEFD-13C0-484C-92DE-206B2D30DA78}"/>
              </a:ext>
            </a:extLst>
          </p:cNvPr>
          <p:cNvSpPr/>
          <p:nvPr/>
        </p:nvSpPr>
        <p:spPr>
          <a:xfrm>
            <a:off x="4139952" y="4509120"/>
            <a:ext cx="2640032" cy="649188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dirty="0"/>
              <a:t>로그인 시도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B11D119-36FC-4738-88B4-50EABF3144DE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347787" y="4833714"/>
            <a:ext cx="7921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3439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29205-C7CC-440E-864B-F9B461F9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Neo4j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0ABD8-D6D0-4077-B8BB-9D83DFB6B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968230"/>
            <a:ext cx="7991475" cy="5272087"/>
          </a:xfrm>
        </p:spPr>
        <p:txBody>
          <a:bodyPr/>
          <a:lstStyle/>
          <a:p>
            <a:r>
              <a:rPr lang="ko-KR" altLang="en-US" dirty="0"/>
              <a:t>실습 결과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속성에 따른 표현도 가능</a:t>
            </a:r>
            <a:endParaRPr lang="en-US" altLang="ko-KR" dirty="0"/>
          </a:p>
          <a:p>
            <a:pPr lvl="2"/>
            <a:r>
              <a:rPr lang="ko-KR" altLang="en-US" dirty="0"/>
              <a:t>시도횟수가 많은 경우</a:t>
            </a:r>
            <a:endParaRPr lang="en-US" altLang="ko-KR" dirty="0"/>
          </a:p>
          <a:p>
            <a:pPr lvl="3"/>
            <a:r>
              <a:rPr lang="ko-KR" altLang="en-US" dirty="0"/>
              <a:t>색 변화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크기 변화 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1D33CE2-A82F-48C7-AFCC-6BA98D406770}"/>
              </a:ext>
            </a:extLst>
          </p:cNvPr>
          <p:cNvSpPr/>
          <p:nvPr/>
        </p:nvSpPr>
        <p:spPr>
          <a:xfrm>
            <a:off x="1979712" y="1628800"/>
            <a:ext cx="1368075" cy="649188"/>
          </a:xfrm>
          <a:prstGeom prst="ellipse">
            <a:avLst/>
          </a:prstGeom>
          <a:solidFill>
            <a:srgbClr val="808080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IP, OS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A8CAEFD-13C0-484C-92DE-206B2D30DA78}"/>
              </a:ext>
            </a:extLst>
          </p:cNvPr>
          <p:cNvSpPr/>
          <p:nvPr/>
        </p:nvSpPr>
        <p:spPr>
          <a:xfrm>
            <a:off x="4139952" y="1628800"/>
            <a:ext cx="2640032" cy="649188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dirty="0"/>
              <a:t>로그인 시도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B11D119-36FC-4738-88B4-50EABF3144DE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347787" y="1953394"/>
            <a:ext cx="7921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325310-5692-4F3B-8512-B2048959B796}"/>
              </a:ext>
            </a:extLst>
          </p:cNvPr>
          <p:cNvSpPr txBox="1"/>
          <p:nvPr/>
        </p:nvSpPr>
        <p:spPr>
          <a:xfrm>
            <a:off x="3324262" y="193516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0A0497-237C-48D1-B559-2A03EAB88641}"/>
              </a:ext>
            </a:extLst>
          </p:cNvPr>
          <p:cNvSpPr txBox="1"/>
          <p:nvPr/>
        </p:nvSpPr>
        <p:spPr>
          <a:xfrm>
            <a:off x="4408926" y="2276872"/>
            <a:ext cx="3384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시도 횟수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접근 경로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6DAB6FB-C00C-44B1-91C0-019983E8D602}"/>
              </a:ext>
            </a:extLst>
          </p:cNvPr>
          <p:cNvSpPr/>
          <p:nvPr/>
        </p:nvSpPr>
        <p:spPr>
          <a:xfrm>
            <a:off x="4236224" y="4221088"/>
            <a:ext cx="2640032" cy="649188"/>
          </a:xfrm>
          <a:prstGeom prst="ellipse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dirty="0"/>
              <a:t>로그인 시도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F290BCA-72DF-43FC-BA1D-BF11738BAF39}"/>
              </a:ext>
            </a:extLst>
          </p:cNvPr>
          <p:cNvSpPr/>
          <p:nvPr/>
        </p:nvSpPr>
        <p:spPr>
          <a:xfrm>
            <a:off x="4236224" y="5013176"/>
            <a:ext cx="2640032" cy="1191169"/>
          </a:xfrm>
          <a:prstGeom prst="ellipse">
            <a:avLst/>
          </a:prstGeom>
          <a:solidFill>
            <a:srgbClr val="00CC99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dirty="0"/>
              <a:t>로그인 시도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94658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F2349-99B8-4254-BB17-6B84FA4A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52D82-9A3B-4978-B3A7-883D1F38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Ubuntu 16.04</a:t>
            </a:r>
            <a:r>
              <a:rPr lang="ko-KR" altLang="en-US" dirty="0"/>
              <a:t>에서 설치</a:t>
            </a:r>
            <a:endParaRPr lang="en-US" altLang="ko-KR" dirty="0"/>
          </a:p>
          <a:p>
            <a:r>
              <a:rPr lang="ko-KR" altLang="en-US" dirty="0"/>
              <a:t>공식 도큐먼트</a:t>
            </a:r>
            <a:endParaRPr lang="en-US" altLang="ko-KR" dirty="0">
              <a:hlinkClick r:id="rId2"/>
            </a:endParaRPr>
          </a:p>
          <a:p>
            <a:pPr lvl="1"/>
            <a:r>
              <a:rPr lang="en-US" altLang="ko-KR" dirty="0">
                <a:hlinkClick r:id="rId2"/>
              </a:rPr>
              <a:t>https://neo4j.com/docs/operations-manual/current/installation/linux/debian/</a:t>
            </a:r>
            <a:endParaRPr lang="en-US" altLang="ko-KR" dirty="0"/>
          </a:p>
          <a:p>
            <a:r>
              <a:rPr lang="en-US" altLang="ko-KR" dirty="0"/>
              <a:t>Debian apt </a:t>
            </a:r>
            <a:r>
              <a:rPr lang="ko-KR" altLang="en-US" dirty="0"/>
              <a:t>저장소 이용</a:t>
            </a:r>
            <a:r>
              <a:rPr lang="en-US" altLang="ko-KR" dirty="0"/>
              <a:t> </a:t>
            </a:r>
            <a:endParaRPr lang="en-US" altLang="ko-KR" dirty="0">
              <a:solidFill>
                <a:schemeClr val="accent6"/>
              </a:solidFill>
            </a:endParaRPr>
          </a:p>
          <a:p>
            <a:pPr lvl="1"/>
            <a:r>
              <a:rPr lang="en-US" altLang="ko-KR" dirty="0">
                <a:solidFill>
                  <a:schemeClr val="accent6"/>
                </a:solidFill>
              </a:rPr>
              <a:t>$</a:t>
            </a:r>
            <a:r>
              <a:rPr lang="en-US" altLang="ko-KR" dirty="0" err="1">
                <a:solidFill>
                  <a:schemeClr val="accent6"/>
                </a:solidFill>
              </a:rPr>
              <a:t>sudo</a:t>
            </a:r>
            <a:r>
              <a:rPr lang="en-US" altLang="ko-KR" dirty="0">
                <a:solidFill>
                  <a:schemeClr val="accent6"/>
                </a:solidFill>
              </a:rPr>
              <a:t> apt-get neo4j</a:t>
            </a:r>
            <a:endParaRPr lang="en-US" altLang="ko-KR" dirty="0"/>
          </a:p>
          <a:p>
            <a:r>
              <a:rPr lang="ko-KR" altLang="en-US" dirty="0"/>
              <a:t>디렉토리 내 설정파일</a:t>
            </a:r>
            <a:endParaRPr lang="en-US" altLang="ko-KR" dirty="0"/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/neo4j/neo4j.conf </a:t>
            </a:r>
          </a:p>
          <a:p>
            <a:pPr lvl="1"/>
            <a:r>
              <a:rPr lang="en-US" altLang="ko-KR" dirty="0"/>
              <a:t>neo4j</a:t>
            </a:r>
            <a:r>
              <a:rPr lang="ko-KR" altLang="en-US" dirty="0"/>
              <a:t> 인터프리터 </a:t>
            </a:r>
            <a:r>
              <a:rPr lang="en-US" altLang="ko-KR" dirty="0"/>
              <a:t>bolt://220.69.209.17:4094</a:t>
            </a:r>
          </a:p>
          <a:p>
            <a:pPr lvl="1"/>
            <a:r>
              <a:rPr lang="ko-KR" altLang="en-US" dirty="0"/>
              <a:t>웹 콘솔 </a:t>
            </a:r>
            <a:r>
              <a:rPr lang="en-US" altLang="ko-KR" dirty="0">
                <a:hlinkClick r:id="rId3"/>
              </a:rPr>
              <a:t>https://220.69.209.17:4093/</a:t>
            </a:r>
            <a:r>
              <a:rPr lang="en-US" altLang="ko-KR" dirty="0"/>
              <a:t>browser/</a:t>
            </a:r>
          </a:p>
        </p:txBody>
      </p:sp>
    </p:spTree>
    <p:extLst>
      <p:ext uri="{BB962C8B-B14F-4D97-AF65-F5344CB8AC3E}">
        <p14:creationId xmlns:p14="http://schemas.microsoft.com/office/powerpoint/2010/main" val="140744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B8A99-936E-459E-9D23-0DF5DA59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</a:t>
            </a:r>
            <a:r>
              <a:rPr lang="ko-KR" altLang="en-US" dirty="0" err="1"/>
              <a:t>머신과의</a:t>
            </a:r>
            <a:r>
              <a:rPr lang="ko-KR" altLang="en-US" dirty="0"/>
              <a:t>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97C6B-3FE7-426E-8DCD-3FB0D94DD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 해결</a:t>
            </a:r>
            <a:endParaRPr lang="en-US" altLang="ko-KR" dirty="0"/>
          </a:p>
          <a:p>
            <a:pPr lvl="1"/>
            <a:r>
              <a:rPr lang="en-US" altLang="ko-KR" dirty="0"/>
              <a:t>http, https </a:t>
            </a:r>
            <a:r>
              <a:rPr lang="ko-KR" altLang="en-US" dirty="0"/>
              <a:t>둘 다 옵션이 있지만 </a:t>
            </a:r>
            <a:r>
              <a:rPr lang="en-US" altLang="ko-KR" dirty="0"/>
              <a:t>http</a:t>
            </a:r>
            <a:r>
              <a:rPr lang="ko-KR" altLang="en-US" dirty="0"/>
              <a:t>의 경우 간헐적으로 연결 끊김이 발생</a:t>
            </a:r>
            <a:endParaRPr lang="en-US" altLang="ko-KR" dirty="0"/>
          </a:p>
          <a:p>
            <a:pPr lvl="1"/>
            <a:r>
              <a:rPr lang="ko-KR" altLang="en-US" dirty="0"/>
              <a:t>설정 파일 내 포트 설정으로 </a:t>
            </a:r>
            <a:r>
              <a:rPr lang="en-US" altLang="ko-KR" dirty="0"/>
              <a:t>http </a:t>
            </a:r>
            <a:r>
              <a:rPr lang="ko-KR" altLang="en-US" dirty="0"/>
              <a:t>내부포트 </a:t>
            </a:r>
            <a:r>
              <a:rPr lang="en-US" altLang="ko-KR" dirty="0">
                <a:solidFill>
                  <a:srgbClr val="FF0000"/>
                </a:solidFill>
              </a:rPr>
              <a:t>7474</a:t>
            </a:r>
            <a:r>
              <a:rPr lang="ko-KR" altLang="en-US" dirty="0"/>
              <a:t>를 제외한 </a:t>
            </a:r>
            <a:r>
              <a:rPr lang="en-US" altLang="ko-KR" dirty="0"/>
              <a:t>https </a:t>
            </a:r>
            <a:r>
              <a:rPr lang="ko-KR" altLang="en-US" dirty="0"/>
              <a:t>내부 포트인 </a:t>
            </a:r>
            <a:r>
              <a:rPr lang="en-US" altLang="ko-KR" dirty="0">
                <a:solidFill>
                  <a:schemeClr val="accent2"/>
                </a:solidFill>
              </a:rPr>
              <a:t>7473</a:t>
            </a:r>
            <a:r>
              <a:rPr lang="ko-KR" altLang="en-US" dirty="0">
                <a:solidFill>
                  <a:schemeClr val="accent2"/>
                </a:solidFill>
              </a:rPr>
              <a:t>을 </a:t>
            </a:r>
            <a:r>
              <a:rPr lang="en-US" altLang="ko-KR" dirty="0">
                <a:solidFill>
                  <a:schemeClr val="accent2"/>
                </a:solidFill>
              </a:rPr>
              <a:t>4093</a:t>
            </a:r>
            <a:r>
              <a:rPr lang="ko-KR" altLang="en-US" dirty="0"/>
              <a:t>으로 </a:t>
            </a:r>
            <a:r>
              <a:rPr lang="ko-KR" altLang="en-US" dirty="0">
                <a:solidFill>
                  <a:schemeClr val="accent2"/>
                </a:solidFill>
              </a:rPr>
              <a:t>포트 포워딩</a:t>
            </a:r>
            <a:endParaRPr lang="en-US" altLang="ko-KR" dirty="0"/>
          </a:p>
          <a:p>
            <a:pPr lvl="1"/>
            <a:r>
              <a:rPr lang="ko-KR" altLang="en-US" dirty="0"/>
              <a:t>가상머신에서 실행 시 없던 비밀번호 인증 문제 </a:t>
            </a:r>
            <a:br>
              <a:rPr lang="en-US" altLang="ko-KR" dirty="0"/>
            </a:br>
            <a:r>
              <a:rPr lang="ko-KR" altLang="en-US" dirty="0"/>
              <a:t>발생 </a:t>
            </a:r>
            <a:r>
              <a:rPr lang="en-US" altLang="ko-KR" dirty="0"/>
              <a:t>-&gt; </a:t>
            </a:r>
            <a:r>
              <a:rPr lang="ko-KR" altLang="en-US" dirty="0"/>
              <a:t>인터프리터 포트도 포트 포워딩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설정 파일 수정</a:t>
            </a:r>
            <a:r>
              <a:rPr lang="en-US" altLang="ko-KR" dirty="0"/>
              <a:t>(</a:t>
            </a:r>
            <a:r>
              <a:rPr lang="ko-KR" altLang="en-US" dirty="0"/>
              <a:t>인터프리터 포트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0.0.0.0:7687 -&gt; </a:t>
            </a:r>
            <a:r>
              <a:rPr lang="en-US" altLang="ko-KR" dirty="0">
                <a:solidFill>
                  <a:schemeClr val="accent2"/>
                </a:solidFill>
              </a:rPr>
              <a:t>220.69.209.17:4094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46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C12FB-D430-4535-8B14-3EB0B66B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721D5-44D8-48B8-83B3-1EE33013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Neo4j </a:t>
            </a:r>
            <a:r>
              <a:rPr lang="ko-KR" altLang="en-US" dirty="0"/>
              <a:t>웹 콘솔을 사용</a:t>
            </a:r>
            <a:endParaRPr lang="en-US" altLang="ko-KR" dirty="0"/>
          </a:p>
          <a:p>
            <a:pPr lvl="1"/>
            <a:r>
              <a:rPr lang="en-US" altLang="ko-KR" dirty="0" err="1"/>
              <a:t>Zepplin</a:t>
            </a:r>
            <a:r>
              <a:rPr lang="ko-KR" altLang="en-US" dirty="0"/>
              <a:t> 노트북 내 인터프리터를 사용해도 좋지만 다수의 노드 존재 시 그래프 표현이 부실함</a:t>
            </a:r>
            <a:endParaRPr lang="en-US" altLang="ko-KR" dirty="0"/>
          </a:p>
          <a:p>
            <a:pPr lvl="2"/>
            <a:r>
              <a:rPr lang="ko-KR" altLang="en-US" dirty="0"/>
              <a:t>선이 보이지 않는다</a:t>
            </a:r>
            <a:r>
              <a:rPr lang="en-US" altLang="ko-KR" dirty="0"/>
              <a:t>, </a:t>
            </a:r>
            <a:r>
              <a:rPr lang="ko-KR" altLang="en-US" dirty="0"/>
              <a:t>인터프리터 내부에서 데이터 중복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1054E0-942D-4C9A-8980-8BC020F85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16" r="27163" b="12200"/>
          <a:stretch/>
        </p:blipFill>
        <p:spPr>
          <a:xfrm>
            <a:off x="1494296" y="2849920"/>
            <a:ext cx="666023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5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2F044-8661-41C5-91A4-D799F5C7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Neo4j</a:t>
            </a:r>
            <a:r>
              <a:rPr lang="ko-KR" altLang="en-US" dirty="0"/>
              <a:t> 웹 콘솔로 실습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D2A441-3BC5-4F57-9910-1D8B10287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26"/>
          <a:stretch/>
        </p:blipFill>
        <p:spPr>
          <a:xfrm>
            <a:off x="499838" y="1027440"/>
            <a:ext cx="6448426" cy="58579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D291548-278B-4454-AFDD-4C495584DA7A}"/>
              </a:ext>
            </a:extLst>
          </p:cNvPr>
          <p:cNvSpPr/>
          <p:nvPr/>
        </p:nvSpPr>
        <p:spPr>
          <a:xfrm>
            <a:off x="1579958" y="1171456"/>
            <a:ext cx="3816424" cy="5040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96425E-F70B-4FBA-9035-986945129577}"/>
              </a:ext>
            </a:extLst>
          </p:cNvPr>
          <p:cNvSpPr/>
          <p:nvPr/>
        </p:nvSpPr>
        <p:spPr>
          <a:xfrm>
            <a:off x="1508564" y="1907183"/>
            <a:ext cx="5079660" cy="496482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509DC0B-A80B-4976-A2A9-5BEBAF218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143" y="1045345"/>
            <a:ext cx="2158857" cy="943495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/>
              <a:t>쿼리 </a:t>
            </a:r>
            <a:r>
              <a:rPr lang="ko-KR" altLang="en-US" sz="2400" dirty="0" err="1"/>
              <a:t>입력창</a:t>
            </a:r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dirty="0"/>
              <a:t>(</a:t>
            </a:r>
            <a:r>
              <a:rPr lang="en-US" altLang="ko-KR" sz="2400" dirty="0" err="1"/>
              <a:t>Cyper</a:t>
            </a:r>
            <a:r>
              <a:rPr lang="en-US" altLang="ko-KR" sz="2400" dirty="0"/>
              <a:t>)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8DF5C8-3C49-4DB5-830C-DF95AAFF6D41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148065" y="1484785"/>
            <a:ext cx="1837078" cy="323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A01697D-A386-4D5E-AEAF-BE400541B640}"/>
              </a:ext>
            </a:extLst>
          </p:cNvPr>
          <p:cNvCxnSpPr>
            <a:cxnSpLocks/>
          </p:cNvCxnSpPr>
          <p:nvPr/>
        </p:nvCxnSpPr>
        <p:spPr>
          <a:xfrm flipH="1" flipV="1">
            <a:off x="6051875" y="2852936"/>
            <a:ext cx="933268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3549B76-7C6E-4559-9636-1CAF64203D62}"/>
              </a:ext>
            </a:extLst>
          </p:cNvPr>
          <p:cNvSpPr txBox="1">
            <a:spLocks/>
          </p:cNvSpPr>
          <p:nvPr/>
        </p:nvSpPr>
        <p:spPr>
          <a:xfrm>
            <a:off x="6985143" y="2273176"/>
            <a:ext cx="2158857" cy="4468192"/>
          </a:xfrm>
          <a:prstGeom prst="rect">
            <a:avLst/>
          </a:prstGeom>
          <a:noFill/>
          <a:ln w="28575">
            <a:solidFill>
              <a:schemeClr val="tx1"/>
            </a:solidFill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 typeface="Wingdings"/>
              <a:buNone/>
            </a:pPr>
            <a:r>
              <a:rPr lang="ko-KR" altLang="en-US" sz="2400" kern="0" dirty="0"/>
              <a:t>결과 출력 창</a:t>
            </a:r>
            <a:endParaRPr lang="en-US" altLang="ko-KR" sz="2400" kern="0" dirty="0"/>
          </a:p>
          <a:p>
            <a:pPr marL="0" indent="0" algn="just">
              <a:buFont typeface="Wingdings"/>
              <a:buNone/>
            </a:pPr>
            <a:r>
              <a:rPr lang="en-US" altLang="ko-KR" sz="2400" kern="0" dirty="0"/>
              <a:t>CSV, </a:t>
            </a:r>
            <a:r>
              <a:rPr lang="en-US" altLang="ko-KR" sz="2400" kern="0" dirty="0" err="1"/>
              <a:t>DataFrame</a:t>
            </a:r>
            <a:r>
              <a:rPr lang="en-US" altLang="ko-KR" sz="2400" kern="0" dirty="0"/>
              <a:t>,</a:t>
            </a:r>
          </a:p>
          <a:p>
            <a:pPr marL="0" indent="0" algn="just">
              <a:buFont typeface="Wingdings"/>
              <a:buNone/>
            </a:pPr>
            <a:r>
              <a:rPr lang="ko-KR" altLang="en-US" sz="2400" kern="0" dirty="0"/>
              <a:t>그래프 등</a:t>
            </a:r>
            <a:endParaRPr lang="en-US" altLang="ko-KR" sz="2400" kern="0" dirty="0"/>
          </a:p>
          <a:p>
            <a:pPr marL="0" indent="0" algn="just">
              <a:buFont typeface="Wingdings"/>
              <a:buNone/>
            </a:pPr>
            <a:r>
              <a:rPr lang="ko-KR" altLang="en-US" sz="2400" kern="0" dirty="0"/>
              <a:t>다양한 형태로 출력 가능</a:t>
            </a:r>
            <a:r>
              <a:rPr lang="en-US" altLang="ko-KR" sz="2400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351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2B5F5-AC09-4B86-B077-87D33F0A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Neo4j</a:t>
            </a:r>
            <a:r>
              <a:rPr lang="ko-KR" altLang="en-US" dirty="0"/>
              <a:t> 웹 콘솔로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35B24-BA75-4E10-A17D-CAC0AA161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코드로 실습</a:t>
            </a:r>
            <a:endParaRPr lang="en-US" altLang="ko-KR" dirty="0"/>
          </a:p>
          <a:p>
            <a:pPr lvl="1"/>
            <a:r>
              <a:rPr lang="en-US" altLang="ko-KR" sz="1800" dirty="0"/>
              <a:t>CREATE (</a:t>
            </a:r>
            <a:r>
              <a:rPr lang="en-US" altLang="ko-KR" sz="1800" dirty="0" err="1"/>
              <a:t>ee:Person</a:t>
            </a:r>
            <a:r>
              <a:rPr lang="en-US" altLang="ko-KR" sz="1800" dirty="0"/>
              <a:t> { name: "Emil", from: "Sweden", </a:t>
            </a:r>
            <a:r>
              <a:rPr lang="en-US" altLang="ko-KR" sz="1800" dirty="0" err="1"/>
              <a:t>klout</a:t>
            </a:r>
            <a:r>
              <a:rPr lang="en-US" altLang="ko-KR" sz="1800" dirty="0"/>
              <a:t>: 99 })</a:t>
            </a:r>
          </a:p>
          <a:p>
            <a:pPr lvl="2"/>
            <a:r>
              <a:rPr lang="ko-KR" altLang="en-US" sz="1600" dirty="0"/>
              <a:t>데이터를 생성할 때는 </a:t>
            </a:r>
            <a:r>
              <a:rPr lang="en-US" altLang="ko-KR" sz="1600" dirty="0"/>
              <a:t>CREATE </a:t>
            </a:r>
            <a:r>
              <a:rPr lang="ko-KR" altLang="en-US" sz="1600" dirty="0"/>
              <a:t>절을 사용한다</a:t>
            </a:r>
            <a:endParaRPr lang="en-US" altLang="ko-KR" sz="1600" dirty="0"/>
          </a:p>
          <a:p>
            <a:pPr lvl="2"/>
            <a:r>
              <a:rPr lang="en-US" altLang="ko-KR" sz="1600" dirty="0"/>
              <a:t>()</a:t>
            </a:r>
            <a:r>
              <a:rPr lang="ko-KR" altLang="en-US" sz="1600" dirty="0"/>
              <a:t>안의 요소는 노드를 나타낸다</a:t>
            </a:r>
            <a:endParaRPr lang="en-US" altLang="ko-KR" sz="1600" dirty="0"/>
          </a:p>
          <a:p>
            <a:pPr lvl="2"/>
            <a:r>
              <a:rPr lang="en-US" altLang="ko-KR" sz="1600" dirty="0"/>
              <a:t>‘Person’</a:t>
            </a:r>
            <a:r>
              <a:rPr lang="ko-KR" altLang="en-US" sz="1600" dirty="0"/>
              <a:t>이라는 </a:t>
            </a:r>
            <a:r>
              <a:rPr lang="en-US" altLang="ko-KR" sz="1600" dirty="0"/>
              <a:t>Label</a:t>
            </a:r>
            <a:r>
              <a:rPr lang="ko-KR" altLang="en-US" sz="1600" dirty="0"/>
              <a:t>을 가진 변수 </a:t>
            </a:r>
            <a:r>
              <a:rPr lang="en-US" altLang="ko-KR" sz="1600" dirty="0" err="1"/>
              <a:t>ee</a:t>
            </a:r>
            <a:r>
              <a:rPr lang="ko-KR" altLang="en-US" sz="1600" dirty="0"/>
              <a:t>를 생성한다</a:t>
            </a:r>
            <a:r>
              <a:rPr lang="en-US" altLang="ko-KR" sz="1600" dirty="0"/>
              <a:t>. </a:t>
            </a:r>
          </a:p>
          <a:p>
            <a:pPr lvl="2"/>
            <a:r>
              <a:rPr lang="en-US" altLang="ko-KR" sz="1600" dirty="0"/>
              <a:t>Person</a:t>
            </a:r>
            <a:r>
              <a:rPr lang="ko-KR" altLang="en-US" sz="1600" dirty="0"/>
              <a:t>의 </a:t>
            </a:r>
            <a:r>
              <a:rPr lang="en-US" altLang="ko-KR" sz="1600" dirty="0"/>
              <a:t>label </a:t>
            </a:r>
            <a:r>
              <a:rPr lang="ko-KR" altLang="en-US" sz="1600" dirty="0"/>
              <a:t>내부에 </a:t>
            </a:r>
            <a:r>
              <a:rPr lang="en-US" altLang="ko-KR" sz="1600" dirty="0"/>
              <a:t>{} </a:t>
            </a:r>
            <a:r>
              <a:rPr lang="ko-KR" altLang="en-US" sz="1600" dirty="0"/>
              <a:t>내의 속성들을 추가한다 </a:t>
            </a:r>
            <a:r>
              <a:rPr lang="en-US" altLang="ko-KR" sz="1600" dirty="0"/>
              <a:t>(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국적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Klout</a:t>
            </a:r>
            <a:r>
              <a:rPr lang="en-US" altLang="ko-KR" sz="1600" dirty="0"/>
              <a:t>?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B56535-868E-48C1-976B-C99336A18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1" t="8689" r="5102" b="8760"/>
          <a:stretch/>
        </p:blipFill>
        <p:spPr>
          <a:xfrm>
            <a:off x="1799691" y="3284984"/>
            <a:ext cx="5544617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1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2B5F5-AC09-4B86-B077-87D33F0A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Neo4j</a:t>
            </a:r>
            <a:r>
              <a:rPr lang="ko-KR" altLang="en-US" dirty="0"/>
              <a:t> 웹 콘솔로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35B24-BA75-4E10-A17D-CAC0AA161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코드로 실습</a:t>
            </a:r>
            <a:endParaRPr lang="en-US" altLang="ko-KR" dirty="0"/>
          </a:p>
          <a:p>
            <a:pPr lvl="1"/>
            <a:r>
              <a:rPr lang="en-US" altLang="ko-KR" sz="1800" dirty="0"/>
              <a:t>MATCH (</a:t>
            </a:r>
            <a:r>
              <a:rPr lang="en-US" altLang="ko-KR" sz="1800" dirty="0" err="1"/>
              <a:t>ee:Person</a:t>
            </a:r>
            <a:r>
              <a:rPr lang="en-US" altLang="ko-KR" sz="1800" dirty="0"/>
              <a:t>) WHERE ee.name = "Emil" RETURN </a:t>
            </a:r>
            <a:r>
              <a:rPr lang="en-US" altLang="ko-KR" sz="1800" dirty="0" err="1"/>
              <a:t>ee</a:t>
            </a:r>
            <a:r>
              <a:rPr lang="en-US" altLang="ko-KR" sz="1800" dirty="0"/>
              <a:t>;</a:t>
            </a:r>
          </a:p>
          <a:p>
            <a:pPr lvl="2"/>
            <a:r>
              <a:rPr lang="ko-KR" altLang="en-US" sz="1600" dirty="0"/>
              <a:t>노드의 관계 및 패턴을 정의할 때는 </a:t>
            </a:r>
            <a:r>
              <a:rPr lang="en-US" altLang="ko-KR" sz="1600" dirty="0"/>
              <a:t>Match</a:t>
            </a:r>
            <a:r>
              <a:rPr lang="ko-KR" altLang="en-US" sz="1600" dirty="0"/>
              <a:t>를 사용</a:t>
            </a:r>
            <a:endParaRPr lang="en-US" altLang="ko-KR" sz="1600" dirty="0"/>
          </a:p>
          <a:p>
            <a:pPr lvl="2"/>
            <a:r>
              <a:rPr lang="en-US" altLang="ko-KR" sz="1600" dirty="0"/>
              <a:t>(</a:t>
            </a:r>
            <a:r>
              <a:rPr lang="en-US" altLang="ko-KR" sz="1600" dirty="0" err="1"/>
              <a:t>ee:Person</a:t>
            </a:r>
            <a:r>
              <a:rPr lang="en-US" altLang="ko-KR" sz="1600" dirty="0"/>
              <a:t>) </a:t>
            </a:r>
            <a:r>
              <a:rPr lang="ko-KR" altLang="en-US" sz="1600" dirty="0"/>
              <a:t>은 앞서 생성한 </a:t>
            </a:r>
            <a:r>
              <a:rPr lang="en-US" altLang="ko-KR" sz="1600" dirty="0"/>
              <a:t>Person label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ee</a:t>
            </a:r>
            <a:r>
              <a:rPr lang="en-US" altLang="ko-KR" sz="1600" dirty="0"/>
              <a:t> </a:t>
            </a:r>
            <a:r>
              <a:rPr lang="ko-KR" altLang="en-US" sz="1600" dirty="0"/>
              <a:t>변수</a:t>
            </a:r>
            <a:r>
              <a:rPr lang="en-US" altLang="ko-KR" sz="1600" dirty="0"/>
              <a:t>(</a:t>
            </a:r>
            <a:r>
              <a:rPr lang="ko-KR" altLang="en-US" sz="1600" dirty="0"/>
              <a:t>단일 패턴</a:t>
            </a:r>
            <a:r>
              <a:rPr lang="en-US" altLang="ko-KR" sz="1600" dirty="0"/>
              <a:t>)</a:t>
            </a:r>
            <a:r>
              <a:rPr lang="ko-KR" altLang="en-US" sz="1600" dirty="0"/>
              <a:t>을 의미</a:t>
            </a:r>
            <a:endParaRPr lang="en-US" altLang="ko-KR" sz="1600" dirty="0"/>
          </a:p>
          <a:p>
            <a:pPr lvl="2"/>
            <a:r>
              <a:rPr lang="en-US" altLang="ko-KR" sz="1600" dirty="0"/>
              <a:t>Where</a:t>
            </a:r>
            <a:r>
              <a:rPr lang="ko-KR" altLang="en-US" sz="1600" dirty="0"/>
              <a:t>절에서는 그래프에 어떤 속성을 표현할지 명시</a:t>
            </a:r>
            <a:r>
              <a:rPr lang="en-US" altLang="ko-KR" sz="1600" dirty="0"/>
              <a:t>, </a:t>
            </a:r>
            <a:r>
              <a:rPr lang="ko-KR" altLang="en-US" sz="1600" dirty="0"/>
              <a:t>반환 값</a:t>
            </a:r>
            <a:r>
              <a:rPr lang="en-US" altLang="ko-KR" sz="1600" dirty="0"/>
              <a:t>(JSON)</a:t>
            </a:r>
            <a:r>
              <a:rPr lang="ko-KR" altLang="en-US" sz="1600" dirty="0"/>
              <a:t> 은 </a:t>
            </a:r>
            <a:r>
              <a:rPr lang="en-US" altLang="ko-KR" sz="1600" dirty="0" err="1"/>
              <a:t>ee</a:t>
            </a:r>
            <a:r>
              <a:rPr lang="en-US" altLang="ko-KR" sz="1600" dirty="0"/>
              <a:t> </a:t>
            </a:r>
            <a:r>
              <a:rPr lang="ko-KR" altLang="en-US" sz="1600" dirty="0"/>
              <a:t>변수를 </a:t>
            </a:r>
            <a:r>
              <a:rPr lang="ko-KR" altLang="en-US" sz="1600" dirty="0" err="1"/>
              <a:t>리턴한다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D700CF-380F-4ADF-BD81-6C57E514E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03" y="3573016"/>
            <a:ext cx="4257675" cy="2000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8155EA-50DC-4899-82BC-307ED26F87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541"/>
          <a:stretch/>
        </p:blipFill>
        <p:spPr>
          <a:xfrm>
            <a:off x="6266631" y="3789041"/>
            <a:ext cx="2409825" cy="178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2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521EF-614B-414E-A4B3-3E1301A9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Neo4j </a:t>
            </a:r>
            <a:r>
              <a:rPr lang="ko-KR" altLang="en-US" dirty="0"/>
              <a:t>웹 콘솔로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07A09D-E36B-479E-85CB-5EBD7004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코드로 실습</a:t>
            </a:r>
            <a:endParaRPr lang="en-US" altLang="ko-KR" dirty="0"/>
          </a:p>
          <a:p>
            <a:pPr lvl="1"/>
            <a:r>
              <a:rPr lang="en-US" altLang="ko-KR" sz="1800" dirty="0"/>
              <a:t>CREATE (</a:t>
            </a:r>
            <a:r>
              <a:rPr lang="en-US" altLang="ko-KR" sz="1800" dirty="0" err="1"/>
              <a:t>js:Person</a:t>
            </a:r>
            <a:r>
              <a:rPr lang="en-US" altLang="ko-KR" sz="1800" dirty="0"/>
              <a:t> { name: "Johan", from: "Sweden", learn: "surfing" }),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en-US" altLang="ko-KR" sz="1800" dirty="0" err="1"/>
              <a:t>ir:Person</a:t>
            </a:r>
            <a:r>
              <a:rPr lang="en-US" altLang="ko-KR" sz="1800" dirty="0"/>
              <a:t> { name: "Ian", from: "England", title: "author" }),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en-US" altLang="ko-KR" sz="1800" dirty="0" err="1"/>
              <a:t>rvb:Person</a:t>
            </a:r>
            <a:r>
              <a:rPr lang="en-US" altLang="ko-KR" sz="1800" dirty="0"/>
              <a:t> { name: "Rik", from: "Belgium", pet: "Orval" }),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en-US" altLang="ko-KR" sz="1800" dirty="0" err="1"/>
              <a:t>ally:Person</a:t>
            </a:r>
            <a:r>
              <a:rPr lang="en-US" altLang="ko-KR" sz="1800" dirty="0"/>
              <a:t> { name: "Allison", from: "California", hobby: "surfing" }),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en-US" altLang="ko-KR" sz="1800" dirty="0" err="1"/>
              <a:t>ee</a:t>
            </a:r>
            <a:r>
              <a:rPr lang="en-US" altLang="ko-KR" sz="1800" dirty="0"/>
              <a:t>)-[:KNOWS {since: 2001}]-&gt;(</a:t>
            </a:r>
            <a:r>
              <a:rPr lang="en-US" altLang="ko-KR" sz="1800" dirty="0" err="1"/>
              <a:t>js</a:t>
            </a:r>
            <a:r>
              <a:rPr lang="en-US" altLang="ko-KR" sz="1800" dirty="0"/>
              <a:t>),(</a:t>
            </a:r>
            <a:r>
              <a:rPr lang="en-US" altLang="ko-KR" sz="1800" dirty="0" err="1"/>
              <a:t>ee</a:t>
            </a:r>
            <a:r>
              <a:rPr lang="en-US" altLang="ko-KR" sz="1800" dirty="0"/>
              <a:t>)-[:KNOWS {rating: 5}]-&gt;(</a:t>
            </a:r>
            <a:r>
              <a:rPr lang="en-US" altLang="ko-KR" sz="1800" dirty="0" err="1"/>
              <a:t>ir</a:t>
            </a:r>
            <a:r>
              <a:rPr lang="en-US" altLang="ko-KR" sz="1800" dirty="0"/>
              <a:t>),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en-US" altLang="ko-KR" sz="1800" dirty="0" err="1"/>
              <a:t>js</a:t>
            </a:r>
            <a:r>
              <a:rPr lang="en-US" altLang="ko-KR" sz="1800" dirty="0"/>
              <a:t>)-[:KNOWS]-&gt;(</a:t>
            </a:r>
            <a:r>
              <a:rPr lang="en-US" altLang="ko-KR" sz="1800" dirty="0" err="1"/>
              <a:t>ir</a:t>
            </a:r>
            <a:r>
              <a:rPr lang="en-US" altLang="ko-KR" sz="1800" dirty="0"/>
              <a:t>),(</a:t>
            </a:r>
            <a:r>
              <a:rPr lang="en-US" altLang="ko-KR" sz="1800" dirty="0" err="1"/>
              <a:t>js</a:t>
            </a:r>
            <a:r>
              <a:rPr lang="en-US" altLang="ko-KR" sz="1800" dirty="0"/>
              <a:t>)-[:KNOWS]-&gt;(</a:t>
            </a:r>
            <a:r>
              <a:rPr lang="en-US" altLang="ko-KR" sz="1800" dirty="0" err="1"/>
              <a:t>rvb</a:t>
            </a:r>
            <a:r>
              <a:rPr lang="en-US" altLang="ko-KR" sz="1800" dirty="0"/>
              <a:t>),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en-US" altLang="ko-KR" sz="1800" dirty="0" err="1"/>
              <a:t>ir</a:t>
            </a:r>
            <a:r>
              <a:rPr lang="en-US" altLang="ko-KR" sz="1800" dirty="0"/>
              <a:t>)-[:KNOWS]-&gt;(</a:t>
            </a:r>
            <a:r>
              <a:rPr lang="en-US" altLang="ko-KR" sz="1800" dirty="0" err="1"/>
              <a:t>js</a:t>
            </a:r>
            <a:r>
              <a:rPr lang="en-US" altLang="ko-KR" sz="1800" dirty="0"/>
              <a:t>),(</a:t>
            </a:r>
            <a:r>
              <a:rPr lang="en-US" altLang="ko-KR" sz="1800" dirty="0" err="1"/>
              <a:t>ir</a:t>
            </a:r>
            <a:r>
              <a:rPr lang="en-US" altLang="ko-KR" sz="1800" dirty="0"/>
              <a:t>)-[:KNOWS]-&gt;(ally),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en-US" altLang="ko-KR" sz="1800" dirty="0" err="1"/>
              <a:t>rvb</a:t>
            </a:r>
            <a:r>
              <a:rPr lang="en-US" altLang="ko-KR" sz="1800" dirty="0"/>
              <a:t>)-[:KNOWS]-&gt;(ally)</a:t>
            </a:r>
          </a:p>
          <a:p>
            <a:pPr lvl="2"/>
            <a:r>
              <a:rPr lang="ko-KR" altLang="en-US" sz="1400" dirty="0"/>
              <a:t>다른 사람들의 노드도 </a:t>
            </a:r>
            <a:r>
              <a:rPr lang="en-US" altLang="ko-KR" sz="1400" dirty="0"/>
              <a:t>CREATE </a:t>
            </a:r>
            <a:r>
              <a:rPr lang="ko-KR" altLang="en-US" sz="1400" dirty="0"/>
              <a:t>절을 통해 생성</a:t>
            </a:r>
            <a:endParaRPr lang="en-US" altLang="ko-KR" sz="1400" dirty="0"/>
          </a:p>
          <a:p>
            <a:pPr lvl="2"/>
            <a:r>
              <a:rPr lang="ko-KR" altLang="en-US" sz="1400" dirty="0"/>
              <a:t>노드에서 쓰이는 변수 명과 </a:t>
            </a:r>
            <a:r>
              <a:rPr lang="en-US" altLang="ko-KR" sz="1400" dirty="0"/>
              <a:t>[</a:t>
            </a:r>
            <a:r>
              <a:rPr lang="ko-KR" altLang="en-US" sz="1400" dirty="0"/>
              <a:t>관계</a:t>
            </a:r>
            <a:r>
              <a:rPr lang="en-US" altLang="ko-KR" sz="1400" dirty="0"/>
              <a:t>]-&gt; </a:t>
            </a:r>
            <a:r>
              <a:rPr lang="ko-KR" altLang="en-US" sz="1400" dirty="0"/>
              <a:t>절을 통해 그래프 노드 간에 연결 가능</a:t>
            </a:r>
            <a:endParaRPr lang="en-US" altLang="ko-KR" sz="1400" dirty="0"/>
          </a:p>
          <a:p>
            <a:pPr lvl="2"/>
            <a:r>
              <a:rPr lang="ko-KR" altLang="en-US" sz="1400" dirty="0"/>
              <a:t>관계에도 </a:t>
            </a:r>
            <a:r>
              <a:rPr lang="en-US" altLang="ko-KR" sz="1400" dirty="0"/>
              <a:t>{}</a:t>
            </a:r>
            <a:r>
              <a:rPr lang="ko-KR" altLang="en-US" sz="1400" dirty="0"/>
              <a:t>를 통해 속성 값을 추가할 수 있음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en-US" altLang="ko-KR" sz="1400" dirty="0"/>
              <a:t>ex)Emil</a:t>
            </a:r>
            <a:r>
              <a:rPr lang="ko-KR" altLang="en-US" sz="1400" dirty="0"/>
              <a:t>과 </a:t>
            </a:r>
            <a:r>
              <a:rPr lang="en-US" altLang="ko-KR" sz="1400" dirty="0" err="1"/>
              <a:t>johan</a:t>
            </a:r>
            <a:r>
              <a:rPr lang="ko-KR" altLang="en-US" sz="1400" dirty="0"/>
              <a:t>은 </a:t>
            </a:r>
            <a:r>
              <a:rPr lang="en-US" altLang="ko-KR" sz="1400" dirty="0"/>
              <a:t>2001</a:t>
            </a:r>
            <a:r>
              <a:rPr lang="ko-KR" altLang="en-US" sz="1400" dirty="0"/>
              <a:t>년 부터 알고 지낸 사이</a:t>
            </a:r>
            <a:r>
              <a:rPr lang="en-US" altLang="ko-KR" sz="1400" dirty="0"/>
              <a:t>, Emil</a:t>
            </a:r>
            <a:r>
              <a:rPr lang="ko-KR" altLang="en-US" sz="1400" dirty="0"/>
              <a:t>과 </a:t>
            </a:r>
            <a:r>
              <a:rPr lang="en-US" altLang="ko-KR" sz="1400" dirty="0"/>
              <a:t>Ian</a:t>
            </a:r>
            <a:r>
              <a:rPr lang="ko-KR" altLang="en-US" sz="1400" dirty="0"/>
              <a:t>의 관계의 </a:t>
            </a:r>
            <a:r>
              <a:rPr lang="en-US" altLang="ko-KR" sz="1400" dirty="0"/>
              <a:t>rating</a:t>
            </a:r>
            <a:r>
              <a:rPr lang="ko-KR" altLang="en-US" sz="1400" dirty="0"/>
              <a:t>은 </a:t>
            </a:r>
            <a:r>
              <a:rPr lang="en-US" altLang="ko-KR" sz="1400" dirty="0"/>
              <a:t>5 </a:t>
            </a:r>
            <a:r>
              <a:rPr lang="ko-KR" altLang="en-US" sz="1400" dirty="0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264463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F54D5-39ED-4DFE-9440-E7C71683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Neo4j</a:t>
            </a:r>
            <a:r>
              <a:rPr lang="ko-KR" altLang="en-US" dirty="0"/>
              <a:t> 웹 콘솔로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89597-B02E-455F-BD73-40BBD3615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코드로 실습</a:t>
            </a:r>
            <a:endParaRPr lang="en-US" altLang="ko-KR" dirty="0"/>
          </a:p>
          <a:p>
            <a:pPr lvl="1"/>
            <a:r>
              <a:rPr lang="en-US" altLang="ko-KR" sz="1800" dirty="0"/>
              <a:t>MATCH (</a:t>
            </a:r>
            <a:r>
              <a:rPr lang="en-US" altLang="ko-KR" sz="1800" dirty="0" err="1"/>
              <a:t>ee:Person</a:t>
            </a:r>
            <a:r>
              <a:rPr lang="en-US" altLang="ko-KR" sz="1800" dirty="0"/>
              <a:t>)-[:KNOWS]-(friends)</a:t>
            </a:r>
            <a:br>
              <a:rPr lang="en-US" altLang="ko-KR" sz="1800" dirty="0"/>
            </a:br>
            <a:r>
              <a:rPr lang="en-US" altLang="ko-KR" sz="1800" dirty="0"/>
              <a:t>WHERE ee.name = "Emil" RETURN </a:t>
            </a:r>
            <a:r>
              <a:rPr lang="en-US" altLang="ko-KR" sz="1800" dirty="0" err="1"/>
              <a:t>ee</a:t>
            </a:r>
            <a:r>
              <a:rPr lang="en-US" altLang="ko-KR" sz="1800" dirty="0"/>
              <a:t>, friends</a:t>
            </a:r>
          </a:p>
          <a:p>
            <a:pPr lvl="2"/>
            <a:r>
              <a:rPr lang="ko-KR" altLang="en-US" sz="1400" dirty="0"/>
              <a:t>변수 </a:t>
            </a:r>
            <a:r>
              <a:rPr lang="en-US" altLang="ko-KR" sz="1400" dirty="0" err="1"/>
              <a:t>ee</a:t>
            </a:r>
            <a:r>
              <a:rPr lang="ko-KR" altLang="en-US" sz="1400" dirty="0"/>
              <a:t>와 아는 모든 변수들을 </a:t>
            </a:r>
            <a:r>
              <a:rPr lang="en-US" altLang="ko-KR" sz="1400" dirty="0"/>
              <a:t>friends</a:t>
            </a:r>
            <a:r>
              <a:rPr lang="ko-KR" altLang="en-US" sz="1400" dirty="0"/>
              <a:t>로 정의</a:t>
            </a:r>
            <a:endParaRPr lang="en-US" altLang="ko-KR" sz="1400" dirty="0"/>
          </a:p>
          <a:p>
            <a:pPr lvl="2"/>
            <a:r>
              <a:rPr lang="en-US" altLang="ko-KR" sz="1400" dirty="0"/>
              <a:t>friends</a:t>
            </a:r>
            <a:r>
              <a:rPr lang="ko-KR" altLang="en-US" sz="1400" dirty="0"/>
              <a:t>로 정의되는 사람들을 반환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emil</a:t>
            </a:r>
            <a:r>
              <a:rPr lang="ko-KR" altLang="en-US" sz="1400" dirty="0"/>
              <a:t>과 </a:t>
            </a:r>
            <a:r>
              <a:rPr lang="en-US" altLang="ko-KR" sz="1400" dirty="0"/>
              <a:t>knows</a:t>
            </a:r>
            <a:r>
              <a:rPr lang="ko-KR" altLang="en-US" sz="1400" dirty="0"/>
              <a:t>로 아는 사이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CC6DD9-81E2-4D4A-A479-29F2FE108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59" y="2909701"/>
            <a:ext cx="3581400" cy="3286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D7FB0F-0BA3-422F-BF41-9BA3E8709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412" y="2780928"/>
            <a:ext cx="4100909" cy="354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041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22646</TotalTime>
  <Words>390</Words>
  <Application>Microsoft Office PowerPoint</Application>
  <PresentationFormat>화면 슬라이드 쇼(4:3)</PresentationFormat>
  <Paragraphs>89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하둡 클러스터  neo4j 설치 및 실행</vt:lpstr>
      <vt:lpstr>Hadoop</vt:lpstr>
      <vt:lpstr>가상 머신과의 차이</vt:lpstr>
      <vt:lpstr>실습</vt:lpstr>
      <vt:lpstr>Neo4j 웹 콘솔로 실습</vt:lpstr>
      <vt:lpstr>Neo4j 웹 콘솔로 실습</vt:lpstr>
      <vt:lpstr>Neo4j 웹 콘솔로 실습</vt:lpstr>
      <vt:lpstr>Neo4j 웹 콘솔로 실습</vt:lpstr>
      <vt:lpstr>Neo4j 웹 콘솔로 실습</vt:lpstr>
      <vt:lpstr>Neo4j의 활용</vt:lpstr>
      <vt:lpstr>Neo4j의 활용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김 상현</cp:lastModifiedBy>
  <cp:revision>5187</cp:revision>
  <cp:lastPrinted>2019-04-29T07:54:38Z</cp:lastPrinted>
  <dcterms:created xsi:type="dcterms:W3CDTF">2013-09-09T21:16:08Z</dcterms:created>
  <dcterms:modified xsi:type="dcterms:W3CDTF">2019-09-25T19:17:10Z</dcterms:modified>
</cp:coreProperties>
</file>