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63" r:id="rId5"/>
    <p:sldId id="260" r:id="rId6"/>
    <p:sldId id="261" r:id="rId7"/>
    <p:sldId id="264" r:id="rId8"/>
    <p:sldId id="265" r:id="rId9"/>
    <p:sldId id="274" r:id="rId10"/>
    <p:sldId id="272" r:id="rId11"/>
    <p:sldId id="273" r:id="rId12"/>
    <p:sldId id="266" r:id="rId13"/>
    <p:sldId id="267" r:id="rId14"/>
    <p:sldId id="270" r:id="rId15"/>
    <p:sldId id="269" r:id="rId16"/>
    <p:sldId id="271" r:id="rId17"/>
    <p:sldId id="25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AED"/>
    <a:srgbClr val="BCA29E"/>
    <a:srgbClr val="007680"/>
    <a:srgbClr val="A6C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RMSE </a:t>
            </a:r>
            <a:r>
              <a:rPr lang="ko-KR" altLang="en-US"/>
              <a:t>평균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Sheet1!$B$7:$D$7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120</c:v>
                </c:pt>
              </c:strCache>
            </c:strRef>
          </c:cat>
          <c:val>
            <c:numRef>
              <c:f>Sheet1!$B$8:$D$8</c:f>
              <c:numCache>
                <c:formatCode>General</c:formatCode>
                <c:ptCount val="3"/>
                <c:pt idx="0">
                  <c:v>27.035</c:v>
                </c:pt>
                <c:pt idx="1">
                  <c:v>39.71</c:v>
                </c:pt>
                <c:pt idx="2">
                  <c:v>51.570999999999998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0-4522-8552-2B468916C245}"/>
            </c:ext>
          </c:extLst>
        </c:ser>
        <c:ser>
          <c:idx val="1"/>
          <c:order val="1"/>
          <c:tx>
            <c:strRef>
              <c:f>Sheet1!$A$9</c:f>
              <c:strCache>
                <c:ptCount val="1"/>
                <c:pt idx="0">
                  <c:v>Bi-LSTM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Sheet1!$B$7:$D$7</c:f>
              <c:strCache>
                <c:ptCount val="3"/>
                <c:pt idx="0">
                  <c:v>PH 30</c:v>
                </c:pt>
                <c:pt idx="1">
                  <c:v>PH 60</c:v>
                </c:pt>
                <c:pt idx="2">
                  <c:v>PH 120</c:v>
                </c:pt>
              </c:strCache>
            </c:strRef>
          </c:cat>
          <c:val>
            <c:numRef>
              <c:f>Sheet1!$B$9:$D$9</c:f>
              <c:numCache>
                <c:formatCode>General</c:formatCode>
                <c:ptCount val="3"/>
                <c:pt idx="0">
                  <c:v>28.132000000000001</c:v>
                </c:pt>
                <c:pt idx="1">
                  <c:v>36.677</c:v>
                </c:pt>
                <c:pt idx="2">
                  <c:v>48.704999999999998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0-4522-8552-2B468916C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0067343"/>
        <c:axId val="651745055"/>
      </c:barChart>
      <c:catAx>
        <c:axId val="660067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51745055"/>
        <c:crosses val="autoZero"/>
        <c:auto val="1"/>
        <c:lblAlgn val="ctr"/>
        <c:lblOffset val="100"/>
        <c:noMultiLvlLbl val="0"/>
      </c:catAx>
      <c:valAx>
        <c:axId val="651745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6006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E7124C2-FD23-4B43-8C93-D54484BC82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3" y="1274728"/>
            <a:ext cx="4623853" cy="36330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7B5C74-7800-4FBD-A441-73601824D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7586F9-C590-4A93-B43F-21815772B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E0C1F-F22D-4F8E-91D4-7CFB1021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F0882C-62BA-472C-AFC6-07487932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F7F46-998F-48D1-AFF9-B5D55EB7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49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87C25-15D5-4F9C-A63C-E9E76231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8DA4BA-65E0-489A-BDF8-02D3D31C7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3D6EA5-1AF0-4F59-BC18-CCADD1A9F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8B8F1-2DE8-460A-BB58-432BAF20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636065-540B-4389-A7CC-0B5746B0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66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FF86EA-0A12-4C15-87A0-B769AA2AE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A7006-A30E-4415-A82B-A416B5A6A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C74FF-F22A-45E5-8C87-B96725B2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CFC6D-9404-4AB1-A053-D486E60A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57C404-E633-4405-8A11-0488A3F7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0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74704-933A-4CAE-B001-9AE9C81F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9EE29-BC13-4059-AD3C-D20EAED8B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4A6C5-C8EB-444A-B831-B7AB9283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607AD-CAB4-4076-9A54-379EA75D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295687-1A38-44F1-8361-819D0E53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E11A371-9800-4B51-A03A-86B3275F0674}"/>
              </a:ext>
            </a:extLst>
          </p:cNvPr>
          <p:cNvGrpSpPr/>
          <p:nvPr userDrawn="1"/>
        </p:nvGrpSpPr>
        <p:grpSpPr>
          <a:xfrm>
            <a:off x="838200" y="1255486"/>
            <a:ext cx="5905500" cy="125414"/>
            <a:chOff x="2971799" y="188686"/>
            <a:chExt cx="5834745" cy="0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0A111FC8-B866-46A7-A2DE-AAD9CEF876C0}"/>
                </a:ext>
              </a:extLst>
            </p:cNvPr>
            <p:cNvCxnSpPr/>
            <p:nvPr userDrawn="1"/>
          </p:nvCxnSpPr>
          <p:spPr>
            <a:xfrm>
              <a:off x="4916714" y="188686"/>
              <a:ext cx="1944915" cy="0"/>
            </a:xfrm>
            <a:prstGeom prst="line">
              <a:avLst/>
            </a:prstGeom>
            <a:ln w="28575">
              <a:solidFill>
                <a:srgbClr val="0076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D731C3F-F201-4ADA-8A36-D7A02652E7A8}"/>
                </a:ext>
              </a:extLst>
            </p:cNvPr>
            <p:cNvCxnSpPr/>
            <p:nvPr userDrawn="1"/>
          </p:nvCxnSpPr>
          <p:spPr>
            <a:xfrm>
              <a:off x="2971799" y="188686"/>
              <a:ext cx="1944915" cy="0"/>
            </a:xfrm>
            <a:prstGeom prst="line">
              <a:avLst/>
            </a:prstGeom>
            <a:ln w="28575">
              <a:solidFill>
                <a:srgbClr val="A6CE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98A4DD0-2B36-4627-BF23-A525258513D3}"/>
                </a:ext>
              </a:extLst>
            </p:cNvPr>
            <p:cNvCxnSpPr/>
            <p:nvPr userDrawn="1"/>
          </p:nvCxnSpPr>
          <p:spPr>
            <a:xfrm>
              <a:off x="6861629" y="188686"/>
              <a:ext cx="1944915" cy="0"/>
            </a:xfrm>
            <a:prstGeom prst="line">
              <a:avLst/>
            </a:prstGeom>
            <a:ln w="28575">
              <a:solidFill>
                <a:srgbClr val="00BAE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789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0DBC8-15D7-4332-B1BD-2DDCF5BF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ABE930-32EA-47EB-9354-F5E9A5168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63B12-1013-4E79-9334-F5E55C9F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6ED76-1A04-4C0E-91F7-9A35385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9626E3-3153-4F1E-93BA-84B98D07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98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AB9-6F1A-4730-979E-6DCAE443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B6206-5C30-45C9-9078-0E75E6AED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B0437A-6BDA-43F8-95A9-0B7A474ED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1pPr>
            <a:lvl2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2pPr>
            <a:lvl3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3pPr>
            <a:lvl4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4pPr>
            <a:lvl5pPr>
              <a:defRPr>
                <a:latin typeface="양재붓꽃체L" panose="02020603020101020101" pitchFamily="18" charset="-127"/>
                <a:ea typeface="양재붓꽃체L" panose="02020603020101020101" pitchFamily="18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F4F37-791B-4F1E-A0F4-4AD82B3F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C57A11-1161-49CF-911F-01266BCA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7AC0C-52EB-4B2D-B110-88939322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2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4EDE-7610-471F-9040-4CE4AEE34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BD5C8-BE07-4D0D-B110-0D15A405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3FC9F1-276D-495B-A7D9-AACBD1AA4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97460D-49D0-40C9-8765-63A7BEC44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73E069-4ED3-4927-BF1A-27D7B9B57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41D4A0-D33F-4584-9EC4-A3111CA4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E0A760-18B6-4FF4-82FF-DB61498F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C7A1F-AE18-425D-BA29-4E0D77FE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94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5ADAF-56E5-4B75-9691-90A881FC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EA9BAE-7467-4D2F-A853-7FE8C188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2E082F-4B88-494D-B9B1-461167EB9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5E4E78-86C5-4F6E-8644-5C5568AD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78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492C20-6A66-435C-9D88-8C85801C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C600E7-B86C-4A6A-A8E0-AEA9605C9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19D5D6-2B76-4368-A8B0-B1D1F8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06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57F9-2018-4C9C-B31B-CF186BBF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10E02-C81D-48EC-A9E6-E846A7CB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53FD17-D488-4CF1-8AE1-4C5ED62A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47BC3D-B1DB-4904-8DF1-495ADF2E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CA054-6EA5-4B22-89E8-5EA02EA0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822D36-CC39-4FC4-8DA2-A235FC7D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C9EB3-DB75-48A8-944F-8662863D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F21879-37E2-4A99-AB2B-339D0C12E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090B55-F2E8-41E7-8A58-0D198022C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B3B3F1-FBBC-43EF-9C87-7BF087F3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475287-DA2D-4990-9DDB-2755434B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B8FA0-4360-4E2D-9514-770996CB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50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927C6-D212-48A8-AAAF-80FC0C9E8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D468F-0856-446A-BDC0-256FCA002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B2068-3D87-4676-91B1-A60F946D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56FE-E8BF-408B-9E4C-C5E0E550AD0F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E34928-DA3C-4790-8D5B-71362C1E9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0DFC91-CB16-4358-AE99-136C77626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9C271-167B-4E11-A4A3-092AF210E2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1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terms.naver.com/entry.nhn?docId=2841307&amp;ref=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BF03A-3BC1-4A0F-953F-A7FFB4B6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515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CAPSTONE DESINE 1</a:t>
            </a:r>
            <a:br>
              <a:rPr lang="en-US" altLang="ko-KR" sz="54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</a:br>
            <a:r>
              <a:rPr lang="ko-KR" altLang="en-US" sz="4800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최종 발표</a:t>
            </a:r>
            <a:endParaRPr lang="ko-KR" altLang="en-US" sz="6600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F2CB89-FA7D-4073-A547-490EB7935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8000" y="4907756"/>
            <a:ext cx="3425372" cy="1536587"/>
          </a:xfrm>
        </p:spPr>
        <p:txBody>
          <a:bodyPr>
            <a:normAutofit/>
          </a:bodyPr>
          <a:lstStyle/>
          <a:p>
            <a:endParaRPr lang="en-US" altLang="ko-KR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  <a:p>
            <a:r>
              <a:rPr lang="en-US" altLang="ko-KR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20144665 </a:t>
            </a:r>
            <a:r>
              <a:rPr lang="ko-KR" altLang="en-US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김상현</a:t>
            </a:r>
          </a:p>
          <a:p>
            <a:r>
              <a:rPr lang="en-US" altLang="ko-KR" dirty="0">
                <a:latin typeface="양재붓꽃체L" panose="02020603020101020101" pitchFamily="18" charset="-127"/>
                <a:ea typeface="양재붓꽃체L" panose="02020603020101020101" pitchFamily="18" charset="-127"/>
              </a:rPr>
              <a:t>20144638 </a:t>
            </a:r>
            <a:r>
              <a:rPr lang="ko-KR" altLang="en-US" dirty="0" err="1">
                <a:latin typeface="양재붓꽃체L" panose="02020603020101020101" pitchFamily="18" charset="-127"/>
                <a:ea typeface="양재붓꽃체L" panose="02020603020101020101" pitchFamily="18" charset="-127"/>
              </a:rPr>
              <a:t>이한범</a:t>
            </a:r>
            <a:endParaRPr lang="en-US" altLang="ko-KR" dirty="0">
              <a:latin typeface="양재붓꽃체L" panose="02020603020101020101" pitchFamily="18" charset="-127"/>
              <a:ea typeface="양재붓꽃체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008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2F012-E4CD-4608-9AD4-3B1848E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</a:t>
            </a:r>
            <a:r>
              <a:rPr lang="en-US" altLang="ko-KR" dirty="0"/>
              <a:t> –</a:t>
            </a:r>
            <a:r>
              <a:rPr lang="ko-KR" altLang="en-US" dirty="0"/>
              <a:t>비교할 두 모델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DC73F4D-45C3-4B86-B926-C4BB4F39A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99801"/>
              </p:ext>
            </p:extLst>
          </p:nvPr>
        </p:nvGraphicFramePr>
        <p:xfrm>
          <a:off x="1062999" y="1629551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Input_1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7FD7861-F6B4-43B8-A177-79DF09CE5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776419"/>
              </p:ext>
            </p:extLst>
          </p:nvPr>
        </p:nvGraphicFramePr>
        <p:xfrm>
          <a:off x="1062999" y="2476025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LSTM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3E65069-DA78-4FAB-A6EC-1B65D32EA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033780"/>
              </p:ext>
            </p:extLst>
          </p:nvPr>
        </p:nvGraphicFramePr>
        <p:xfrm>
          <a:off x="1062999" y="3322499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Bi-LSTM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(None,40)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370B2B8-ED0F-4098-AFF5-D738100F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42993"/>
              </p:ext>
            </p:extLst>
          </p:nvPr>
        </p:nvGraphicFramePr>
        <p:xfrm>
          <a:off x="1062999" y="4168973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(None,40)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(None,64)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0C22695-1EFC-4B0B-8872-9A55C00D9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20761"/>
              </p:ext>
            </p:extLst>
          </p:nvPr>
        </p:nvGraphicFramePr>
        <p:xfrm>
          <a:off x="1062999" y="5015447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(None,64)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9BFDA43-42BA-4B7F-B25A-5A75E9919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592293"/>
              </p:ext>
            </p:extLst>
          </p:nvPr>
        </p:nvGraphicFramePr>
        <p:xfrm>
          <a:off x="1062999" y="5861921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6CC8569-5E0F-4584-8479-E91D60933355}"/>
              </a:ext>
            </a:extLst>
          </p:cNvPr>
          <p:cNvCxnSpPr>
            <a:endCxn id="5" idx="0"/>
          </p:cNvCxnSpPr>
          <p:nvPr/>
        </p:nvCxnSpPr>
        <p:spPr>
          <a:xfrm>
            <a:off x="2567031" y="2144571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5D4AC0-34ED-4183-890D-CE6D28E016C0}"/>
              </a:ext>
            </a:extLst>
          </p:cNvPr>
          <p:cNvCxnSpPr/>
          <p:nvPr/>
        </p:nvCxnSpPr>
        <p:spPr>
          <a:xfrm>
            <a:off x="2567031" y="2991045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98A8F7-8F9B-46DE-80C6-D97F9A802989}"/>
              </a:ext>
            </a:extLst>
          </p:cNvPr>
          <p:cNvCxnSpPr/>
          <p:nvPr/>
        </p:nvCxnSpPr>
        <p:spPr>
          <a:xfrm>
            <a:off x="2567031" y="3838770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16835E-9B69-4846-B094-5E73A946AC8A}"/>
              </a:ext>
            </a:extLst>
          </p:cNvPr>
          <p:cNvCxnSpPr/>
          <p:nvPr/>
        </p:nvCxnSpPr>
        <p:spPr>
          <a:xfrm>
            <a:off x="2567031" y="4683993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9BC196-3A93-4A31-9FBE-B139A51D659D}"/>
              </a:ext>
            </a:extLst>
          </p:cNvPr>
          <p:cNvCxnSpPr/>
          <p:nvPr/>
        </p:nvCxnSpPr>
        <p:spPr>
          <a:xfrm>
            <a:off x="2567031" y="5530467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52F5B6-02FA-40E3-AEC2-30A6FDE5E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149123"/>
              </p:ext>
            </p:extLst>
          </p:nvPr>
        </p:nvGraphicFramePr>
        <p:xfrm>
          <a:off x="4614802" y="1619958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Input_1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51594C1-2BC3-400E-94F0-7866A609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902101"/>
              </p:ext>
            </p:extLst>
          </p:nvPr>
        </p:nvGraphicFramePr>
        <p:xfrm>
          <a:off x="4614802" y="2466432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LSTM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(None,20)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7EA19E7-118E-482C-AF62-42C3CA42B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48093"/>
              </p:ext>
            </p:extLst>
          </p:nvPr>
        </p:nvGraphicFramePr>
        <p:xfrm>
          <a:off x="4614802" y="3312906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(None,20)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(None,64)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B9FEB29-B5EA-42AE-A499-45CD24FFD7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312755"/>
              </p:ext>
            </p:extLst>
          </p:nvPr>
        </p:nvGraphicFramePr>
        <p:xfrm>
          <a:off x="4614802" y="4159380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(None,64)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E8B9B6D-098E-43FD-B19E-D508C9CE0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29217"/>
              </p:ext>
            </p:extLst>
          </p:nvPr>
        </p:nvGraphicFramePr>
        <p:xfrm>
          <a:off x="4614802" y="5005854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C7436DE-CD83-4050-934C-0C2DB6CE5A26}"/>
              </a:ext>
            </a:extLst>
          </p:cNvPr>
          <p:cNvCxnSpPr>
            <a:endCxn id="16" idx="0"/>
          </p:cNvCxnSpPr>
          <p:nvPr/>
        </p:nvCxnSpPr>
        <p:spPr>
          <a:xfrm>
            <a:off x="6118834" y="2134978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9496873-AFE4-43CC-AC88-7619A201CFA0}"/>
              </a:ext>
            </a:extLst>
          </p:cNvPr>
          <p:cNvCxnSpPr/>
          <p:nvPr/>
        </p:nvCxnSpPr>
        <p:spPr>
          <a:xfrm>
            <a:off x="6118834" y="2981452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BC99B28-B827-4374-8474-4D867874ACF3}"/>
              </a:ext>
            </a:extLst>
          </p:cNvPr>
          <p:cNvCxnSpPr/>
          <p:nvPr/>
        </p:nvCxnSpPr>
        <p:spPr>
          <a:xfrm>
            <a:off x="6118834" y="3829177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CB4E15-2165-4EF9-B66C-D5CC461E7B12}"/>
              </a:ext>
            </a:extLst>
          </p:cNvPr>
          <p:cNvCxnSpPr/>
          <p:nvPr/>
        </p:nvCxnSpPr>
        <p:spPr>
          <a:xfrm>
            <a:off x="6118834" y="4674400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E882239D-2A92-4527-ABE1-BB571145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092" y="2347650"/>
            <a:ext cx="4265676" cy="2547521"/>
          </a:xfrm>
        </p:spPr>
        <p:txBody>
          <a:bodyPr/>
          <a:lstStyle/>
          <a:p>
            <a:r>
              <a:rPr lang="ko-KR" altLang="en-US" sz="2400" dirty="0"/>
              <a:t>레이어 구조</a:t>
            </a:r>
            <a:endParaRPr lang="en-US" altLang="ko-KR" sz="2400" dirty="0"/>
          </a:p>
          <a:p>
            <a:pPr lvl="1"/>
            <a:r>
              <a:rPr lang="en-US" altLang="ko-KR" sz="2000" dirty="0"/>
              <a:t>IEEE Bi-LSTM </a:t>
            </a:r>
            <a:r>
              <a:rPr lang="ko-KR" altLang="en-US" sz="2000" dirty="0"/>
              <a:t>구조를 참조</a:t>
            </a:r>
            <a:endParaRPr lang="en-US" altLang="ko-KR" sz="2000" dirty="0"/>
          </a:p>
          <a:p>
            <a:pPr lvl="1"/>
            <a:r>
              <a:rPr lang="en-US" altLang="ko-KR" sz="2000" dirty="0"/>
              <a:t>7</a:t>
            </a:r>
            <a:r>
              <a:rPr lang="ko-KR" altLang="en-US" sz="2000" dirty="0"/>
              <a:t>개의 시간 순 혈당 데이터를 입력으로 </a:t>
            </a:r>
            <a:endParaRPr lang="en-US" altLang="ko-KR" sz="2000" dirty="0"/>
          </a:p>
          <a:p>
            <a:pPr lvl="1"/>
            <a:r>
              <a:rPr lang="en-US" altLang="ko-KR" sz="2000" dirty="0"/>
              <a:t>LSTM</a:t>
            </a:r>
            <a:r>
              <a:rPr lang="ko-KR" altLang="en-US" sz="2000" dirty="0"/>
              <a:t>에서 </a:t>
            </a:r>
            <a:r>
              <a:rPr lang="en-US" altLang="ko-KR" sz="2000" dirty="0"/>
              <a:t>FC</a:t>
            </a:r>
            <a:r>
              <a:rPr lang="ko-KR" altLang="en-US" sz="2000" dirty="0"/>
              <a:t>로 결과를 </a:t>
            </a:r>
            <a:br>
              <a:rPr lang="en-US" altLang="ko-KR" sz="2000" dirty="0"/>
            </a:br>
            <a:r>
              <a:rPr lang="ko-KR" altLang="en-US" sz="2000" dirty="0"/>
              <a:t>도출하지 않고 </a:t>
            </a:r>
            <a:r>
              <a:rPr lang="en-US" altLang="ko-KR" sz="2000" dirty="0"/>
              <a:t>BI-LSTM</a:t>
            </a:r>
            <a:r>
              <a:rPr lang="ko-KR" altLang="en-US" sz="2000" dirty="0"/>
              <a:t>의</a:t>
            </a:r>
            <a:br>
              <a:rPr lang="en-US" altLang="ko-KR" sz="2000" dirty="0"/>
            </a:br>
            <a:r>
              <a:rPr lang="ko-KR" altLang="en-US" sz="2000" dirty="0"/>
              <a:t>입력으로 보낸다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92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6696-E04E-4B32-BDF1-89806DE6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2F41B-785F-4C46-A2A4-921233FD9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515"/>
            <a:ext cx="5474368" cy="3471779"/>
          </a:xfrm>
        </p:spPr>
        <p:txBody>
          <a:bodyPr/>
          <a:lstStyle/>
          <a:p>
            <a:r>
              <a:rPr lang="ko-KR" altLang="en-US" dirty="0"/>
              <a:t>개발 플랫폼</a:t>
            </a:r>
            <a:endParaRPr lang="en-US" altLang="ko-KR" dirty="0"/>
          </a:p>
          <a:p>
            <a:pPr lvl="1"/>
            <a:r>
              <a:rPr lang="en-US" altLang="ko-KR" dirty="0"/>
              <a:t>PC(Linux, Window)</a:t>
            </a:r>
          </a:p>
          <a:p>
            <a:r>
              <a:rPr lang="ko-KR" altLang="en-US" dirty="0"/>
              <a:t>사용 언어</a:t>
            </a:r>
            <a:endParaRPr lang="en-US" altLang="ko-KR" dirty="0"/>
          </a:p>
          <a:p>
            <a:pPr lvl="1"/>
            <a:r>
              <a:rPr lang="en-US" altLang="ko-KR" dirty="0"/>
              <a:t>Python , R</a:t>
            </a:r>
          </a:p>
          <a:p>
            <a:r>
              <a:rPr lang="ko-KR" altLang="en-US" dirty="0"/>
              <a:t>도구</a:t>
            </a:r>
            <a:r>
              <a:rPr lang="en-US" altLang="ko-KR" dirty="0"/>
              <a:t>,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Python : </a:t>
            </a:r>
            <a:r>
              <a:rPr lang="en-US" altLang="ko-KR" dirty="0" err="1"/>
              <a:t>keras</a:t>
            </a:r>
            <a:r>
              <a:rPr lang="en-US" altLang="ko-KR" dirty="0"/>
              <a:t>, </a:t>
            </a:r>
            <a:r>
              <a:rPr lang="en-US" altLang="ko-KR" dirty="0" err="1"/>
              <a:t>numpy</a:t>
            </a:r>
            <a:r>
              <a:rPr lang="en-US" altLang="ko-KR" dirty="0"/>
              <a:t>, pandas</a:t>
            </a:r>
            <a:br>
              <a:rPr lang="en-US" altLang="ko-KR" dirty="0"/>
            </a:br>
            <a:r>
              <a:rPr lang="en-US" altLang="ko-KR" dirty="0"/>
              <a:t>R : zoo, ggplot2, </a:t>
            </a:r>
            <a:r>
              <a:rPr lang="en-US" altLang="ko-KR" dirty="0" err="1"/>
              <a:t>dplyr</a:t>
            </a:r>
            <a:r>
              <a:rPr lang="en-US" altLang="ko-KR" dirty="0"/>
              <a:t>, </a:t>
            </a:r>
            <a:r>
              <a:rPr lang="en-US" altLang="ko-KR" dirty="0" err="1"/>
              <a:t>xts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7713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014C69-55FD-4782-B334-E6EBC7B3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47775"/>
            <a:ext cx="19124702" cy="71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68690592" descr="EMB000036b85d05">
            <a:extLst>
              <a:ext uri="{FF2B5EF4-FFF2-40B4-BE49-F238E27FC236}">
                <a16:creationId xmlns:a16="http://schemas.microsoft.com/office/drawing/2014/main" id="{6C7EF9E6-79DA-482B-B386-B2E276D9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892673" y="1908031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F053DCD-267E-4F3E-AED4-EC006C212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9191" y="1499066"/>
            <a:ext cx="7572317" cy="462756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혈당 데이터</a:t>
            </a:r>
            <a:endParaRPr lang="en-US" altLang="ko-KR" dirty="0"/>
          </a:p>
          <a:p>
            <a:pPr lvl="1"/>
            <a:r>
              <a:rPr lang="ko-KR" altLang="en-US" sz="2000" dirty="0" err="1"/>
              <a:t>순천향</a:t>
            </a:r>
            <a:r>
              <a:rPr lang="ko-KR" altLang="en-US" sz="2000" dirty="0"/>
              <a:t> 병원에서 제공 받은 혈당 데이터를 활용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3</a:t>
            </a:r>
            <a:r>
              <a:rPr lang="ko-KR" altLang="en-US" sz="2000" dirty="0"/>
              <a:t>일 간 </a:t>
            </a:r>
            <a:r>
              <a:rPr lang="en-US" altLang="ko-KR" sz="2000" dirty="0"/>
              <a:t>16</a:t>
            </a:r>
            <a:r>
              <a:rPr lang="ko-KR" altLang="en-US" sz="2000" dirty="0"/>
              <a:t>명의 환자에게 </a:t>
            </a:r>
            <a:r>
              <a:rPr lang="en-US" altLang="ko-KR" sz="2000" dirty="0"/>
              <a:t>5</a:t>
            </a:r>
            <a:r>
              <a:rPr lang="ko-KR" altLang="en-US" sz="2000" dirty="0"/>
              <a:t>분 마다 측정한 혈당 데이터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인슐린 투여 시기</a:t>
            </a:r>
            <a:r>
              <a:rPr lang="en-US" altLang="ko-KR" sz="2000" dirty="0"/>
              <a:t>, </a:t>
            </a:r>
            <a:r>
              <a:rPr lang="ko-KR" altLang="en-US" sz="2000" dirty="0"/>
              <a:t>식사 정보 포함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1CA5D6-EEA5-4B39-83E9-33D8D879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75" y="3347986"/>
            <a:ext cx="7103053" cy="290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28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_x568690592" descr="EMB000036b85d05">
            <a:extLst>
              <a:ext uri="{FF2B5EF4-FFF2-40B4-BE49-F238E27FC236}">
                <a16:creationId xmlns:a16="http://schemas.microsoft.com/office/drawing/2014/main" id="{B5C4B829-622F-481B-9E7A-E7E0AD8E0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014C69-55FD-4782-B334-E6EBC7B3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47775"/>
            <a:ext cx="19124702" cy="71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5C25C62-904C-48BC-81B0-A09305641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91568"/>
              </p:ext>
            </p:extLst>
          </p:nvPr>
        </p:nvGraphicFramePr>
        <p:xfrm>
          <a:off x="6504615" y="1380900"/>
          <a:ext cx="3598206" cy="5272086"/>
        </p:xfrm>
        <a:graphic>
          <a:graphicData uri="http://schemas.openxmlformats.org/drawingml/2006/table">
            <a:tbl>
              <a:tblPr/>
              <a:tblGrid>
                <a:gridCol w="1199402">
                  <a:extLst>
                    <a:ext uri="{9D8B030D-6E8A-4147-A177-3AD203B41FA5}">
                      <a16:colId xmlns:a16="http://schemas.microsoft.com/office/drawing/2014/main" val="3282565667"/>
                    </a:ext>
                  </a:extLst>
                </a:gridCol>
                <a:gridCol w="1199402">
                  <a:extLst>
                    <a:ext uri="{9D8B030D-6E8A-4147-A177-3AD203B41FA5}">
                      <a16:colId xmlns:a16="http://schemas.microsoft.com/office/drawing/2014/main" val="331109378"/>
                    </a:ext>
                  </a:extLst>
                </a:gridCol>
                <a:gridCol w="1199402">
                  <a:extLst>
                    <a:ext uri="{9D8B030D-6E8A-4147-A177-3AD203B41FA5}">
                      <a16:colId xmlns:a16="http://schemas.microsoft.com/office/drawing/2014/main" val="1570646187"/>
                    </a:ext>
                  </a:extLst>
                </a:gridCol>
              </a:tblGrid>
              <a:tr h="440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결측 포함 데이터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실제 분석 할 데이터</a:t>
                      </a:r>
                      <a:b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결측 제거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61546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용도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pre-train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66% - train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33% - test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16716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데이터 세트 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9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995527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전체 샘플 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5483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7532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229896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세트 별 샘플 수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482~872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570~1127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198046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결측 수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769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375819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결측률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14.02 %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4892243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전체 혈당 평균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164.20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189.31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1925637"/>
                  </a:ext>
                </a:extLst>
              </a:tr>
              <a:tr h="4378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세트 별 혈당 평균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76.26~244.15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123.2~235.1</a:t>
                      </a:r>
                      <a:endParaRPr lang="en-US" sz="9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868842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저혈당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샘플 수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384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144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5850477"/>
                  </a:ext>
                </a:extLst>
              </a:tr>
              <a:tr h="44079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고혈당 샘플 수 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2025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3738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개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75928"/>
                  </a:ext>
                </a:extLst>
              </a:tr>
              <a:tr h="440799">
                <a:tc grid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저혈당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혈당 측정치가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70 mg/dl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이하인 데이터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고혈당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 :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혈당 측정치가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180 mg/dl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이상인 데이터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58323" marR="58323" marT="16125" marB="16125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5050"/>
                  </a:ext>
                </a:extLst>
              </a:tr>
            </a:tbl>
          </a:graphicData>
        </a:graphic>
      </p:graphicFrame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892673" y="2982850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8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_x568690592" descr="EMB000036b85d05">
            <a:extLst>
              <a:ext uri="{FF2B5EF4-FFF2-40B4-BE49-F238E27FC236}">
                <a16:creationId xmlns:a16="http://schemas.microsoft.com/office/drawing/2014/main" id="{A3D006A5-C1A2-4D96-BEE3-EAA5B980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774"/>
          </a:xfrm>
        </p:spPr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57806" y="2976333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87DEC56-5AEB-4ED7-9F37-FCD4384BA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50101"/>
              </p:ext>
            </p:extLst>
          </p:nvPr>
        </p:nvGraphicFramePr>
        <p:xfrm>
          <a:off x="8204718" y="1240185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Input_1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54FFBB6-EBA1-422F-8E2D-B9837A7F8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47056"/>
              </p:ext>
            </p:extLst>
          </p:nvPr>
        </p:nvGraphicFramePr>
        <p:xfrm>
          <a:off x="8204718" y="2086659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LSTM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(None,7,7)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166E607-3796-4381-8673-FD28489ED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59695"/>
              </p:ext>
            </p:extLst>
          </p:nvPr>
        </p:nvGraphicFramePr>
        <p:xfrm>
          <a:off x="8204718" y="2933133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Bi-LSTM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(None,7,1)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(None,40)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66EDF79-91E6-40F8-9B73-AA04DF0F2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69304"/>
              </p:ext>
            </p:extLst>
          </p:nvPr>
        </p:nvGraphicFramePr>
        <p:xfrm>
          <a:off x="8204718" y="3779607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(None,40)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(None,64)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7046DF0-1382-4C9F-81CB-F1E266B38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91232"/>
              </p:ext>
            </p:extLst>
          </p:nvPr>
        </p:nvGraphicFramePr>
        <p:xfrm>
          <a:off x="8204718" y="4626081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(None,64)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E8D3FA8-7F94-4494-B3EB-83AF5FED5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572544"/>
              </p:ext>
            </p:extLst>
          </p:nvPr>
        </p:nvGraphicFramePr>
        <p:xfrm>
          <a:off x="8204718" y="5472555"/>
          <a:ext cx="3008064" cy="515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2688">
                  <a:extLst>
                    <a:ext uri="{9D8B030D-6E8A-4147-A177-3AD203B41FA5}">
                      <a16:colId xmlns:a16="http://schemas.microsoft.com/office/drawing/2014/main" val="3593867580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1995382815"/>
                    </a:ext>
                  </a:extLst>
                </a:gridCol>
                <a:gridCol w="1002688">
                  <a:extLst>
                    <a:ext uri="{9D8B030D-6E8A-4147-A177-3AD203B41FA5}">
                      <a16:colId xmlns:a16="http://schemas.microsoft.com/office/drawing/2014/main" val="3794012059"/>
                    </a:ext>
                  </a:extLst>
                </a:gridCol>
              </a:tblGrid>
              <a:tr h="257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Dense</a:t>
                      </a:r>
                      <a:endParaRPr lang="ko-KR" altLang="en-US" sz="1400" dirty="0"/>
                    </a:p>
                  </a:txBody>
                  <a:tcPr marL="49344" marR="49344" marT="27751" marB="2775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Input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(None,10)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4238581635"/>
                  </a:ext>
                </a:extLst>
              </a:tr>
              <a:tr h="257000">
                <a:tc vMerge="1"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 marL="49837" marR="49837" marT="29804" marB="2980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Output :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(None,1)</a:t>
                      </a:r>
                      <a:endParaRPr lang="ko-KR" altLang="en-US" sz="1400" dirty="0"/>
                    </a:p>
                  </a:txBody>
                  <a:tcPr marL="46867" marR="46867" marT="22075" marB="22075" anchor="ctr"/>
                </a:tc>
                <a:extLst>
                  <a:ext uri="{0D108BD9-81ED-4DB2-BD59-A6C34878D82A}">
                    <a16:rowId xmlns:a16="http://schemas.microsoft.com/office/drawing/2014/main" val="1642513249"/>
                  </a:ext>
                </a:extLst>
              </a:tr>
            </a:tbl>
          </a:graphicData>
        </a:graphic>
      </p:graphicFrame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360EAFE-D0C8-4B0B-9973-66A96784DA1E}"/>
              </a:ext>
            </a:extLst>
          </p:cNvPr>
          <p:cNvCxnSpPr>
            <a:endCxn id="9" idx="0"/>
          </p:cNvCxnSpPr>
          <p:nvPr/>
        </p:nvCxnSpPr>
        <p:spPr>
          <a:xfrm>
            <a:off x="9708750" y="1755205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31471AA-B6EA-4E0A-8675-00C10637F338}"/>
              </a:ext>
            </a:extLst>
          </p:cNvPr>
          <p:cNvCxnSpPr/>
          <p:nvPr/>
        </p:nvCxnSpPr>
        <p:spPr>
          <a:xfrm>
            <a:off x="9708750" y="2601679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FB2B971-3091-4676-8DAF-0AEA42AF1708}"/>
              </a:ext>
            </a:extLst>
          </p:cNvPr>
          <p:cNvCxnSpPr/>
          <p:nvPr/>
        </p:nvCxnSpPr>
        <p:spPr>
          <a:xfrm>
            <a:off x="9708750" y="3449404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C887753-782E-4E33-B274-15B9D27F2C88}"/>
              </a:ext>
            </a:extLst>
          </p:cNvPr>
          <p:cNvCxnSpPr/>
          <p:nvPr/>
        </p:nvCxnSpPr>
        <p:spPr>
          <a:xfrm>
            <a:off x="9708750" y="4294627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AE3802F-9CE3-4943-B46E-1E2E3442953E}"/>
              </a:ext>
            </a:extLst>
          </p:cNvPr>
          <p:cNvCxnSpPr/>
          <p:nvPr/>
        </p:nvCxnSpPr>
        <p:spPr>
          <a:xfrm>
            <a:off x="9708750" y="5141101"/>
            <a:ext cx="0" cy="331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ED38407-20D3-4ED0-8C85-D5952ABC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604" y="1358732"/>
            <a:ext cx="4019342" cy="5272087"/>
          </a:xfrm>
        </p:spPr>
        <p:txBody>
          <a:bodyPr/>
          <a:lstStyle/>
          <a:p>
            <a:r>
              <a:rPr lang="ko-KR" altLang="en-US" sz="2400" dirty="0"/>
              <a:t>레이어 구조</a:t>
            </a:r>
            <a:endParaRPr lang="en-US" altLang="ko-KR" sz="2400" dirty="0"/>
          </a:p>
          <a:p>
            <a:pPr lvl="1"/>
            <a:r>
              <a:rPr lang="en-US" altLang="ko-KR" sz="2000" dirty="0"/>
              <a:t>IEEE Bi-LSTM </a:t>
            </a:r>
            <a:r>
              <a:rPr lang="ko-KR" altLang="en-US" sz="2000" dirty="0"/>
              <a:t>구조를 참조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7</a:t>
            </a:r>
            <a:r>
              <a:rPr lang="ko-KR" altLang="en-US" sz="2000" dirty="0"/>
              <a:t>개의 시간 순 혈당 데이터를 입력으로 넣음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LSTM</a:t>
            </a:r>
            <a:r>
              <a:rPr lang="ko-KR" altLang="en-US" sz="2000" dirty="0"/>
              <a:t>에서 </a:t>
            </a:r>
            <a:r>
              <a:rPr lang="en-US" altLang="ko-KR" sz="2000" dirty="0"/>
              <a:t>FC</a:t>
            </a:r>
            <a:r>
              <a:rPr lang="ko-KR" altLang="en-US" sz="2000" dirty="0"/>
              <a:t>로 결과를 </a:t>
            </a:r>
            <a:br>
              <a:rPr lang="en-US" altLang="ko-KR" sz="2000" dirty="0"/>
            </a:br>
            <a:r>
              <a:rPr lang="ko-KR" altLang="en-US" sz="2000" dirty="0"/>
              <a:t>도출하지 않고 </a:t>
            </a:r>
            <a:r>
              <a:rPr lang="en-US" altLang="ko-KR" sz="2000" dirty="0"/>
              <a:t>BI-LSTM</a:t>
            </a:r>
            <a:r>
              <a:rPr lang="ko-KR" altLang="en-US" sz="2000" dirty="0"/>
              <a:t>의 입력으로 보낸다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5796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_x568690592" descr="EMB000036b85d05">
            <a:extLst>
              <a:ext uri="{FF2B5EF4-FFF2-40B4-BE49-F238E27FC236}">
                <a16:creationId xmlns:a16="http://schemas.microsoft.com/office/drawing/2014/main" id="{3AFE834A-9032-48A9-B24F-D06529BF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879079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014C69-55FD-4782-B334-E6EBC7B3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47775"/>
            <a:ext cx="19124702" cy="71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2664323" y="4030600"/>
            <a:ext cx="1510304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69E684-33BE-4209-9C98-268E7BFA2B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469" r="12393" b="11235"/>
          <a:stretch/>
        </p:blipFill>
        <p:spPr>
          <a:xfrm>
            <a:off x="4554719" y="1964951"/>
            <a:ext cx="4078742" cy="373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5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6C0F0-1D03-4795-9840-E0C778CBC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014C69-55FD-4782-B334-E6EBC7B3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47775"/>
            <a:ext cx="19124702" cy="71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568690592" descr="EMB000036b85d05">
            <a:extLst>
              <a:ext uri="{FF2B5EF4-FFF2-40B4-BE49-F238E27FC236}">
                <a16:creationId xmlns:a16="http://schemas.microsoft.com/office/drawing/2014/main" id="{6C7EF9E6-79DA-482B-B386-B2E276D93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" b="2119"/>
          <a:stretch>
            <a:fillRect/>
          </a:stretch>
        </p:blipFill>
        <p:spPr bwMode="auto">
          <a:xfrm>
            <a:off x="838200" y="1606363"/>
            <a:ext cx="3429000" cy="402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CDAB1E90-C2EF-4099-8E2D-5290B88E1A83}"/>
              </a:ext>
            </a:extLst>
          </p:cNvPr>
          <p:cNvSpPr/>
          <p:nvPr/>
        </p:nvSpPr>
        <p:spPr>
          <a:xfrm>
            <a:off x="896435" y="4797615"/>
            <a:ext cx="3285040" cy="802709"/>
          </a:xfrm>
          <a:prstGeom prst="frame">
            <a:avLst>
              <a:gd name="adj1" fmla="val 36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D7BFB134-E44F-4775-985E-D99CE9907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7163321"/>
              </p:ext>
            </p:extLst>
          </p:nvPr>
        </p:nvGraphicFramePr>
        <p:xfrm>
          <a:off x="5326380" y="311721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11949A-A0EC-4D70-9DCE-3DAB74121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61925"/>
              </p:ext>
            </p:extLst>
          </p:nvPr>
        </p:nvGraphicFramePr>
        <p:xfrm>
          <a:off x="6240780" y="1949224"/>
          <a:ext cx="2743200" cy="62865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96583151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390503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35967984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694517159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PH 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PH 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PH 120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7710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LSTM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27.035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39.71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51.571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90111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+Bi-LSTM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>
                          <a:effectLst/>
                        </a:rPr>
                        <a:t>28.132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36.677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100" u="none" strike="noStrike" dirty="0">
                          <a:effectLst/>
                        </a:rPr>
                        <a:t>48.705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5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265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CF3B12-2ACA-49D3-8F13-30E58F05C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073" y="1274728"/>
            <a:ext cx="4623853" cy="3633028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5D420CA-DB6A-402C-9CA7-203E9D6458A1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6600" dirty="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Q &amp; A</a:t>
            </a:r>
            <a:endParaRPr lang="ko-KR" altLang="en-US" sz="6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8471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9F620-11A9-462C-A547-2196F72B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969AC-BA8C-44E6-B1FC-1A6295DA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943474"/>
          </a:xfrm>
        </p:spPr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형 당뇨병과 딥 러닝</a:t>
            </a:r>
            <a:endParaRPr lang="en-US" altLang="ko-KR" dirty="0"/>
          </a:p>
          <a:p>
            <a:pPr lvl="1"/>
            <a:r>
              <a:rPr lang="ko-KR" altLang="en-US" dirty="0"/>
              <a:t>런던 대학교 논문이나</a:t>
            </a:r>
            <a:r>
              <a:rPr lang="en-US" altLang="ko-KR" dirty="0"/>
              <a:t>, IEEE</a:t>
            </a:r>
            <a:r>
              <a:rPr lang="ko-KR" altLang="en-US" dirty="0"/>
              <a:t>의 연구가 있음</a:t>
            </a:r>
            <a:endParaRPr lang="en-US" altLang="ko-KR" dirty="0"/>
          </a:p>
          <a:p>
            <a:pPr lvl="1"/>
            <a:r>
              <a:rPr lang="ko-KR" altLang="en-US" dirty="0"/>
              <a:t>국내에서 직접 측정한 실제 데이터에 의의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환자의 변수를 결과에 영향을 주는 입력으로 적용</a:t>
            </a:r>
            <a:endParaRPr lang="en-US" altLang="ko-KR" dirty="0"/>
          </a:p>
          <a:p>
            <a:pPr lvl="1"/>
            <a:r>
              <a:rPr lang="ko-KR" altLang="en-US" dirty="0"/>
              <a:t>데이터가 쌓일 수록 정확도 증가</a:t>
            </a:r>
            <a:r>
              <a:rPr lang="en-US" altLang="ko-KR" dirty="0"/>
              <a:t>, </a:t>
            </a:r>
            <a:r>
              <a:rPr lang="ko-KR" altLang="en-US" dirty="0"/>
              <a:t>레이어 구조</a:t>
            </a:r>
            <a:r>
              <a:rPr lang="en-US" altLang="ko-KR" dirty="0"/>
              <a:t>, </a:t>
            </a:r>
            <a:r>
              <a:rPr lang="ko-KR" altLang="en-US" dirty="0"/>
              <a:t>노드 수 개선 등의</a:t>
            </a:r>
            <a:br>
              <a:rPr lang="en-US" altLang="ko-KR" dirty="0"/>
            </a:br>
            <a:r>
              <a:rPr lang="ko-KR" altLang="en-US" dirty="0"/>
              <a:t>시행착오가 많을 수록 성능 증가할 것</a:t>
            </a:r>
            <a:endParaRPr lang="en-US" altLang="ko-KR" dirty="0"/>
          </a:p>
          <a:p>
            <a:pPr lvl="1"/>
            <a:r>
              <a:rPr lang="ko-KR" altLang="en-US" dirty="0"/>
              <a:t>상현 </a:t>
            </a:r>
            <a:r>
              <a:rPr lang="en-US" altLang="ko-KR" dirty="0"/>
              <a:t>: </a:t>
            </a:r>
            <a:r>
              <a:rPr lang="ko-KR" altLang="en-US" dirty="0"/>
              <a:t>데이터 분석 및 </a:t>
            </a:r>
            <a:r>
              <a:rPr lang="ko-KR" altLang="en-US" dirty="0" err="1"/>
              <a:t>전처리</a:t>
            </a:r>
            <a:r>
              <a:rPr lang="en-US" altLang="ko-KR" dirty="0"/>
              <a:t> ,</a:t>
            </a:r>
            <a:r>
              <a:rPr lang="ko-KR" altLang="en-US" dirty="0" err="1"/>
              <a:t>한범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딥 러닝</a:t>
            </a:r>
            <a:endParaRPr lang="en-US" altLang="ko-KR" dirty="0"/>
          </a:p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시스템 구조 설계</a:t>
            </a:r>
            <a:endParaRPr lang="en-US" altLang="ko-KR" dirty="0"/>
          </a:p>
          <a:p>
            <a:pPr lvl="1"/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데이터 세트 </a:t>
            </a:r>
            <a:r>
              <a:rPr lang="ko-KR" altLang="en-US" dirty="0" err="1"/>
              <a:t>오버뷰</a:t>
            </a:r>
            <a:r>
              <a:rPr lang="ko-KR" altLang="en-US" dirty="0"/>
              <a:t> 표</a:t>
            </a:r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018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9F620-11A9-462C-A547-2196F72B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969AC-BA8C-44E6-B1FC-1A6295DAB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943474"/>
          </a:xfrm>
        </p:spPr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  <a:p>
            <a:pPr lvl="1"/>
            <a:r>
              <a:rPr lang="ko-KR" altLang="en-US" dirty="0"/>
              <a:t>기술 동향</a:t>
            </a:r>
            <a:endParaRPr lang="en-US" altLang="ko-KR" dirty="0"/>
          </a:p>
          <a:p>
            <a:pPr lvl="1"/>
            <a:r>
              <a:rPr lang="ko-KR" altLang="en-US" dirty="0"/>
              <a:t>관련 연구</a:t>
            </a:r>
            <a:endParaRPr lang="en-US" altLang="ko-KR" dirty="0"/>
          </a:p>
          <a:p>
            <a:pPr lvl="1"/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보완 사항 식별</a:t>
            </a:r>
            <a:endParaRPr lang="en-US" altLang="ko-KR" dirty="0"/>
          </a:p>
          <a:p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시스템 구조 설계</a:t>
            </a:r>
            <a:endParaRPr lang="en-US" altLang="ko-KR" dirty="0"/>
          </a:p>
          <a:p>
            <a:pPr lvl="1"/>
            <a:r>
              <a:rPr lang="en-US" altLang="ko-KR" dirty="0" err="1"/>
              <a:t>Lstm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, </a:t>
            </a:r>
            <a:r>
              <a:rPr lang="ko-KR" altLang="en-US" dirty="0"/>
              <a:t>데이터 세트 </a:t>
            </a:r>
            <a:r>
              <a:rPr lang="ko-KR" altLang="en-US" dirty="0" err="1"/>
              <a:t>오버뷰</a:t>
            </a:r>
            <a:r>
              <a:rPr lang="ko-KR" altLang="en-US" dirty="0"/>
              <a:t> 표</a:t>
            </a:r>
            <a:endParaRPr lang="en-US" altLang="ko-KR" dirty="0"/>
          </a:p>
          <a:p>
            <a:r>
              <a:rPr lang="ko-KR" altLang="en-US" dirty="0"/>
              <a:t>구현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84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- </a:t>
            </a:r>
            <a:r>
              <a:rPr lang="ko-KR" altLang="en-US" dirty="0"/>
              <a:t>기술 동향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897" y="2016906"/>
            <a:ext cx="7886700" cy="337552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당뇨환자 </a:t>
            </a:r>
            <a:r>
              <a:rPr lang="en-US" altLang="ko-KR" sz="2000" dirty="0"/>
              <a:t>500</a:t>
            </a:r>
            <a:r>
              <a:rPr lang="ko-KR" altLang="en-US" sz="2000" dirty="0"/>
              <a:t>만 시대</a:t>
            </a:r>
            <a:r>
              <a:rPr lang="en-US" altLang="ko-KR" sz="2000" dirty="0"/>
              <a:t>, </a:t>
            </a:r>
            <a:r>
              <a:rPr lang="ko-KR" altLang="en-US" sz="2000" dirty="0"/>
              <a:t>꾸준히 늘어가는 당뇨 환자의 수 처럼 </a:t>
            </a:r>
            <a:br>
              <a:rPr lang="en-US" altLang="ko-KR" sz="2000" dirty="0"/>
            </a:br>
            <a:r>
              <a:rPr lang="ko-KR" altLang="en-US" sz="2000" dirty="0"/>
              <a:t>관련 기술도 발전 하고 있다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en-US" altLang="ko-KR" sz="2000" dirty="0"/>
              <a:t>CGM(Continues</a:t>
            </a:r>
            <a:r>
              <a:rPr lang="ko-KR" altLang="en-US" sz="2000" dirty="0"/>
              <a:t> </a:t>
            </a:r>
            <a:r>
              <a:rPr lang="en-US" altLang="ko-KR" sz="2000" dirty="0"/>
              <a:t>Glucose</a:t>
            </a:r>
            <a:r>
              <a:rPr lang="ko-KR" altLang="en-US" sz="2000" dirty="0"/>
              <a:t> </a:t>
            </a:r>
            <a:r>
              <a:rPr lang="en-US" altLang="ko-KR" sz="2000" dirty="0"/>
              <a:t>Monitoring)</a:t>
            </a:r>
            <a:r>
              <a:rPr lang="ko-KR" altLang="en-US" sz="2000" dirty="0"/>
              <a:t>이라는 기술은 채혈을 </a:t>
            </a:r>
            <a:br>
              <a:rPr lang="en-US" altLang="ko-KR" sz="2000" dirty="0"/>
            </a:br>
            <a:r>
              <a:rPr lang="ko-KR" altLang="en-US" sz="2000" dirty="0"/>
              <a:t>하지 않고 연속적으로</a:t>
            </a:r>
            <a:r>
              <a:rPr lang="en-US" altLang="ko-KR" sz="2000" dirty="0"/>
              <a:t>(5</a:t>
            </a:r>
            <a:r>
              <a:rPr lang="ko-KR" altLang="en-US" sz="2000" dirty="0"/>
              <a:t>분 단위</a:t>
            </a:r>
            <a:r>
              <a:rPr lang="en-US" altLang="ko-KR" sz="2000" dirty="0"/>
              <a:t>) </a:t>
            </a:r>
            <a:r>
              <a:rPr lang="ko-KR" altLang="en-US" sz="2000" dirty="0"/>
              <a:t>혈당을 측정해 동적으로</a:t>
            </a:r>
            <a:br>
              <a:rPr lang="en-US" altLang="ko-KR" sz="2000" dirty="0"/>
            </a:br>
            <a:r>
              <a:rPr lang="ko-KR" altLang="en-US" sz="2000" dirty="0"/>
              <a:t>혈당 정보를 제공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미국 </a:t>
            </a:r>
            <a:r>
              <a:rPr lang="en-US" altLang="ko-KR" sz="2000" dirty="0"/>
              <a:t>DEXCOM </a:t>
            </a:r>
            <a:r>
              <a:rPr lang="ko-KR" altLang="en-US" sz="2000" dirty="0"/>
              <a:t>사의 </a:t>
            </a:r>
            <a:r>
              <a:rPr lang="en-US" altLang="ko-KR" sz="2000" dirty="0"/>
              <a:t>G </a:t>
            </a:r>
            <a:r>
              <a:rPr lang="ko-KR" altLang="en-US" sz="2000" dirty="0"/>
              <a:t>시리즈를 예로 들자면 피부 바로 아래에</a:t>
            </a:r>
            <a:br>
              <a:rPr lang="en-US" altLang="ko-KR" sz="2000" dirty="0"/>
            </a:br>
            <a:r>
              <a:rPr lang="ko-KR" altLang="en-US" sz="2000" dirty="0"/>
              <a:t>혈당 레벨을 측정하는 소형 센서를 장착</a:t>
            </a:r>
            <a:r>
              <a:rPr lang="en-US" altLang="ko-KR" sz="2000" dirty="0"/>
              <a:t>, </a:t>
            </a:r>
            <a:r>
              <a:rPr lang="ko-KR" altLang="en-US" sz="2000" dirty="0"/>
              <a:t>트랜스 미터로 스마트폰</a:t>
            </a:r>
            <a:br>
              <a:rPr lang="en-US" altLang="ko-KR" sz="2000" dirty="0"/>
            </a:br>
            <a:r>
              <a:rPr lang="ko-KR" altLang="en-US" sz="2000" dirty="0"/>
              <a:t>등의 기기와 데이터를 송신해 실시간 감시가 가능하다</a:t>
            </a:r>
            <a:r>
              <a:rPr lang="en-US" altLang="ko-KR" sz="2000" dirty="0"/>
              <a:t>.</a:t>
            </a:r>
          </a:p>
        </p:txBody>
      </p:sp>
      <p:pic>
        <p:nvPicPr>
          <p:cNvPr id="4100" name="Picture 4" descr="ë¹ë¨ íì ì¦ê° 2019ëì ëí ì´ë¯¸ì§ ê²ìê²°ê³¼">
            <a:extLst>
              <a:ext uri="{FF2B5EF4-FFF2-40B4-BE49-F238E27FC236}">
                <a16:creationId xmlns:a16="http://schemas.microsoft.com/office/drawing/2014/main" id="{766B5C3D-5DBD-4F9A-B6E8-FB2608265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30" y="1396611"/>
            <a:ext cx="3174492" cy="230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ë±ì¤ì½¤ g5 cgmì ëí ì´ë¯¸ì§ ê²ìê²°ê³¼">
            <a:extLst>
              <a:ext uri="{FF2B5EF4-FFF2-40B4-BE49-F238E27FC236}">
                <a16:creationId xmlns:a16="http://schemas.microsoft.com/office/drawing/2014/main" id="{A7208502-AEC3-4B05-8466-364AD17CF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976" y="3738285"/>
            <a:ext cx="2381250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96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4EC3-D655-484F-AFD2-5745A475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- </a:t>
            </a:r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3560BD-4C9B-498C-B27C-DC33DF9DB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0531" y="1678710"/>
            <a:ext cx="7572317" cy="39421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형 당뇨병</a:t>
            </a:r>
            <a:endParaRPr lang="en-US" altLang="ko-KR" dirty="0"/>
          </a:p>
          <a:p>
            <a:pPr lvl="1"/>
            <a:r>
              <a:rPr lang="ko-KR" altLang="en-US" sz="2000" dirty="0" err="1"/>
              <a:t>랑게르한스섬</a:t>
            </a:r>
            <a:r>
              <a:rPr lang="en-US" altLang="ko-KR" sz="2000" dirty="0"/>
              <a:t>(Langerhans’ island)</a:t>
            </a:r>
            <a:r>
              <a:rPr lang="ko-KR" altLang="en-US" sz="2000" dirty="0"/>
              <a:t>의 </a:t>
            </a:r>
            <a:r>
              <a:rPr lang="en-US" altLang="ko-KR" sz="2000" dirty="0"/>
              <a:t>β </a:t>
            </a:r>
            <a:r>
              <a:rPr lang="ko-KR" altLang="en-US" sz="2000" dirty="0"/>
              <a:t>세포가 파괴되어 </a:t>
            </a:r>
            <a:br>
              <a:rPr lang="en-US" altLang="ko-KR" sz="2000" dirty="0"/>
            </a:br>
            <a:r>
              <a:rPr lang="ko-KR" altLang="en-US" sz="20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인슐린</a:t>
            </a:r>
            <a:r>
              <a:rPr lang="ko-KR" altLang="en-US" sz="2000" dirty="0"/>
              <a:t> 분비가 급격하게 불가역적으로 감소되기 때문에 </a:t>
            </a:r>
            <a:br>
              <a:rPr lang="en-US" altLang="ko-KR" sz="2000" dirty="0"/>
            </a:br>
            <a:r>
              <a:rPr lang="ko-KR" altLang="en-US" sz="2000" dirty="0"/>
              <a:t>고혈당이 되는 질환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대부분의 </a:t>
            </a:r>
            <a:r>
              <a:rPr lang="en-US" altLang="ko-KR" sz="2000" dirty="0"/>
              <a:t>1</a:t>
            </a:r>
            <a:r>
              <a:rPr lang="ko-KR" altLang="en-US" sz="2000" dirty="0"/>
              <a:t>형 당뇨병은 유전원인 외에 바이러스</a:t>
            </a:r>
            <a:r>
              <a:rPr lang="en-US" altLang="ko-KR" sz="2000" dirty="0"/>
              <a:t>, </a:t>
            </a:r>
            <a:r>
              <a:rPr lang="ko-KR" altLang="en-US" sz="2000" dirty="0"/>
              <a:t>감염 등의 환경인자로 인해 자가면역에 이상이 발생해 이자 </a:t>
            </a:r>
            <a:r>
              <a:rPr lang="en-US" altLang="ko-KR" sz="2000" dirty="0"/>
              <a:t>β </a:t>
            </a:r>
            <a:r>
              <a:rPr lang="ko-KR" altLang="en-US" sz="2000" dirty="0"/>
              <a:t>세포가 파괴됨으로써 발병한다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일반적인 </a:t>
            </a:r>
            <a:r>
              <a:rPr lang="en-US" altLang="ko-KR" sz="2000" dirty="0"/>
              <a:t>2</a:t>
            </a:r>
            <a:r>
              <a:rPr lang="ko-KR" altLang="en-US" sz="2000" dirty="0"/>
              <a:t>형 당뇨병과 달리 주로 아동이나 젊은 환자에게 나타나며 인슐린 분비가 거의 이루어지지 않아 </a:t>
            </a:r>
            <a:r>
              <a:rPr lang="en-US" altLang="ko-KR" sz="2000" dirty="0"/>
              <a:t>24</a:t>
            </a:r>
            <a:r>
              <a:rPr lang="ko-KR" altLang="en-US" sz="2000" dirty="0"/>
              <a:t>시간 </a:t>
            </a:r>
            <a:br>
              <a:rPr lang="en-US" altLang="ko-KR" sz="2000" dirty="0"/>
            </a:br>
            <a:r>
              <a:rPr lang="ko-KR" altLang="en-US" sz="2000" dirty="0"/>
              <a:t>관리가 필요</a:t>
            </a:r>
            <a:endParaRPr lang="en-US" altLang="ko-KR" sz="20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77C6F0E-0131-4F81-9F79-EE4B35B22F49}"/>
              </a:ext>
            </a:extLst>
          </p:cNvPr>
          <p:cNvCxnSpPr/>
          <p:nvPr/>
        </p:nvCxnSpPr>
        <p:spPr>
          <a:xfrm>
            <a:off x="704850" y="6029325"/>
            <a:ext cx="11268075" cy="973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64F49B5-0C19-4ED2-AD24-DAF88594EA1A}"/>
              </a:ext>
            </a:extLst>
          </p:cNvPr>
          <p:cNvSpPr txBox="1"/>
          <p:nvPr/>
        </p:nvSpPr>
        <p:spPr>
          <a:xfrm>
            <a:off x="825165" y="6126629"/>
            <a:ext cx="367665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err="1"/>
              <a:t>랑게르한스</a:t>
            </a:r>
            <a:r>
              <a:rPr lang="ko-KR" altLang="en-US" sz="1300" dirty="0"/>
              <a:t> 섬</a:t>
            </a:r>
            <a:r>
              <a:rPr lang="en-US" altLang="ko-KR" sz="1300" dirty="0"/>
              <a:t>) </a:t>
            </a:r>
            <a:r>
              <a:rPr lang="ko-KR" altLang="en-US" sz="1300" dirty="0"/>
              <a:t>이자에 위치한 내분비 조직</a:t>
            </a:r>
          </a:p>
        </p:txBody>
      </p:sp>
      <p:pic>
        <p:nvPicPr>
          <p:cNvPr id="11270" name="Picture 6" descr="type 1 diabetesì ëí ì´ë¯¸ì§ ê²ìê²°ê³¼">
            <a:extLst>
              <a:ext uri="{FF2B5EF4-FFF2-40B4-BE49-F238E27FC236}">
                <a16:creationId xmlns:a16="http://schemas.microsoft.com/office/drawing/2014/main" id="{AF35783C-CFC9-4180-AB71-BE79D0BCC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234" y="1543966"/>
            <a:ext cx="3254262" cy="421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6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2873B-A3B6-40D4-9733-C3F9B5C7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- </a:t>
            </a:r>
            <a:r>
              <a:rPr lang="ko-KR" altLang="en-US" dirty="0"/>
              <a:t>관련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8704A-9C73-46B1-9B68-054529F33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0518" y="2040883"/>
            <a:ext cx="7249026" cy="306763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딥 러닝</a:t>
            </a:r>
            <a:endParaRPr lang="en-US" altLang="ko-KR" dirty="0"/>
          </a:p>
          <a:p>
            <a:pPr lvl="1"/>
            <a:r>
              <a:rPr lang="ko-KR" altLang="en-US" sz="2000" dirty="0"/>
              <a:t>인간의 뇌에서 일어나는 의사 결정 과정을 모방한 인공</a:t>
            </a:r>
            <a:br>
              <a:rPr lang="en-US" altLang="ko-KR" sz="2000" dirty="0"/>
            </a:br>
            <a:r>
              <a:rPr lang="ko-KR" altLang="en-US" sz="2000" dirty="0"/>
              <a:t>신경망 구조를 사용하여 스스로 데이터를 학습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레이어를 쌓아서 입력 데이터에 따라 노드의 가중치를</a:t>
            </a:r>
            <a:br>
              <a:rPr lang="en-US" altLang="ko-KR" sz="2000" dirty="0"/>
            </a:br>
            <a:r>
              <a:rPr lang="ko-KR" altLang="en-US" sz="2000" dirty="0"/>
              <a:t>결정지음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본 논문에서는 딥 러닝에서 사용되는 신경 망 중 </a:t>
            </a:r>
            <a:r>
              <a:rPr lang="en-US" altLang="ko-KR" sz="2000" dirty="0"/>
              <a:t>LSTM,</a:t>
            </a:r>
            <a:br>
              <a:rPr lang="en-US" altLang="ko-KR" sz="2000" dirty="0"/>
            </a:br>
            <a:r>
              <a:rPr lang="en-US" altLang="ko-KR" sz="2000" dirty="0"/>
              <a:t>Bi-LSTM</a:t>
            </a:r>
            <a:r>
              <a:rPr lang="ko-KR" altLang="en-US" sz="2000" dirty="0"/>
              <a:t>을</a:t>
            </a:r>
            <a:r>
              <a:rPr lang="en-US" altLang="ko-KR" sz="2000" dirty="0"/>
              <a:t> </a:t>
            </a:r>
            <a:r>
              <a:rPr lang="ko-KR" altLang="en-US" sz="2000" dirty="0"/>
              <a:t>사용한다</a:t>
            </a:r>
            <a:r>
              <a:rPr lang="en-US" altLang="ko-KR" sz="2000" dirty="0"/>
              <a:t>.</a:t>
            </a:r>
          </a:p>
        </p:txBody>
      </p:sp>
      <p:pic>
        <p:nvPicPr>
          <p:cNvPr id="1028" name="Picture 4" descr="ë¥ ë¬ëì ëí ì´ë¯¸ì§ ê²ìê²°ê³¼">
            <a:extLst>
              <a:ext uri="{FF2B5EF4-FFF2-40B4-BE49-F238E27FC236}">
                <a16:creationId xmlns:a16="http://schemas.microsoft.com/office/drawing/2014/main" id="{B04DA757-4C6F-425F-81F8-41EB2BE8A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74" y="1441038"/>
            <a:ext cx="2819259" cy="188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¥ ë¬ëì ëí ì´ë¯¸ì§ ê²ìê²°ê³¼">
            <a:extLst>
              <a:ext uri="{FF2B5EF4-FFF2-40B4-BE49-F238E27FC236}">
                <a16:creationId xmlns:a16="http://schemas.microsoft.com/office/drawing/2014/main" id="{88314784-7BD8-4D79-B0AA-0683D0760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1" t="3183" r="7010"/>
          <a:stretch/>
        </p:blipFill>
        <p:spPr bwMode="auto">
          <a:xfrm>
            <a:off x="838200" y="3518554"/>
            <a:ext cx="3498207" cy="20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E6904-0708-4817-8EEA-F85C278B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- </a:t>
            </a:r>
            <a:r>
              <a:rPr lang="ko-KR" altLang="en-US" dirty="0"/>
              <a:t>관련 연구 문제점</a:t>
            </a:r>
            <a:r>
              <a:rPr lang="en-US" altLang="ko-KR" dirty="0"/>
              <a:t>, </a:t>
            </a:r>
            <a:r>
              <a:rPr lang="ko-KR" altLang="en-US" dirty="0"/>
              <a:t>보완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5A7C814-CC95-4FFA-978A-73D8D775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62" y="2431715"/>
            <a:ext cx="10238875" cy="303864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 의사는 의사의 경험에 기인하여 환자의 혈당변화를 예측하고 이를 조절하기 위하여</a:t>
            </a:r>
            <a:br>
              <a:rPr lang="en-US" altLang="ko-KR" sz="2000" dirty="0"/>
            </a:br>
            <a:r>
              <a:rPr lang="ko-KR" altLang="en-US" sz="2000" dirty="0"/>
              <a:t>식사</a:t>
            </a:r>
            <a:r>
              <a:rPr lang="en-US" altLang="ko-KR" sz="2000" dirty="0"/>
              <a:t>, </a:t>
            </a:r>
            <a:r>
              <a:rPr lang="ko-KR" altLang="en-US" sz="2000" dirty="0"/>
              <a:t>인슐린 투여를 진행하나</a:t>
            </a:r>
            <a:r>
              <a:rPr lang="en-US" altLang="ko-KR" sz="2000" dirty="0"/>
              <a:t>, </a:t>
            </a:r>
            <a:r>
              <a:rPr lang="ko-KR" altLang="en-US" sz="2000" dirty="0"/>
              <a:t>제 </a:t>
            </a:r>
            <a:r>
              <a:rPr lang="en-US" altLang="ko-KR" sz="2000" dirty="0"/>
              <a:t>1</a:t>
            </a:r>
            <a:r>
              <a:rPr lang="ko-KR" altLang="en-US" sz="2000" dirty="0"/>
              <a:t>형 당뇨환자의 경우 </a:t>
            </a:r>
            <a:r>
              <a:rPr lang="en-US" altLang="ko-KR" sz="2000" dirty="0"/>
              <a:t>24</a:t>
            </a:r>
            <a:r>
              <a:rPr lang="ko-KR" altLang="en-US" sz="2000" dirty="0"/>
              <a:t>시간 혈당 관리가 필요하며</a:t>
            </a:r>
            <a:br>
              <a:rPr lang="en-US" altLang="ko-KR" sz="2000" dirty="0"/>
            </a:br>
            <a:r>
              <a:rPr lang="ko-KR" altLang="en-US" sz="2000" dirty="0"/>
              <a:t>이에 많은 인적자원이 소모</a:t>
            </a:r>
          </a:p>
          <a:p>
            <a:endParaRPr lang="en-US" altLang="ko-KR" sz="2000" dirty="0"/>
          </a:p>
          <a:p>
            <a:r>
              <a:rPr lang="ko-KR" altLang="en-US" sz="2000" dirty="0"/>
              <a:t> 만일</a:t>
            </a:r>
            <a:r>
              <a:rPr lang="en-US" altLang="ko-KR" sz="2000" dirty="0"/>
              <a:t>, </a:t>
            </a:r>
            <a:r>
              <a:rPr lang="ko-KR" altLang="en-US" sz="2000" dirty="0"/>
              <a:t>환자 혈당의 추이를 결정짓는 요소들을 통하여 환자의 혈당이 어떠한 식으로</a:t>
            </a:r>
            <a:br>
              <a:rPr lang="en-US" altLang="ko-KR" sz="2000" dirty="0"/>
            </a:br>
            <a:r>
              <a:rPr lang="en-US" altLang="ko-KR" sz="2000" dirty="0"/>
              <a:t> </a:t>
            </a:r>
            <a:r>
              <a:rPr lang="ko-KR" altLang="en-US" sz="2000" dirty="0"/>
              <a:t>변화할 것인지 예측하고 분석할 수 있다면</a:t>
            </a:r>
            <a:r>
              <a:rPr lang="en-US" altLang="ko-KR" sz="2000" dirty="0"/>
              <a:t>?</a:t>
            </a:r>
          </a:p>
          <a:p>
            <a:endParaRPr lang="en-US" altLang="ko-KR" sz="2000" dirty="0"/>
          </a:p>
          <a:p>
            <a:r>
              <a:rPr lang="en-US" altLang="ko-KR" sz="2000" dirty="0"/>
              <a:t> </a:t>
            </a:r>
            <a:r>
              <a:rPr lang="ko-KR" altLang="en-US" sz="2000" dirty="0"/>
              <a:t>이를 통해 의사가 보다 빠르고 나은 진단을 할 수 있도록 돕는 모델 개발이 목표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7571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87FC5-6A53-464D-B4BD-4867205D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r>
              <a:rPr lang="en-US" altLang="ko-KR" dirty="0"/>
              <a:t> - </a:t>
            </a:r>
            <a:r>
              <a:rPr lang="ko-KR" altLang="en-US" dirty="0"/>
              <a:t>논문 내용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E396176-4F20-45DB-834D-74AD3EF459E7}"/>
              </a:ext>
            </a:extLst>
          </p:cNvPr>
          <p:cNvSpPr txBox="1">
            <a:spLocks/>
          </p:cNvSpPr>
          <p:nvPr/>
        </p:nvSpPr>
        <p:spPr>
          <a:xfrm>
            <a:off x="990600" y="1765468"/>
            <a:ext cx="10515600" cy="46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양재붓꽃체L" panose="02020603020101020101" pitchFamily="18" charset="-127"/>
                <a:ea typeface="양재붓꽃체L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의사의 경험이 아닌</a:t>
            </a:r>
            <a:r>
              <a:rPr lang="en-US" altLang="ko-KR" sz="2000" dirty="0"/>
              <a:t>, </a:t>
            </a:r>
            <a:r>
              <a:rPr lang="ko-KR" altLang="en-US" sz="2000" dirty="0"/>
              <a:t>혈당 관련 데이터를 통하여 혈당 변화가 어떤 식으로 이루어지는지 예측하는 학습 모델을 개발</a:t>
            </a:r>
            <a:endParaRPr lang="en-US" altLang="ko-KR" sz="2000" dirty="0"/>
          </a:p>
          <a:p>
            <a:r>
              <a:rPr lang="ko-KR" altLang="en-US" sz="2000" dirty="0"/>
              <a:t>딥 러닝 모델 중 </a:t>
            </a:r>
            <a:r>
              <a:rPr lang="en-US" altLang="ko-KR" sz="2000" dirty="0"/>
              <a:t>LSTM</a:t>
            </a:r>
            <a:r>
              <a:rPr lang="ko-KR" altLang="en-US" sz="2000" dirty="0"/>
              <a:t>과 </a:t>
            </a:r>
            <a:r>
              <a:rPr lang="en-US" altLang="ko-KR" sz="2000" dirty="0"/>
              <a:t>LSTM</a:t>
            </a:r>
            <a:r>
              <a:rPr lang="ko-KR" altLang="en-US" sz="2000" dirty="0"/>
              <a:t>과 </a:t>
            </a:r>
            <a:r>
              <a:rPr lang="en-US" altLang="ko-KR" sz="2000" dirty="0"/>
              <a:t>Bi-LSTM</a:t>
            </a:r>
            <a:r>
              <a:rPr lang="ko-KR" altLang="en-US" sz="2000" dirty="0"/>
              <a:t>을 결합한 구조 중 성능이 더 나은 모델을 찾고</a:t>
            </a:r>
            <a:br>
              <a:rPr lang="en-US" altLang="ko-KR" sz="2000" dirty="0"/>
            </a:br>
            <a:r>
              <a:rPr lang="ko-KR" altLang="en-US" sz="2000" dirty="0"/>
              <a:t>이를 검증</a:t>
            </a:r>
            <a:endParaRPr lang="en-US" altLang="ko-KR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82DE4A0-6C3E-4338-A53D-98D26E2A132B}"/>
              </a:ext>
            </a:extLst>
          </p:cNvPr>
          <p:cNvGrpSpPr/>
          <p:nvPr/>
        </p:nvGrpSpPr>
        <p:grpSpPr>
          <a:xfrm>
            <a:off x="990600" y="3096127"/>
            <a:ext cx="10659494" cy="2786529"/>
            <a:chOff x="1419233" y="3601571"/>
            <a:chExt cx="10659494" cy="278652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F5759C5-2BD0-47A7-9059-C147D60ED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61113" y="3953492"/>
              <a:ext cx="4486275" cy="22479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88553E-B20F-4143-861D-CD732A220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962"/>
            <a:stretch/>
          </p:blipFill>
          <p:spPr>
            <a:xfrm>
              <a:off x="1419233" y="3970251"/>
              <a:ext cx="3914768" cy="2253663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ED4C8CFF-8D27-4F5D-BCA6-0D2A977969D2}"/>
                </a:ext>
              </a:extLst>
            </p:cNvPr>
            <p:cNvCxnSpPr>
              <a:cxnSpLocks/>
            </p:cNvCxnSpPr>
            <p:nvPr/>
          </p:nvCxnSpPr>
          <p:spPr>
            <a:xfrm>
              <a:off x="4483100" y="3927474"/>
              <a:ext cx="0" cy="24606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63C3930-4D4B-4E6D-972D-3E580330097F}"/>
                </a:ext>
              </a:extLst>
            </p:cNvPr>
            <p:cNvSpPr/>
            <p:nvPr/>
          </p:nvSpPr>
          <p:spPr>
            <a:xfrm>
              <a:off x="10007600" y="4343400"/>
              <a:ext cx="177800" cy="177800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>
                  <a:alpha val="6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0D8680-4720-470A-B6FE-56142B6A6D5D}"/>
                </a:ext>
              </a:extLst>
            </p:cNvPr>
            <p:cNvSpPr txBox="1"/>
            <p:nvPr/>
          </p:nvSpPr>
          <p:spPr>
            <a:xfrm>
              <a:off x="10361590" y="3601571"/>
              <a:ext cx="17171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n </a:t>
              </a:r>
              <a:r>
                <a:rPr lang="ko-KR" altLang="en-US" sz="14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시간 뒤</a:t>
              </a:r>
              <a:endParaRPr lang="en-US" altLang="ko-KR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  <a:p>
              <a:r>
                <a:rPr lang="ko-KR" altLang="en-US" sz="14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예측 혈당 </a:t>
              </a:r>
              <a:r>
                <a:rPr lang="en-US" altLang="ko-KR" sz="1400" dirty="0">
                  <a:latin typeface="한컴 윤고딕 230" panose="02020603020101020101" pitchFamily="18" charset="-127"/>
                  <a:ea typeface="한컴 윤고딕 230" panose="02020603020101020101" pitchFamily="18" charset="-127"/>
                </a:rPr>
                <a:t>: 165.18 </a:t>
              </a:r>
              <a:endParaRPr lang="ko-KR" altLang="en-US" sz="1400" dirty="0">
                <a:latin typeface="한컴 윤고딕 230" panose="02020603020101020101" pitchFamily="18" charset="-127"/>
                <a:ea typeface="한컴 윤고딕 230" panose="02020603020101020101" pitchFamily="18" charset="-127"/>
              </a:endParaRPr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8413136B-B985-4832-A60A-FB73944D3089}"/>
                </a:ext>
              </a:extLst>
            </p:cNvPr>
            <p:cNvCxnSpPr>
              <a:cxnSpLocks/>
              <a:stCxn id="9" idx="0"/>
              <a:endCxn id="10" idx="1"/>
            </p:cNvCxnSpPr>
            <p:nvPr/>
          </p:nvCxnSpPr>
          <p:spPr>
            <a:xfrm rot="5400000" flipH="1" flipV="1">
              <a:off x="9988936" y="3970746"/>
              <a:ext cx="480219" cy="265090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8F6F4D8-1A92-44DC-ABE3-610871AD4AF8}"/>
                </a:ext>
              </a:extLst>
            </p:cNvPr>
            <p:cNvGrpSpPr/>
            <p:nvPr/>
          </p:nvGrpSpPr>
          <p:grpSpPr>
            <a:xfrm>
              <a:off x="10007600" y="5494578"/>
              <a:ext cx="1323967" cy="723900"/>
              <a:chOff x="10067143" y="5476798"/>
              <a:chExt cx="1323967" cy="723900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CD8B3CF-490E-4FC7-9264-3D4782E5E925}"/>
                  </a:ext>
                </a:extLst>
              </p:cNvPr>
              <p:cNvSpPr/>
              <p:nvPr/>
            </p:nvSpPr>
            <p:spPr>
              <a:xfrm>
                <a:off x="10067143" y="5476798"/>
                <a:ext cx="1323967" cy="72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A41EA734-DCB5-4CC8-BAAC-F46EBD2C21FE}"/>
                  </a:ext>
                </a:extLst>
              </p:cNvPr>
              <p:cNvGrpSpPr/>
              <p:nvPr/>
            </p:nvGrpSpPr>
            <p:grpSpPr>
              <a:xfrm>
                <a:off x="10211117" y="5612540"/>
                <a:ext cx="1171258" cy="438330"/>
                <a:chOff x="6418262" y="4064145"/>
                <a:chExt cx="1171258" cy="438330"/>
              </a:xfrm>
            </p:grpSpPr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06D5A06D-B026-4D05-8D7E-5C302B6A3816}"/>
                    </a:ext>
                  </a:extLst>
                </p:cNvPr>
                <p:cNvCxnSpPr/>
                <p:nvPr/>
              </p:nvCxnSpPr>
              <p:spPr>
                <a:xfrm>
                  <a:off x="6418262" y="4442487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3333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852A5EB9-87BC-46E9-B68D-4BD3DD4A3071}"/>
                    </a:ext>
                  </a:extLst>
                </p:cNvPr>
                <p:cNvCxnSpPr/>
                <p:nvPr/>
              </p:nvCxnSpPr>
              <p:spPr>
                <a:xfrm>
                  <a:off x="6418262" y="4183642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F6DAF"/>
                  </a:solidFill>
                  <a:prstDash val="solid"/>
                  <a:round/>
                </a:ln>
                <a:effectLst/>
              </p:spPr>
            </p:cxnSp>
            <p:sp>
              <p:nvSpPr>
                <p:cNvPr id="25" name="내용 개체 틀 2">
                  <a:extLst>
                    <a:ext uri="{FF2B5EF4-FFF2-40B4-BE49-F238E27FC236}">
                      <a16:creationId xmlns:a16="http://schemas.microsoft.com/office/drawing/2014/main" id="{D4F9459F-DDF8-4905-9A0F-4A388499019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2" y="4306033"/>
                  <a:ext cx="609087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식사</a:t>
                  </a:r>
                  <a:endParaRPr lang="en-US" altLang="ko-KR" sz="1000" kern="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6" name="내용 개체 틀 2">
                  <a:extLst>
                    <a:ext uri="{FF2B5EF4-FFF2-40B4-BE49-F238E27FC236}">
                      <a16:creationId xmlns:a16="http://schemas.microsoft.com/office/drawing/2014/main" id="{6FE72521-6C3A-45B7-879A-17D6B8F9933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1" y="4064145"/>
                  <a:ext cx="684439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혈당 값</a:t>
                  </a:r>
                  <a:endParaRPr lang="en-US" altLang="ko-KR" sz="1000" kern="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C42D6B9-CF06-4D93-9F2C-0B46950F772D}"/>
                </a:ext>
              </a:extLst>
            </p:cNvPr>
            <p:cNvGrpSpPr/>
            <p:nvPr/>
          </p:nvGrpSpPr>
          <p:grpSpPr>
            <a:xfrm>
              <a:off x="4591067" y="5494578"/>
              <a:ext cx="1323967" cy="723900"/>
              <a:chOff x="10067143" y="5476798"/>
              <a:chExt cx="1323967" cy="723900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5238EB2-B715-4E92-9073-4B4C6E6655A9}"/>
                  </a:ext>
                </a:extLst>
              </p:cNvPr>
              <p:cNvSpPr/>
              <p:nvPr/>
            </p:nvSpPr>
            <p:spPr>
              <a:xfrm>
                <a:off x="10067143" y="5476798"/>
                <a:ext cx="1323967" cy="723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1FC9BF3E-99AB-4B81-8830-5C353BE0050A}"/>
                  </a:ext>
                </a:extLst>
              </p:cNvPr>
              <p:cNvGrpSpPr/>
              <p:nvPr/>
            </p:nvGrpSpPr>
            <p:grpSpPr>
              <a:xfrm>
                <a:off x="10211117" y="5612540"/>
                <a:ext cx="1171258" cy="438330"/>
                <a:chOff x="6418262" y="4064145"/>
                <a:chExt cx="1171258" cy="438330"/>
              </a:xfrm>
            </p:grpSpPr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1E89A7B5-D1F8-4B84-91D3-2EF5D3889FCF}"/>
                    </a:ext>
                  </a:extLst>
                </p:cNvPr>
                <p:cNvCxnSpPr/>
                <p:nvPr/>
              </p:nvCxnSpPr>
              <p:spPr>
                <a:xfrm>
                  <a:off x="6418262" y="4442487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3333"/>
                  </a:solidFill>
                  <a:prstDash val="solid"/>
                  <a:round/>
                </a:ln>
                <a:effectLst/>
              </p:spPr>
            </p:cxn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47D81704-0697-4ACC-895F-9D5C56B22593}"/>
                    </a:ext>
                  </a:extLst>
                </p:cNvPr>
                <p:cNvCxnSpPr/>
                <p:nvPr/>
              </p:nvCxnSpPr>
              <p:spPr>
                <a:xfrm>
                  <a:off x="6418262" y="4183642"/>
                  <a:ext cx="539676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F6DAF"/>
                  </a:solidFill>
                  <a:prstDash val="solid"/>
                  <a:round/>
                </a:ln>
                <a:effectLst/>
              </p:spPr>
            </p:cxnSp>
            <p:sp>
              <p:nvSpPr>
                <p:cNvPr id="19" name="내용 개체 틀 2">
                  <a:extLst>
                    <a:ext uri="{FF2B5EF4-FFF2-40B4-BE49-F238E27FC236}">
                      <a16:creationId xmlns:a16="http://schemas.microsoft.com/office/drawing/2014/main" id="{5E7D937F-C11A-450C-83F8-BAC001A4000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2" y="4306033"/>
                  <a:ext cx="609087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식사</a:t>
                  </a:r>
                  <a:endParaRPr lang="en-US" altLang="ko-KR" sz="1000" kern="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  <p:sp>
              <p:nvSpPr>
                <p:cNvPr id="20" name="내용 개체 틀 2">
                  <a:extLst>
                    <a:ext uri="{FF2B5EF4-FFF2-40B4-BE49-F238E27FC236}">
                      <a16:creationId xmlns:a16="http://schemas.microsoft.com/office/drawing/2014/main" id="{36304503-A646-41BC-BFAF-15C8F8137B0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905081" y="4064145"/>
                  <a:ext cx="684439" cy="196442"/>
                </a:xfrm>
                <a:prstGeom prst="rect">
                  <a:avLst/>
                </a:prstGeom>
                <a:noFill/>
                <a:ln w="9525">
                  <a:noFill/>
                  <a:miter/>
                </a:ln>
              </p:spPr>
              <p:txBody>
                <a:bodyPr vert="horz" wrap="square" lIns="91440" tIns="45720" rIns="91440" bIns="45720" anchor="t" anchorCtr="0">
                  <a:noAutofit/>
                </a:bodyPr>
                <a:lstStyle>
                  <a:lvl1pPr marL="342900" indent="-3429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80000"/>
                    <a:buFont typeface="Wingdings"/>
                    <a:buChar char="u"/>
                    <a:defRPr kumimoji="1" sz="2800" b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SzPct val="110000"/>
                    <a:buFont typeface="Wingdings"/>
                    <a:buChar char="ü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Font typeface="Wingdings"/>
                    <a:buChar char="Ø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  <a:lvl6pPr marL="25146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1" fontAlgn="base" latinLnBrk="1" hangingPunct="1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ko-KR" altLang="en-US" sz="1000" kern="0" dirty="0">
                      <a:latin typeface="한컴 윤고딕 230" panose="02020603020101020101" pitchFamily="18" charset="-127"/>
                      <a:ea typeface="한컴 윤고딕 230" panose="02020603020101020101" pitchFamily="18" charset="-127"/>
                    </a:rPr>
                    <a:t>혈당 값</a:t>
                  </a:r>
                  <a:endParaRPr lang="en-US" altLang="ko-KR" sz="1000" kern="0" dirty="0">
                    <a:latin typeface="한컴 윤고딕 230" panose="02020603020101020101" pitchFamily="18" charset="-127"/>
                    <a:ea typeface="한컴 윤고딕 230" panose="02020603020101020101" pitchFamily="18" charset="-127"/>
                  </a:endParaRPr>
                </a:p>
              </p:txBody>
            </p:sp>
          </p:grpSp>
        </p:grp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039CF73-3E6E-46D1-99E9-B558E2ADB2C3}"/>
                </a:ext>
              </a:extLst>
            </p:cNvPr>
            <p:cNvCxnSpPr>
              <a:cxnSpLocks/>
            </p:cNvCxnSpPr>
            <p:nvPr/>
          </p:nvCxnSpPr>
          <p:spPr>
            <a:xfrm>
              <a:off x="9436100" y="3927474"/>
              <a:ext cx="0" cy="24606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5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600A0-B1DA-4831-8AA0-CD5BD95A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FFEFBE-AAD8-4F25-9E48-2C251435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570675728" descr="EMB000036b85d07">
            <a:extLst>
              <a:ext uri="{FF2B5EF4-FFF2-40B4-BE49-F238E27FC236}">
                <a16:creationId xmlns:a16="http://schemas.microsoft.com/office/drawing/2014/main" id="{DACBE34A-5375-4699-87AF-8CC0E03A1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3" t="6271" r="3360" b="1169"/>
          <a:stretch>
            <a:fillRect/>
          </a:stretch>
        </p:blipFill>
        <p:spPr bwMode="auto">
          <a:xfrm>
            <a:off x="1471207" y="2509459"/>
            <a:ext cx="2411413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624125C-CF35-460C-BFA8-5BE28DFA9782}"/>
              </a:ext>
            </a:extLst>
          </p:cNvPr>
          <p:cNvSpPr/>
          <p:nvPr/>
        </p:nvSpPr>
        <p:spPr>
          <a:xfrm>
            <a:off x="6755981" y="4732225"/>
            <a:ext cx="987451" cy="597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4A2F428-B951-47A3-81F7-99F6C5E0E114}"/>
              </a:ext>
            </a:extLst>
          </p:cNvPr>
          <p:cNvSpPr/>
          <p:nvPr/>
        </p:nvSpPr>
        <p:spPr>
          <a:xfrm>
            <a:off x="7143908" y="5962079"/>
            <a:ext cx="211596" cy="2115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7213C5-7A69-4979-B70D-1B58FC87FA7D}"/>
              </a:ext>
            </a:extLst>
          </p:cNvPr>
          <p:cNvSpPr/>
          <p:nvPr/>
        </p:nvSpPr>
        <p:spPr>
          <a:xfrm>
            <a:off x="7143908" y="4330581"/>
            <a:ext cx="211596" cy="2115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C2E01D-FFB9-43EF-BFCC-4EA1F0F76AC4}"/>
              </a:ext>
            </a:extLst>
          </p:cNvPr>
          <p:cNvSpPr/>
          <p:nvPr/>
        </p:nvSpPr>
        <p:spPr>
          <a:xfrm>
            <a:off x="6942388" y="3884106"/>
            <a:ext cx="211596" cy="211596"/>
          </a:xfrm>
          <a:prstGeom prst="ellipse">
            <a:avLst/>
          </a:prstGeom>
          <a:solidFill>
            <a:schemeClr val="bg2"/>
          </a:solidFill>
          <a:ln>
            <a:solidFill>
              <a:srgbClr val="00BAE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1EC4297-5BB7-49CF-BC9B-A6B3C3F04FD5}"/>
              </a:ext>
            </a:extLst>
          </p:cNvPr>
          <p:cNvSpPr/>
          <p:nvPr/>
        </p:nvSpPr>
        <p:spPr>
          <a:xfrm>
            <a:off x="6544385" y="3884106"/>
            <a:ext cx="211596" cy="211596"/>
          </a:xfrm>
          <a:prstGeom prst="ellipse">
            <a:avLst/>
          </a:prstGeom>
          <a:solidFill>
            <a:schemeClr val="bg2"/>
          </a:solidFill>
          <a:ln>
            <a:solidFill>
              <a:srgbClr val="00BAE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F4C3845-9313-4332-B4E2-CE840FDDB25A}"/>
              </a:ext>
            </a:extLst>
          </p:cNvPr>
          <p:cNvSpPr/>
          <p:nvPr/>
        </p:nvSpPr>
        <p:spPr>
          <a:xfrm>
            <a:off x="6146382" y="3884106"/>
            <a:ext cx="211596" cy="211596"/>
          </a:xfrm>
          <a:prstGeom prst="ellipse">
            <a:avLst/>
          </a:prstGeom>
          <a:solidFill>
            <a:schemeClr val="bg2"/>
          </a:solidFill>
          <a:ln>
            <a:solidFill>
              <a:srgbClr val="00BAE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B796B8-7817-400E-8C38-D9614A33070C}"/>
              </a:ext>
            </a:extLst>
          </p:cNvPr>
          <p:cNvSpPr/>
          <p:nvPr/>
        </p:nvSpPr>
        <p:spPr>
          <a:xfrm>
            <a:off x="7637634" y="3884106"/>
            <a:ext cx="211596" cy="211596"/>
          </a:xfrm>
          <a:prstGeom prst="ellipse">
            <a:avLst/>
          </a:prstGeom>
          <a:solidFill>
            <a:schemeClr val="bg2"/>
          </a:solidFill>
          <a:ln>
            <a:solidFill>
              <a:srgbClr val="00BAED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D9999A-0E0D-4E0A-AB54-679366B034DE}"/>
              </a:ext>
            </a:extLst>
          </p:cNvPr>
          <p:cNvSpPr/>
          <p:nvPr/>
        </p:nvSpPr>
        <p:spPr>
          <a:xfrm>
            <a:off x="5486329" y="2990495"/>
            <a:ext cx="624859" cy="245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Output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C7F0772-28CF-4693-AC69-7AB726515D25}"/>
              </a:ext>
            </a:extLst>
          </p:cNvPr>
          <p:cNvSpPr/>
          <p:nvPr/>
        </p:nvSpPr>
        <p:spPr>
          <a:xfrm>
            <a:off x="7143908" y="3098741"/>
            <a:ext cx="211596" cy="211596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E42E39F-F56A-4C18-9125-4337984BD47E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7249706" y="5329230"/>
            <a:ext cx="1" cy="63284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EF78694-666E-4AA0-A233-5ECF61E23E39}"/>
              </a:ext>
            </a:extLst>
          </p:cNvPr>
          <p:cNvCxnSpPr>
            <a:cxnSpLocks/>
            <a:stCxn id="5" idx="0"/>
            <a:endCxn id="8" idx="4"/>
          </p:cNvCxnSpPr>
          <p:nvPr/>
        </p:nvCxnSpPr>
        <p:spPr>
          <a:xfrm flipH="1" flipV="1">
            <a:off x="7249706" y="4542177"/>
            <a:ext cx="1" cy="1900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F85DF07-0A5D-458A-B0B8-CBB9DB17C5B6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7048186" y="4095702"/>
            <a:ext cx="201520" cy="23487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32005BD-72D0-4F4D-BF23-08C3129D598F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6650183" y="4095702"/>
            <a:ext cx="584346" cy="22323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C829F13-9492-4F46-BF3F-E51E9AFCFC5D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6252180" y="4095702"/>
            <a:ext cx="997526" cy="23487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7B11967-0C08-4EF1-B2B5-D8D9DCF654AA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7239631" y="4095702"/>
            <a:ext cx="503801" cy="2214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5B0508B-4A4F-4C19-A7DA-E1C22D2AA67A}"/>
              </a:ext>
            </a:extLst>
          </p:cNvPr>
          <p:cNvCxnSpPr>
            <a:cxnSpLocks/>
            <a:stCxn id="14" idx="4"/>
            <a:endCxn id="11" idx="0"/>
          </p:cNvCxnSpPr>
          <p:nvPr/>
        </p:nvCxnSpPr>
        <p:spPr>
          <a:xfrm flipH="1">
            <a:off x="6252180" y="3310337"/>
            <a:ext cx="997526" cy="573769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D45D35D-EA13-4DD9-825A-4638688B083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650183" y="3321978"/>
            <a:ext cx="599523" cy="562128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78801D0-54BB-46EF-9839-DFA2D067221E}"/>
              </a:ext>
            </a:extLst>
          </p:cNvPr>
          <p:cNvCxnSpPr>
            <a:cxnSpLocks/>
            <a:stCxn id="14" idx="4"/>
            <a:endCxn id="9" idx="0"/>
          </p:cNvCxnSpPr>
          <p:nvPr/>
        </p:nvCxnSpPr>
        <p:spPr>
          <a:xfrm flipH="1">
            <a:off x="7048186" y="3310337"/>
            <a:ext cx="201520" cy="573769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29E9CB4-0395-4236-B2BB-3AC4E3F75A28}"/>
              </a:ext>
            </a:extLst>
          </p:cNvPr>
          <p:cNvCxnSpPr>
            <a:cxnSpLocks/>
          </p:cNvCxnSpPr>
          <p:nvPr/>
        </p:nvCxnSpPr>
        <p:spPr>
          <a:xfrm>
            <a:off x="7249706" y="3321978"/>
            <a:ext cx="483650" cy="537777"/>
          </a:xfrm>
          <a:prstGeom prst="line">
            <a:avLst/>
          </a:prstGeom>
          <a:ln w="127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B55F5A-098D-40DB-B909-F442C06AB9F3}"/>
              </a:ext>
            </a:extLst>
          </p:cNvPr>
          <p:cNvSpPr/>
          <p:nvPr/>
        </p:nvSpPr>
        <p:spPr>
          <a:xfrm>
            <a:off x="5486329" y="3849826"/>
            <a:ext cx="624859" cy="245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Hidden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(15)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3EED7DC-ABF3-42C8-B8C3-4633B37C24F9}"/>
              </a:ext>
            </a:extLst>
          </p:cNvPr>
          <p:cNvSpPr/>
          <p:nvPr/>
        </p:nvSpPr>
        <p:spPr>
          <a:xfrm>
            <a:off x="5486329" y="5950470"/>
            <a:ext cx="624859" cy="245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Input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(7)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BB57412E-2F27-4B8C-8C07-33C571B4424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743432" y="4637201"/>
            <a:ext cx="236786" cy="39352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85D595A-7034-4AC6-9AFB-5EED652AA0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0828" y="4715571"/>
            <a:ext cx="393527" cy="23678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0B074C0-2352-490D-815B-B08B88C6A818}"/>
              </a:ext>
            </a:extLst>
          </p:cNvPr>
          <p:cNvCxnSpPr/>
          <p:nvPr/>
        </p:nvCxnSpPr>
        <p:spPr>
          <a:xfrm>
            <a:off x="6519198" y="4637200"/>
            <a:ext cx="1461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8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638</Words>
  <Application>Microsoft Office PowerPoint</Application>
  <PresentationFormat>와이드스크린</PresentationFormat>
  <Paragraphs>220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양재붓꽃체L</vt:lpstr>
      <vt:lpstr>한컴 윤고딕 230</vt:lpstr>
      <vt:lpstr>함초롬바탕</vt:lpstr>
      <vt:lpstr>Arial</vt:lpstr>
      <vt:lpstr>Wingdings</vt:lpstr>
      <vt:lpstr>Office 테마</vt:lpstr>
      <vt:lpstr>CAPSTONE DESINE 1 최종 발표</vt:lpstr>
      <vt:lpstr>목차</vt:lpstr>
      <vt:lpstr>목차</vt:lpstr>
      <vt:lpstr>서론 - 기술 동향</vt:lpstr>
      <vt:lpstr>서론 - 관련 연구</vt:lpstr>
      <vt:lpstr>서론 - 관련 연구</vt:lpstr>
      <vt:lpstr>서론 - 관련 연구 문제점, 보완</vt:lpstr>
      <vt:lpstr>서론 - 논문 내용</vt:lpstr>
      <vt:lpstr>PowerPoint 프레젠테이션</vt:lpstr>
      <vt:lpstr>설계 –비교할 두 모델 </vt:lpstr>
      <vt:lpstr>구현</vt:lpstr>
      <vt:lpstr>구현</vt:lpstr>
      <vt:lpstr>구현</vt:lpstr>
      <vt:lpstr>구현</vt:lpstr>
      <vt:lpstr>구현</vt:lpstr>
      <vt:lpstr>구현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DESINE 1 논문계획서 발표</dc:title>
  <dc:creator>Lee HanBeom</dc:creator>
  <cp:lastModifiedBy>김 상현</cp:lastModifiedBy>
  <cp:revision>359</cp:revision>
  <dcterms:created xsi:type="dcterms:W3CDTF">2019-05-03T03:14:58Z</dcterms:created>
  <dcterms:modified xsi:type="dcterms:W3CDTF">2019-05-27T13:57:05Z</dcterms:modified>
</cp:coreProperties>
</file>