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1" r:id="rId4"/>
    <p:sldId id="263" r:id="rId5"/>
    <p:sldId id="264" r:id="rId6"/>
    <p:sldId id="260" r:id="rId7"/>
    <p:sldId id="261" r:id="rId8"/>
    <p:sldId id="265" r:id="rId9"/>
    <p:sldId id="272" r:id="rId10"/>
    <p:sldId id="273" r:id="rId11"/>
    <p:sldId id="266" r:id="rId12"/>
    <p:sldId id="267" r:id="rId13"/>
    <p:sldId id="270" r:id="rId14"/>
    <p:sldId id="276" r:id="rId15"/>
    <p:sldId id="278" r:id="rId16"/>
    <p:sldId id="271" r:id="rId17"/>
    <p:sldId id="279" r:id="rId18"/>
    <p:sldId id="280" r:id="rId19"/>
    <p:sldId id="259" r:id="rId20"/>
  </p:sldIdLst>
  <p:sldSz cx="12192000" cy="6858000"/>
  <p:notesSz cx="6788150" cy="99234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69C"/>
    <a:srgbClr val="A6CE39"/>
    <a:srgbClr val="00BAED"/>
    <a:srgbClr val="BCA29E"/>
    <a:srgbClr val="00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4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RMSE </a:t>
            </a:r>
            <a:r>
              <a:rPr lang="ko-KR" altLang="en-US"/>
              <a:t>평균 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LSTM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Sheet1!$B$7:$D$7</c:f>
              <c:strCache>
                <c:ptCount val="3"/>
                <c:pt idx="0">
                  <c:v>PH 30</c:v>
                </c:pt>
                <c:pt idx="1">
                  <c:v>PH 60</c:v>
                </c:pt>
                <c:pt idx="2">
                  <c:v>PH 120</c:v>
                </c:pt>
              </c:strCache>
            </c:strRef>
          </c:cat>
          <c:val>
            <c:numRef>
              <c:f>Sheet1!$B$8:$D$8</c:f>
              <c:numCache>
                <c:formatCode>General</c:formatCode>
                <c:ptCount val="3"/>
                <c:pt idx="0">
                  <c:v>27.035</c:v>
                </c:pt>
                <c:pt idx="1">
                  <c:v>39.71</c:v>
                </c:pt>
                <c:pt idx="2">
                  <c:v>51.570999999999998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50-4522-8552-2B468916C245}"/>
            </c:ext>
          </c:extLst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Bi-LSTM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Sheet1!$B$7:$D$7</c:f>
              <c:strCache>
                <c:ptCount val="3"/>
                <c:pt idx="0">
                  <c:v>PH 30</c:v>
                </c:pt>
                <c:pt idx="1">
                  <c:v>PH 60</c:v>
                </c:pt>
                <c:pt idx="2">
                  <c:v>PH 120</c:v>
                </c:pt>
              </c:strCache>
            </c:strRef>
          </c:cat>
          <c:val>
            <c:numRef>
              <c:f>Sheet1!$B$9:$D$9</c:f>
              <c:numCache>
                <c:formatCode>General</c:formatCode>
                <c:ptCount val="3"/>
                <c:pt idx="0">
                  <c:v>28.132000000000001</c:v>
                </c:pt>
                <c:pt idx="1">
                  <c:v>36.677</c:v>
                </c:pt>
                <c:pt idx="2">
                  <c:v>48.704999999999998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50-4522-8552-2B468916C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789824"/>
        <c:axId val="75653120"/>
      </c:lineChart>
      <c:catAx>
        <c:axId val="7578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653120"/>
        <c:crosses val="autoZero"/>
        <c:auto val="1"/>
        <c:lblAlgn val="ctr"/>
        <c:lblOffset val="100"/>
        <c:noMultiLvlLbl val="0"/>
      </c:catAx>
      <c:valAx>
        <c:axId val="75653120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789824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E7124C2-FD23-4B43-8C93-D54484BC82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073" y="1274728"/>
            <a:ext cx="4623853" cy="36330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77B5C74-7800-4FBD-A441-73601824D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7586F9-C590-4A93-B43F-21815772B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E0C1F-F22D-4F8E-91D4-7CFB1021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0882C-62BA-472C-AFC6-07487932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F7F46-998F-48D1-AFF9-B5D55EB7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49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87C25-15D5-4F9C-A63C-E9E76231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A4BA-65E0-489A-BDF8-02D3D31C7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D6EA5-1AF0-4F59-BC18-CCADD1A9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8B8F1-2DE8-460A-BB58-432BAF20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36065-540B-4389-A7CC-0B5746B0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66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FF86EA-0A12-4C15-87A0-B769AA2AE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AA7006-A30E-4415-A82B-A416B5A6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C74FF-F22A-45E5-8C87-B96725B2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CFC6D-9404-4AB1-A053-D486E60A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7C404-E633-4405-8A11-0488A3F7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0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74704-933A-4CAE-B001-9AE9C81F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774"/>
          </a:xfrm>
        </p:spPr>
        <p:txBody>
          <a:bodyPr/>
          <a:lstStyle>
            <a:lvl1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9EE29-BC13-4059-AD3C-D20EAED8B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627563"/>
          </a:xfrm>
        </p:spPr>
        <p:txBody>
          <a:bodyPr/>
          <a:lstStyle>
            <a:lvl1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1pPr>
            <a:lvl2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2pPr>
            <a:lvl3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3pPr>
            <a:lvl4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4pPr>
            <a:lvl5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4A6C5-C8EB-444A-B831-B7AB9283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607AD-CAB4-4076-9A54-379EA75D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95687-1A38-44F1-8361-819D0E53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E11A371-9800-4B51-A03A-86B3275F0674}"/>
              </a:ext>
            </a:extLst>
          </p:cNvPr>
          <p:cNvGrpSpPr/>
          <p:nvPr userDrawn="1"/>
        </p:nvGrpSpPr>
        <p:grpSpPr>
          <a:xfrm>
            <a:off x="838200" y="1255486"/>
            <a:ext cx="5905500" cy="125414"/>
            <a:chOff x="2971799" y="188686"/>
            <a:chExt cx="5834745" cy="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A111FC8-B866-46A7-A2DE-AAD9CEF876C0}"/>
                </a:ext>
              </a:extLst>
            </p:cNvPr>
            <p:cNvCxnSpPr/>
            <p:nvPr userDrawn="1"/>
          </p:nvCxnSpPr>
          <p:spPr>
            <a:xfrm>
              <a:off x="4916714" y="188686"/>
              <a:ext cx="1944915" cy="0"/>
            </a:xfrm>
            <a:prstGeom prst="line">
              <a:avLst/>
            </a:prstGeom>
            <a:ln w="28575">
              <a:solidFill>
                <a:srgbClr val="0076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D731C3F-F201-4ADA-8A36-D7A02652E7A8}"/>
                </a:ext>
              </a:extLst>
            </p:cNvPr>
            <p:cNvCxnSpPr/>
            <p:nvPr userDrawn="1"/>
          </p:nvCxnSpPr>
          <p:spPr>
            <a:xfrm>
              <a:off x="2971799" y="188686"/>
              <a:ext cx="1944915" cy="0"/>
            </a:xfrm>
            <a:prstGeom prst="line">
              <a:avLst/>
            </a:prstGeom>
            <a:ln w="28575">
              <a:solidFill>
                <a:srgbClr val="A6CE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98A4DD0-2B36-4627-BF23-A525258513D3}"/>
                </a:ext>
              </a:extLst>
            </p:cNvPr>
            <p:cNvCxnSpPr/>
            <p:nvPr userDrawn="1"/>
          </p:nvCxnSpPr>
          <p:spPr>
            <a:xfrm>
              <a:off x="6861629" y="188686"/>
              <a:ext cx="1944915" cy="0"/>
            </a:xfrm>
            <a:prstGeom prst="line">
              <a:avLst/>
            </a:prstGeom>
            <a:ln w="28575">
              <a:solidFill>
                <a:srgbClr val="00BA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789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0DBC8-15D7-4332-B1BD-2DDCF5BF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ABE930-32EA-47EB-9354-F5E9A5168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63B12-1013-4E79-9334-F5E55C9F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6ED76-1A04-4C0E-91F7-9A353853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626E3-3153-4F1E-93BA-84B98D07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98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AB9-6F1A-4730-979E-6DCAE443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B6206-5C30-45C9-9078-0E75E6AED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1pPr>
            <a:lvl2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2pPr>
            <a:lvl3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3pPr>
            <a:lvl4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4pPr>
            <a:lvl5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B0437A-6BDA-43F8-95A9-0B7A474ED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1pPr>
            <a:lvl2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2pPr>
            <a:lvl3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3pPr>
            <a:lvl4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4pPr>
            <a:lvl5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5F4F37-791B-4F1E-A0F4-4AD82B3F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C57A11-1161-49CF-911F-01266BCA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7AC0C-52EB-4B2D-B110-88939322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62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44EDE-7610-471F-9040-4CE4AEE3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3BD5C8-BE07-4D0D-B110-0D15A405E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3FC9F1-276D-495B-A7D9-AACBD1AA4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97460D-49D0-40C9-8765-63A7BEC44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73E069-4ED3-4927-BF1A-27D7B9B57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41D4A0-D33F-4584-9EC4-A3111CA4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E0A760-18B6-4FF4-82FF-DB61498F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9C7A1F-AE18-425D-BA29-4E0D77FE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19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5ADAF-56E5-4B75-9691-90A881FC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EA9BAE-7467-4D2F-A853-7FE8C188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2E082F-4B88-494D-B9B1-461167EB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5E4E78-86C5-4F6E-8644-5C5568AD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7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492C20-6A66-435C-9D88-8C85801C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600E7-B86C-4A6A-A8E0-AEA9605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19D5D6-2B76-4368-A8B0-B1D1F806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06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457F9-2018-4C9C-B31B-CF186BBF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10E02-C81D-48EC-A9E6-E846A7CB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53FD17-D488-4CF1-8AE1-4C5ED62A7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7BC3D-B1DB-4904-8DF1-495ADF2E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ACA054-6EA5-4B22-89E8-5EA02EA0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822D36-CC39-4FC4-8DA2-A235FC7D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4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C9EB3-DB75-48A8-944F-8662863D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F21879-37E2-4A99-AB2B-339D0C12E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090B55-F2E8-41E7-8A58-0D198022C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B3B3F1-FBBC-43EF-9C87-7BF087F3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475287-DA2D-4990-9DDB-2755434B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B8FA0-4360-4E2D-9514-770996CB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5927C6-D212-48A8-AAAF-80FC0C9E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6D468F-0856-446A-BDC0-256FCA002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B2068-3D87-4676-91B1-A60F946D6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456FE-E8BF-408B-9E4C-C5E0E550AD0F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E34928-DA3C-4790-8D5B-71362C1E9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DFC91-CB16-4358-AE99-136C77626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1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terms.naver.com/entry.nhn?docId=2841307&amp;ref=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BF03A-3BC1-4A0F-953F-A7FFB4B6E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515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CAPSTONE DESINE 1</a:t>
            </a:r>
            <a:br>
              <a:rPr lang="en-US" altLang="ko-KR" sz="5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4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최종 발표</a:t>
            </a:r>
            <a:endParaRPr lang="ko-KR" altLang="en-US" sz="66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F2CB89-FA7D-4073-A547-490EB7935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1761" y="5142451"/>
            <a:ext cx="3751611" cy="1301892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20144665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김상현</a:t>
            </a:r>
          </a:p>
          <a:p>
            <a:pPr algn="r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20144638 </a:t>
            </a:r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이한범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algn="r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지도교수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: </a:t>
            </a:r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이상정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교수님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08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96696-E04E-4B32-BDF1-89806DE6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2F41B-785F-4C46-A2A4-921233FD9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0185"/>
            <a:ext cx="6324600" cy="4611565"/>
          </a:xfrm>
        </p:spPr>
        <p:txBody>
          <a:bodyPr>
            <a:normAutofit/>
          </a:bodyPr>
          <a:lstStyle/>
          <a:p>
            <a:pPr>
              <a:buFont typeface="서울남산체 M" panose="02020503020101020101" pitchFamily="18" charset="-127"/>
              <a:buChar char="▶"/>
            </a:pP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개발 플랫폼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PC</a:t>
            </a:r>
          </a:p>
          <a:p>
            <a:pPr marL="914400" lvl="2" indent="0">
              <a:buNone/>
            </a:pP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OS : Linux (Ubuntu 16.04.5 LTS), Window 10</a:t>
            </a:r>
            <a:b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>
              <a:buFont typeface="서울남산체 M" panose="02020503020101020101" pitchFamily="18" charset="-127"/>
              <a:buChar char="▶"/>
            </a:pP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사용 언어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Python , R</a:t>
            </a:r>
            <a:b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>
              <a:buFont typeface="서울남산체 M" panose="02020503020101020101" pitchFamily="18" charset="-127"/>
              <a:buChar char="▶"/>
            </a:pP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도구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라이브러리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Python : </a:t>
            </a:r>
            <a:r>
              <a:rPr lang="en-US" altLang="ko-KR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keras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en-US" altLang="ko-KR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numpy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pandas</a:t>
            </a:r>
            <a:b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R : zoo, ggplot2, </a:t>
            </a:r>
            <a:r>
              <a:rPr lang="en-US" altLang="ko-KR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dplyr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en-US" altLang="ko-KR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xts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1026" name="Picture 2" descr="Python.pngì ëí ì´ë¯¸ì§ ê²ìê²°ê³¼">
            <a:extLst>
              <a:ext uri="{FF2B5EF4-FFF2-40B4-BE49-F238E27FC236}">
                <a16:creationId xmlns:a16="http://schemas.microsoft.com/office/drawing/2014/main" id="{6CDBA8F5-FE38-4084-83BE-8B35B0144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130" y="1655885"/>
            <a:ext cx="1933575" cy="130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ì¸ì´.pngì ëí ì´ë¯¸ì§ ê²ìê²°ê³¼">
            <a:extLst>
              <a:ext uri="{FF2B5EF4-FFF2-40B4-BE49-F238E27FC236}">
                <a16:creationId xmlns:a16="http://schemas.microsoft.com/office/drawing/2014/main" id="{E5CFB370-8A65-4B99-9A61-89B43A057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244" y="3845349"/>
            <a:ext cx="1617346" cy="141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C7BCF4-F40C-4C32-87DC-233F4AC6A669}"/>
              </a:ext>
            </a:extLst>
          </p:cNvPr>
          <p:cNvSpPr txBox="1"/>
          <p:nvPr/>
        </p:nvSpPr>
        <p:spPr>
          <a:xfrm>
            <a:off x="7796767" y="3095421"/>
            <a:ext cx="2918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▶ </a:t>
            </a:r>
            <a:r>
              <a:rPr lang="en-US" altLang="ko-KR" sz="14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Keras</a:t>
            </a:r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를 이용한 모델 구축 및 학습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FDA34-C5F0-46ED-8CDE-8D8C47865D34}"/>
              </a:ext>
            </a:extLst>
          </p:cNvPr>
          <p:cNvSpPr txBox="1"/>
          <p:nvPr/>
        </p:nvSpPr>
        <p:spPr>
          <a:xfrm>
            <a:off x="8075144" y="5476671"/>
            <a:ext cx="2361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▶ 데이터 </a:t>
            </a:r>
            <a:r>
              <a:rPr lang="ko-KR" altLang="en-US" sz="14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전처리</a:t>
            </a:r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&amp; </a:t>
            </a:r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결과 분석</a:t>
            </a:r>
          </a:p>
        </p:txBody>
      </p:sp>
    </p:spTree>
    <p:extLst>
      <p:ext uri="{BB962C8B-B14F-4D97-AF65-F5344CB8AC3E}">
        <p14:creationId xmlns:p14="http://schemas.microsoft.com/office/powerpoint/2010/main" val="1337713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975967-9D8B-458B-9579-6843DAF8D780}"/>
              </a:ext>
            </a:extLst>
          </p:cNvPr>
          <p:cNvSpPr/>
          <p:nvPr/>
        </p:nvSpPr>
        <p:spPr>
          <a:xfrm>
            <a:off x="4713149" y="1527641"/>
            <a:ext cx="1687651" cy="360000"/>
          </a:xfrm>
          <a:prstGeom prst="rect">
            <a:avLst/>
          </a:prstGeom>
          <a:solidFill>
            <a:srgbClr val="D2E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76C0F0-1D03-4795-9840-E0C778CB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구현</a:t>
            </a:r>
          </a:p>
        </p:txBody>
      </p:sp>
      <p:pic>
        <p:nvPicPr>
          <p:cNvPr id="12289" name="_x568690592" descr="EMB000036b85d05">
            <a:extLst>
              <a:ext uri="{FF2B5EF4-FFF2-40B4-BE49-F238E27FC236}">
                <a16:creationId xmlns:a16="http://schemas.microsoft.com/office/drawing/2014/main" id="{6C7EF9E6-79DA-482B-B386-B2E276D93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" b="2119"/>
          <a:stretch>
            <a:fillRect/>
          </a:stretch>
        </p:blipFill>
        <p:spPr bwMode="auto">
          <a:xfrm>
            <a:off x="838200" y="1879079"/>
            <a:ext cx="3429000" cy="4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CDAB1E90-C2EF-4099-8E2D-5290B88E1A83}"/>
              </a:ext>
            </a:extLst>
          </p:cNvPr>
          <p:cNvSpPr/>
          <p:nvPr/>
        </p:nvSpPr>
        <p:spPr>
          <a:xfrm>
            <a:off x="902198" y="1898506"/>
            <a:ext cx="1510304" cy="802709"/>
          </a:xfrm>
          <a:prstGeom prst="frame">
            <a:avLst>
              <a:gd name="adj1" fmla="val 3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F053DCD-267E-4F3E-AED4-EC006C212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83" y="1499066"/>
            <a:ext cx="7572317" cy="46275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혈당 데이터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병원에서 제공 받은 혈당 데이터를 활용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3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일 간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16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명의 환자에게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5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분 마다 측정한 혈당 데이터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인슐린 투여 시기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식사 정보 포함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457200" lvl="1" indent="0">
              <a:buNone/>
            </a:pP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1CA5D6-EEA5-4B39-83E9-33D8D8791D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12"/>
          <a:stretch/>
        </p:blipFill>
        <p:spPr>
          <a:xfrm>
            <a:off x="4811425" y="3429000"/>
            <a:ext cx="6751925" cy="23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2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9A37FCF-E1EE-4A6A-B115-E1FCDFE67845}"/>
              </a:ext>
            </a:extLst>
          </p:cNvPr>
          <p:cNvSpPr/>
          <p:nvPr/>
        </p:nvSpPr>
        <p:spPr>
          <a:xfrm>
            <a:off x="4713149" y="1527641"/>
            <a:ext cx="1687651" cy="360000"/>
          </a:xfrm>
          <a:prstGeom prst="rect">
            <a:avLst/>
          </a:prstGeom>
          <a:solidFill>
            <a:srgbClr val="D2E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1ED892-FA65-45E2-8482-37479EAA5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83" y="1499066"/>
            <a:ext cx="7572317" cy="46275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혈당 데이터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R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언어를 활용해 입력에 넣을 데이터를 분석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복잡한 형태의 원본 데이터를 </a:t>
            </a:r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전처리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9" name="_x568690592" descr="EMB000036b85d05">
            <a:extLst>
              <a:ext uri="{FF2B5EF4-FFF2-40B4-BE49-F238E27FC236}">
                <a16:creationId xmlns:a16="http://schemas.microsoft.com/office/drawing/2014/main" id="{B5C4B829-622F-481B-9E7A-E7E0AD8E0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" b="2119"/>
          <a:stretch>
            <a:fillRect/>
          </a:stretch>
        </p:blipFill>
        <p:spPr bwMode="auto">
          <a:xfrm>
            <a:off x="838200" y="1879079"/>
            <a:ext cx="3429000" cy="4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76C0F0-1D03-4795-9840-E0C778CB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구현</a:t>
            </a: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CDAB1E90-C2EF-4099-8E2D-5290B88E1A83}"/>
              </a:ext>
            </a:extLst>
          </p:cNvPr>
          <p:cNvSpPr/>
          <p:nvPr/>
        </p:nvSpPr>
        <p:spPr>
          <a:xfrm>
            <a:off x="902198" y="2982850"/>
            <a:ext cx="1510304" cy="802709"/>
          </a:xfrm>
          <a:prstGeom prst="frame">
            <a:avLst>
              <a:gd name="adj1" fmla="val 3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12FA07-1DBB-494F-840F-7270067B7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304" y="2982850"/>
            <a:ext cx="58674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8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838D3-2D1D-48E4-AAA7-8A1B71E51D81}"/>
              </a:ext>
            </a:extLst>
          </p:cNvPr>
          <p:cNvSpPr/>
          <p:nvPr/>
        </p:nvSpPr>
        <p:spPr>
          <a:xfrm>
            <a:off x="4713149" y="1527641"/>
            <a:ext cx="1687651" cy="360000"/>
          </a:xfrm>
          <a:prstGeom prst="rect">
            <a:avLst/>
          </a:prstGeom>
          <a:solidFill>
            <a:srgbClr val="D2E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_x568690592" descr="EMB000036b85d05">
            <a:extLst>
              <a:ext uri="{FF2B5EF4-FFF2-40B4-BE49-F238E27FC236}">
                <a16:creationId xmlns:a16="http://schemas.microsoft.com/office/drawing/2014/main" id="{A3D006A5-C1A2-4D96-BEE3-EAA5B9809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" b="2119"/>
          <a:stretch>
            <a:fillRect/>
          </a:stretch>
        </p:blipFill>
        <p:spPr bwMode="auto">
          <a:xfrm>
            <a:off x="838200" y="1879079"/>
            <a:ext cx="3429000" cy="4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76C0F0-1D03-4795-9840-E0C778CB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774"/>
          </a:xfrm>
        </p:spPr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구현</a:t>
            </a: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CDAB1E90-C2EF-4099-8E2D-5290B88E1A83}"/>
              </a:ext>
            </a:extLst>
          </p:cNvPr>
          <p:cNvSpPr/>
          <p:nvPr/>
        </p:nvSpPr>
        <p:spPr>
          <a:xfrm>
            <a:off x="2657806" y="2976333"/>
            <a:ext cx="1510304" cy="802709"/>
          </a:xfrm>
          <a:prstGeom prst="frame">
            <a:avLst>
              <a:gd name="adj1" fmla="val 3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76CB4A-3AE1-47D4-B4F8-AD52225C4C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05"/>
          <a:stretch/>
        </p:blipFill>
        <p:spPr>
          <a:xfrm>
            <a:off x="5057775" y="2443986"/>
            <a:ext cx="6296025" cy="3682643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EA7C27F-A3DB-451B-9160-261B7B27A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83" y="1499066"/>
            <a:ext cx="7572317" cy="46275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데이터 학습</a:t>
            </a:r>
          </a:p>
          <a:p>
            <a:pPr lvl="1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Linux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쉘에서 진행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79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774FEC3-E53D-4D64-B1F8-CFA5FD79E15B}"/>
              </a:ext>
            </a:extLst>
          </p:cNvPr>
          <p:cNvSpPr/>
          <p:nvPr/>
        </p:nvSpPr>
        <p:spPr>
          <a:xfrm>
            <a:off x="4713149" y="1527641"/>
            <a:ext cx="1687651" cy="360000"/>
          </a:xfrm>
          <a:prstGeom prst="rect">
            <a:avLst/>
          </a:prstGeom>
          <a:solidFill>
            <a:srgbClr val="D2E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_x568690592" descr="EMB000036b85d05">
            <a:extLst>
              <a:ext uri="{FF2B5EF4-FFF2-40B4-BE49-F238E27FC236}">
                <a16:creationId xmlns:a16="http://schemas.microsoft.com/office/drawing/2014/main" id="{A3D006A5-C1A2-4D96-BEE3-EAA5B9809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" b="2119"/>
          <a:stretch>
            <a:fillRect/>
          </a:stretch>
        </p:blipFill>
        <p:spPr bwMode="auto">
          <a:xfrm>
            <a:off x="838200" y="1879079"/>
            <a:ext cx="3429000" cy="4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76C0F0-1D03-4795-9840-E0C778CB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774"/>
          </a:xfrm>
        </p:spPr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구현</a:t>
            </a: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CDAB1E90-C2EF-4099-8E2D-5290B88E1A83}"/>
              </a:ext>
            </a:extLst>
          </p:cNvPr>
          <p:cNvSpPr/>
          <p:nvPr/>
        </p:nvSpPr>
        <p:spPr>
          <a:xfrm>
            <a:off x="2665757" y="4030433"/>
            <a:ext cx="1510304" cy="802709"/>
          </a:xfrm>
          <a:prstGeom prst="frame">
            <a:avLst>
              <a:gd name="adj1" fmla="val 3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C6ED41-A8F2-4B08-ACC1-AE1D4D6301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6469" r="12393" b="11235"/>
          <a:stretch/>
        </p:blipFill>
        <p:spPr>
          <a:xfrm>
            <a:off x="5428519" y="2857217"/>
            <a:ext cx="3313372" cy="304850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D39697A-4955-43FE-80E8-DDC318ABA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83" y="1499066"/>
            <a:ext cx="7572317" cy="46275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데이터 예측</a:t>
            </a: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예측 값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실제 값의 차이 데이터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csv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형태로 저장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F7829E-3D34-405B-99E5-44FD2A703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4374" y="2634676"/>
            <a:ext cx="1503389" cy="34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40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C618EBD-5F43-4E02-B1DC-4080955FACE9}"/>
              </a:ext>
            </a:extLst>
          </p:cNvPr>
          <p:cNvSpPr/>
          <p:nvPr/>
        </p:nvSpPr>
        <p:spPr>
          <a:xfrm>
            <a:off x="4713149" y="1527641"/>
            <a:ext cx="1687651" cy="360000"/>
          </a:xfrm>
          <a:prstGeom prst="rect">
            <a:avLst/>
          </a:prstGeom>
          <a:solidFill>
            <a:srgbClr val="D2E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_x568690592" descr="EMB000036b85d05">
            <a:extLst>
              <a:ext uri="{FF2B5EF4-FFF2-40B4-BE49-F238E27FC236}">
                <a16:creationId xmlns:a16="http://schemas.microsoft.com/office/drawing/2014/main" id="{A3D006A5-C1A2-4D96-BEE3-EAA5B9809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" b="2119"/>
          <a:stretch>
            <a:fillRect/>
          </a:stretch>
        </p:blipFill>
        <p:spPr bwMode="auto">
          <a:xfrm>
            <a:off x="838200" y="1879079"/>
            <a:ext cx="3429000" cy="4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76C0F0-1D03-4795-9840-E0C778CB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774"/>
          </a:xfrm>
        </p:spPr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구현</a:t>
            </a: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CDAB1E90-C2EF-4099-8E2D-5290B88E1A83}"/>
              </a:ext>
            </a:extLst>
          </p:cNvPr>
          <p:cNvSpPr/>
          <p:nvPr/>
        </p:nvSpPr>
        <p:spPr>
          <a:xfrm>
            <a:off x="2665757" y="4030433"/>
            <a:ext cx="1510304" cy="802709"/>
          </a:xfrm>
          <a:prstGeom prst="frame">
            <a:avLst>
              <a:gd name="adj1" fmla="val 3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D39697A-4955-43FE-80E8-DDC318ABA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83" y="1499066"/>
            <a:ext cx="7572317" cy="46275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데이터 예측</a:t>
            </a: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차트 표기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ex : PH 30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의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LSTM Bi-LSTM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비교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CBCD45-FC41-44BC-A71B-2C69BE1C4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954" y="3109409"/>
            <a:ext cx="3427621" cy="23293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456A68-CAEE-4560-8E23-71CF10CA7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94" y="3109409"/>
            <a:ext cx="3453260" cy="232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29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B45428-DB88-4A2E-9A4A-E3F05F0FB381}"/>
              </a:ext>
            </a:extLst>
          </p:cNvPr>
          <p:cNvSpPr/>
          <p:nvPr/>
        </p:nvSpPr>
        <p:spPr>
          <a:xfrm>
            <a:off x="4713148" y="1527641"/>
            <a:ext cx="2487751" cy="360000"/>
          </a:xfrm>
          <a:prstGeom prst="rect">
            <a:avLst/>
          </a:prstGeom>
          <a:solidFill>
            <a:srgbClr val="D2E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76C0F0-1D03-4795-9840-E0C778CB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결과 분석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D7BFB134-E44F-4775-985E-D99CE9907F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5108852"/>
              </p:ext>
            </p:extLst>
          </p:nvPr>
        </p:nvGraphicFramePr>
        <p:xfrm>
          <a:off x="5829300" y="40719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_x568690592" descr="EMB000036b85d05">
            <a:extLst>
              <a:ext uri="{FF2B5EF4-FFF2-40B4-BE49-F238E27FC236}">
                <a16:creationId xmlns:a16="http://schemas.microsoft.com/office/drawing/2014/main" id="{96F6A0A7-E80A-4B4F-815F-ECD274BF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" b="2119"/>
          <a:stretch>
            <a:fillRect/>
          </a:stretch>
        </p:blipFill>
        <p:spPr bwMode="auto">
          <a:xfrm>
            <a:off x="838200" y="1879079"/>
            <a:ext cx="3429000" cy="4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70021909-5579-43E5-BF2B-F742EACC4E68}"/>
              </a:ext>
            </a:extLst>
          </p:cNvPr>
          <p:cNvSpPr/>
          <p:nvPr/>
        </p:nvSpPr>
        <p:spPr>
          <a:xfrm>
            <a:off x="889000" y="5077617"/>
            <a:ext cx="3279110" cy="802709"/>
          </a:xfrm>
          <a:prstGeom prst="frame">
            <a:avLst>
              <a:gd name="adj1" fmla="val 3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AF2B43-8037-4D63-8B1E-F0E082FF0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83" y="1499066"/>
            <a:ext cx="7572317" cy="46275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모델 정확도 분석</a:t>
            </a: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정확도 분석 척도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: RMSE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18C915-40CD-4B3B-A2CD-398B392C6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950" y="2290762"/>
            <a:ext cx="47053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65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6C0F0-1D03-4795-9840-E0C778CB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차후 계획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37A715F-EDA0-4B22-8475-12C76EF9F553}"/>
              </a:ext>
            </a:extLst>
          </p:cNvPr>
          <p:cNvSpPr txBox="1">
            <a:spLocks/>
          </p:cNvSpPr>
          <p:nvPr/>
        </p:nvSpPr>
        <p:spPr>
          <a:xfrm>
            <a:off x="811570" y="1697358"/>
            <a:ext cx="6227405" cy="4942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서울남산체 M" panose="02020503020101020101" pitchFamily="18" charset="-127"/>
              <a:buChar char="▶"/>
            </a:pP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혈당 데이터 외 데이터 추가 및 결합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기존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LSTM, Bi-LSTM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구조에 모델 결합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나이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BMI ...</a:t>
            </a:r>
          </a:p>
          <a:p>
            <a:pPr lvl="1"/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>
              <a:buFont typeface="서울남산체 M" panose="02020503020101020101" pitchFamily="18" charset="-127"/>
              <a:buChar char="▶"/>
            </a:pP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측정 척도 추가</a:t>
            </a:r>
          </a:p>
          <a:p>
            <a:pPr lvl="1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MAPE, Time Lag, Fit ...</a:t>
            </a:r>
          </a:p>
          <a:p>
            <a:pPr lvl="1"/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>
              <a:buFont typeface="서울남산체 M" panose="02020503020101020101" pitchFamily="18" charset="-127"/>
              <a:buChar char="▶"/>
            </a:pP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Epochs 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변경을 통한 정확도 측정</a:t>
            </a: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일정 값이 넘어가면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Overfitting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현상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학습 정확도가 가장 높은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Epochs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탐색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E4DB802-0B6B-43B9-96B6-7073A3C15CDA}"/>
              </a:ext>
            </a:extLst>
          </p:cNvPr>
          <p:cNvGrpSpPr/>
          <p:nvPr/>
        </p:nvGrpSpPr>
        <p:grpSpPr>
          <a:xfrm>
            <a:off x="6413029" y="1697358"/>
            <a:ext cx="5321771" cy="4320127"/>
            <a:chOff x="1907704" y="2072640"/>
            <a:chExt cx="5699227" cy="462654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CAE0E5B-EF3B-4F30-A674-64ABA3271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7704" y="2072640"/>
              <a:ext cx="5699227" cy="4626540"/>
            </a:xfrm>
            <a:prstGeom prst="rect">
              <a:avLst/>
            </a:prstGeom>
          </p:spPr>
        </p:pic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68A2BCB-9F25-41BC-A8C1-ABDC0E8137F4}"/>
                </a:ext>
              </a:extLst>
            </p:cNvPr>
            <p:cNvCxnSpPr/>
            <p:nvPr/>
          </p:nvCxnSpPr>
          <p:spPr>
            <a:xfrm>
              <a:off x="3247388" y="2683947"/>
              <a:ext cx="0" cy="26793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0131BB6-A587-49F3-86F5-7B12C8E53862}"/>
                </a:ext>
              </a:extLst>
            </p:cNvPr>
            <p:cNvCxnSpPr/>
            <p:nvPr/>
          </p:nvCxnSpPr>
          <p:spPr>
            <a:xfrm>
              <a:off x="3247388" y="3420773"/>
              <a:ext cx="0" cy="26793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C405B82-265F-47EA-8216-B4DE33F3C54C}"/>
                </a:ext>
              </a:extLst>
            </p:cNvPr>
            <p:cNvCxnSpPr>
              <a:cxnSpLocks/>
            </p:cNvCxnSpPr>
            <p:nvPr/>
          </p:nvCxnSpPr>
          <p:spPr>
            <a:xfrm>
              <a:off x="6328660" y="3429633"/>
              <a:ext cx="0" cy="26793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FD10039-5CDA-4623-9D47-B60E3E64A051}"/>
                </a:ext>
              </a:extLst>
            </p:cNvPr>
            <p:cNvCxnSpPr/>
            <p:nvPr/>
          </p:nvCxnSpPr>
          <p:spPr>
            <a:xfrm>
              <a:off x="6328660" y="2683947"/>
              <a:ext cx="0" cy="26793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6DD80F2-C848-4DAB-B422-AA2437A6A241}"/>
                </a:ext>
              </a:extLst>
            </p:cNvPr>
            <p:cNvCxnSpPr>
              <a:cxnSpLocks/>
            </p:cNvCxnSpPr>
            <p:nvPr/>
          </p:nvCxnSpPr>
          <p:spPr>
            <a:xfrm>
              <a:off x="3257333" y="4157599"/>
              <a:ext cx="1195770" cy="46888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2F8F206-10F4-418D-B7AD-660B60956E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4946" y="4152300"/>
              <a:ext cx="1273714" cy="4741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DDECDCA1-9CB5-4C5C-BAFE-11BA8A02BDD8}"/>
                </a:ext>
              </a:extLst>
            </p:cNvPr>
            <p:cNvCxnSpPr>
              <a:cxnSpLocks/>
            </p:cNvCxnSpPr>
            <p:nvPr/>
          </p:nvCxnSpPr>
          <p:spPr>
            <a:xfrm>
              <a:off x="4855008" y="5229346"/>
              <a:ext cx="0" cy="21763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2D5C259-402D-434F-9F76-65B83B41947E}"/>
                </a:ext>
              </a:extLst>
            </p:cNvPr>
            <p:cNvCxnSpPr>
              <a:cxnSpLocks/>
            </p:cNvCxnSpPr>
            <p:nvPr/>
          </p:nvCxnSpPr>
          <p:spPr>
            <a:xfrm>
              <a:off x="4855008" y="5913848"/>
              <a:ext cx="0" cy="21763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16956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6C0F0-1D03-4795-9840-E0C778CB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참고 자료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37A715F-EDA0-4B22-8475-12C76EF9F553}"/>
              </a:ext>
            </a:extLst>
          </p:cNvPr>
          <p:cNvSpPr txBox="1">
            <a:spLocks/>
          </p:cNvSpPr>
          <p:nvPr/>
        </p:nvSpPr>
        <p:spPr>
          <a:xfrm>
            <a:off x="811570" y="1697358"/>
            <a:ext cx="10627955" cy="4942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서울남산체 M" panose="02020503020101020101" pitchFamily="18" charset="-127"/>
              <a:buChar char="▶"/>
            </a:pP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논문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Predicting Blood Glucose with an LSTM and Bi-LSTM Based Deep Neural Network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(Bi-LSTM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을 적용한 혈당 예측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 </a:t>
            </a:r>
            <a:r>
              <a:rPr lang="en-US" altLang="ko-KR" sz="1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2018 14th Symposium on Neural Networks and Applications (NEUREL)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Convolutional Recurrent Neural Networks for Glucose Prediction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(CRNN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을 활용한 혈당 예측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 </a:t>
            </a:r>
            <a:r>
              <a:rPr lang="en-US" altLang="ko-KR" sz="1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Imperial College London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New Technology for Type 1 Diabetes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제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형 당뇨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 </a:t>
            </a:r>
            <a:r>
              <a:rPr lang="en-US" altLang="ko-KR" sz="1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The Journal of Korean Diabetes (</a:t>
            </a:r>
            <a:r>
              <a:rPr lang="en-US" altLang="ko-KR" sz="12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Jkd</a:t>
            </a:r>
            <a:r>
              <a:rPr lang="en-US" altLang="ko-KR" sz="1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Performance Comparison of Machine Learning in the Various Kind of Prediction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</a:t>
            </a:r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머신러닝의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예측의 종류에 따른 </a:t>
            </a:r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머신러닝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성능 비교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 </a:t>
            </a:r>
            <a:r>
              <a:rPr lang="en-US" altLang="ko-KR" sz="1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Journal of the KIECS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>
              <a:buFont typeface="서울남산체 M" panose="02020503020101020101" pitchFamily="18" charset="-127"/>
              <a:buChar char="▶"/>
            </a:pP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019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CF3B12-2ACA-49D3-8F13-30E58F05C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073" y="1274728"/>
            <a:ext cx="4623853" cy="363302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F5D420CA-DB6A-402C-9CA7-203E9D6458A1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Q &amp; A</a:t>
            </a:r>
            <a:endParaRPr lang="ko-KR" altLang="en-US" sz="6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47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9F620-11A9-462C-A547-2196F72B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969AC-BA8C-44E6-B1FC-1A6295DAB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94347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논문 제목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서론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기술 동향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관련 연구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문제점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보완 사항 식별</a:t>
            </a:r>
            <a:b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설계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시스템 구조 설계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모델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데이터 셋 정보</a:t>
            </a:r>
            <a:b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구현 및 결과 분석</a:t>
            </a:r>
            <a:b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차후 계획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84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2873B-A3B6-40D4-9733-C3F9B5C7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논문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8704A-9C73-46B1-9B68-054529F33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42" y="1536148"/>
            <a:ext cx="10788397" cy="3978804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연속 혈당 데이터와 환자의 변수 분석을 통한 혈당 예측모델</a:t>
            </a: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설계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Keyword : 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연속 혈당 데이터</a:t>
            </a: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(CGM), 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제 </a:t>
            </a: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형 당뇨</a:t>
            </a: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4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딥러닝</a:t>
            </a: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b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		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당화혈색소</a:t>
            </a: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(HbA1c), DM duration</a:t>
            </a:r>
          </a:p>
        </p:txBody>
      </p:sp>
    </p:spTree>
    <p:extLst>
      <p:ext uri="{BB962C8B-B14F-4D97-AF65-F5344CB8AC3E}">
        <p14:creationId xmlns:p14="http://schemas.microsoft.com/office/powerpoint/2010/main" val="91286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2873B-A3B6-40D4-9733-C3F9B5C7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서론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기술 동향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8704A-9C73-46B1-9B68-054529F33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9897" y="2016906"/>
            <a:ext cx="7886700" cy="397880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당뇨환자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500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만 시대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꾸준히 늘어가는 당뇨 환자의 수 처럼 관련 기술도 발전 하고 있음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CGM</a:t>
            </a:r>
            <a:r>
              <a:rPr lang="en-US" altLang="ko-KR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(Continues</a:t>
            </a:r>
            <a:r>
              <a:rPr lang="ko-KR" altLang="en-US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Glucose</a:t>
            </a:r>
            <a:r>
              <a:rPr lang="ko-KR" altLang="en-US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Monitoring)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이라는 기술은 채혈을 하지 않고 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연속적으로</a:t>
            </a:r>
            <a:r>
              <a:rPr lang="en-US" altLang="ko-KR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(5</a:t>
            </a:r>
            <a:r>
              <a:rPr lang="ko-KR" altLang="en-US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분 단위</a:t>
            </a:r>
            <a:r>
              <a:rPr lang="en-US" altLang="ko-KR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혈당을 측정해 동적으로 혈당 정보를 제공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미국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DEXCOM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사의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시리즈는 피부 바로 아래에 혈당 레벨을 측정하는 소형 센서를 장착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트랜스 미터로 스마트폰 등의 기기에 데이터를 송신해 실시간 감시가 가능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4100" name="Picture 4" descr="ë¹ë¨ íì ì¦ê° 2019ëì ëí ì´ë¯¸ì§ ê²ìê²°ê³¼">
            <a:extLst>
              <a:ext uri="{FF2B5EF4-FFF2-40B4-BE49-F238E27FC236}">
                <a16:creationId xmlns:a16="http://schemas.microsoft.com/office/drawing/2014/main" id="{766B5C3D-5DBD-4F9A-B6E8-FB2608265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30" y="1396611"/>
            <a:ext cx="3174492" cy="230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ë±ì¤ì½¤ g5 cgmì ëí ì´ë¯¸ì§ ê²ìê²°ê³¼">
            <a:extLst>
              <a:ext uri="{FF2B5EF4-FFF2-40B4-BE49-F238E27FC236}">
                <a16:creationId xmlns:a16="http://schemas.microsoft.com/office/drawing/2014/main" id="{A7208502-AEC3-4B05-8466-364AD17CF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76" y="3738285"/>
            <a:ext cx="23812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96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85BE4AA-103A-4778-B0AD-B5108DAC53BD}"/>
              </a:ext>
            </a:extLst>
          </p:cNvPr>
          <p:cNvSpPr/>
          <p:nvPr/>
        </p:nvSpPr>
        <p:spPr>
          <a:xfrm>
            <a:off x="1298064" y="3671838"/>
            <a:ext cx="446846" cy="288000"/>
          </a:xfrm>
          <a:prstGeom prst="rect">
            <a:avLst/>
          </a:prstGeom>
          <a:solidFill>
            <a:srgbClr val="D2E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91152D-63AA-4AB5-9269-C45C131E891E}"/>
              </a:ext>
            </a:extLst>
          </p:cNvPr>
          <p:cNvSpPr/>
          <p:nvPr/>
        </p:nvSpPr>
        <p:spPr>
          <a:xfrm>
            <a:off x="9837420" y="3383838"/>
            <a:ext cx="462723" cy="288000"/>
          </a:xfrm>
          <a:prstGeom prst="rect">
            <a:avLst/>
          </a:prstGeom>
          <a:solidFill>
            <a:srgbClr val="D2E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6B0259-0C29-4A65-91FD-A574FB66C814}"/>
              </a:ext>
            </a:extLst>
          </p:cNvPr>
          <p:cNvSpPr/>
          <p:nvPr/>
        </p:nvSpPr>
        <p:spPr>
          <a:xfrm>
            <a:off x="5283988" y="3383838"/>
            <a:ext cx="1242647" cy="288000"/>
          </a:xfrm>
          <a:prstGeom prst="rect">
            <a:avLst/>
          </a:prstGeom>
          <a:solidFill>
            <a:srgbClr val="D2E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1E6904-0708-4817-8EEA-F85C278B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서론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문제점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보완 사항 식별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5A7C814-CC95-4FFA-978A-73D8D775C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62" y="2016906"/>
            <a:ext cx="10054853" cy="303864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의사는 의사의 경험에 기인하여 환자의 혈당변화를 예측하고 이를 조절하기 위하여 식사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인슐린 투여를 진행하나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제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형 당뇨환자의 경우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24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시간 혈당 관리가 필요하며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이에 많은 인적자원이 소모</a:t>
            </a:r>
          </a:p>
          <a:p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만일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이전 혈당 변화의 추이를 통하여 환자의 혈당이 어떠한 식으로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변화할 것인지 예측하고 분석할 수 있다면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?</a:t>
            </a:r>
          </a:p>
          <a:p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이를 통해 의사가 보다 빠르고 나은 진단을 할 수 있도록 돕는 모델 개발이 목표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71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BF02AA4-BDD9-4D2B-8D9F-656F2C0AEDAB}"/>
              </a:ext>
            </a:extLst>
          </p:cNvPr>
          <p:cNvSpPr/>
          <p:nvPr/>
        </p:nvSpPr>
        <p:spPr>
          <a:xfrm>
            <a:off x="4713149" y="1702156"/>
            <a:ext cx="2049601" cy="360000"/>
          </a:xfrm>
          <a:prstGeom prst="rect">
            <a:avLst/>
          </a:prstGeom>
          <a:solidFill>
            <a:srgbClr val="D2E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DC4EC3-D655-484F-AFD2-5745A475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서론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관련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560BD-4C9B-498C-B27C-DC33DF9DB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83" y="1702156"/>
            <a:ext cx="7572317" cy="4114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제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형 당뇨병</a:t>
            </a:r>
            <a:b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랑게르한스섬</a:t>
            </a:r>
            <a:r>
              <a:rPr lang="en-US" altLang="ko-KR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(Langerhans’ island)</a:t>
            </a:r>
            <a:r>
              <a:rPr lang="en-US" altLang="ko-KR" sz="2000" baseline="30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1)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의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β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세포가 파괴되어 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인슐린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 분비가 급격하게 불가역적으로 감소되기 때문에 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고혈당이 되는 질환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대부분의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형 당뇨병은 유전원인 외에 바이러스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감염 등의 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환경인자로 인해 자가면역에 이상이 발생해 이자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β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세포가 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파괴됨으로써 발병한다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  <a:p>
            <a:pPr lvl="1"/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일반적인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형 당뇨병과 달리 주로 아동이나 젊은 환자에게 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나타나며 인슐린 분비가 거의 이루어지지 않아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24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시간 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관리가 필요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7C6F0E-0131-4F81-9F79-EE4B35B22F49}"/>
              </a:ext>
            </a:extLst>
          </p:cNvPr>
          <p:cNvCxnSpPr/>
          <p:nvPr/>
        </p:nvCxnSpPr>
        <p:spPr>
          <a:xfrm>
            <a:off x="704850" y="6029325"/>
            <a:ext cx="11268075" cy="973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4F49B5-0C19-4ED2-AD24-DAF88594EA1A}"/>
              </a:ext>
            </a:extLst>
          </p:cNvPr>
          <p:cNvSpPr txBox="1"/>
          <p:nvPr/>
        </p:nvSpPr>
        <p:spPr>
          <a:xfrm>
            <a:off x="825165" y="6126629"/>
            <a:ext cx="36766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1) </a:t>
            </a:r>
            <a:r>
              <a:rPr lang="ko-KR" altLang="en-US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이자에 위치한 내분비 조직</a:t>
            </a:r>
          </a:p>
        </p:txBody>
      </p:sp>
      <p:pic>
        <p:nvPicPr>
          <p:cNvPr id="11270" name="Picture 6" descr="type 1 diabetesì ëí ì´ë¯¸ì§ ê²ìê²°ê³¼">
            <a:extLst>
              <a:ext uri="{FF2B5EF4-FFF2-40B4-BE49-F238E27FC236}">
                <a16:creationId xmlns:a16="http://schemas.microsoft.com/office/drawing/2014/main" id="{AF35783C-CFC9-4180-AB71-BE79D0BCC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59" y="1525306"/>
            <a:ext cx="3254262" cy="421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06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A0E0B50-1B4E-4533-9440-93D57BE320DB}"/>
              </a:ext>
            </a:extLst>
          </p:cNvPr>
          <p:cNvSpPr/>
          <p:nvPr/>
        </p:nvSpPr>
        <p:spPr>
          <a:xfrm>
            <a:off x="4713149" y="1702156"/>
            <a:ext cx="3468826" cy="360000"/>
          </a:xfrm>
          <a:prstGeom prst="rect">
            <a:avLst/>
          </a:prstGeom>
          <a:solidFill>
            <a:srgbClr val="D2E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8704A-9C73-46B1-9B68-054529F33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864" y="1678709"/>
            <a:ext cx="7540136" cy="3444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딥 러닝 </a:t>
            </a: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(Deep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Learning)</a:t>
            </a:r>
            <a:b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인간의 뇌에서 일어나는 의사 결정 과정을 모방한 인공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신경망 구조를 사용하여 스스로 데이터를 학습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레이어를 쌓아서 입력 데이터에 따라 노드의 가중치를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결정지음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본 논문에서는 딥 러닝에서 사용되는 모델 중 시계열 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데이터 학습에 용이한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LSTM</a:t>
            </a:r>
            <a:r>
              <a:rPr lang="en-US" altLang="ko-KR" sz="2000" baseline="30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1)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Bi-LSTM</a:t>
            </a:r>
            <a:r>
              <a:rPr lang="en-US" altLang="ko-KR" sz="2000" baseline="30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2)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을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사용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F2873B-A3B6-40D4-9733-C3F9B5C7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서론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관련 연구</a:t>
            </a:r>
          </a:p>
        </p:txBody>
      </p:sp>
      <p:pic>
        <p:nvPicPr>
          <p:cNvPr id="1028" name="Picture 4" descr="ë¥ ë¬ëì ëí ì´ë¯¸ì§ ê²ìê²°ê³¼">
            <a:extLst>
              <a:ext uri="{FF2B5EF4-FFF2-40B4-BE49-F238E27FC236}">
                <a16:creationId xmlns:a16="http://schemas.microsoft.com/office/drawing/2014/main" id="{B04DA757-4C6F-425F-81F8-41EB2BE8A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627" y="1478204"/>
            <a:ext cx="2819259" cy="188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ë¥ ë¬ëì ëí ì´ë¯¸ì§ ê²ìê²°ê³¼">
            <a:extLst>
              <a:ext uri="{FF2B5EF4-FFF2-40B4-BE49-F238E27FC236}">
                <a16:creationId xmlns:a16="http://schemas.microsoft.com/office/drawing/2014/main" id="{88314784-7BD8-4D79-B0AA-0683D0760F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1" t="3183" r="7010"/>
          <a:stretch/>
        </p:blipFill>
        <p:spPr bwMode="auto">
          <a:xfrm>
            <a:off x="1053807" y="3720456"/>
            <a:ext cx="3498207" cy="201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59BA3EB-B78A-4F68-962F-D967848C27D6}"/>
              </a:ext>
            </a:extLst>
          </p:cNvPr>
          <p:cNvCxnSpPr/>
          <p:nvPr/>
        </p:nvCxnSpPr>
        <p:spPr>
          <a:xfrm>
            <a:off x="704850" y="6029325"/>
            <a:ext cx="11268075" cy="973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77EFC5-AD69-4E90-98EE-14FDB2F88893}"/>
              </a:ext>
            </a:extLst>
          </p:cNvPr>
          <p:cNvSpPr txBox="1"/>
          <p:nvPr/>
        </p:nvSpPr>
        <p:spPr>
          <a:xfrm>
            <a:off x="825164" y="6126629"/>
            <a:ext cx="106619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1) Long Short-Term Memory, RNN</a:t>
            </a:r>
            <a:r>
              <a:rPr lang="ko-KR" altLang="en-US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의 </a:t>
            </a:r>
            <a:r>
              <a:rPr lang="en-US" altLang="ko-KR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Vanishing Gradients </a:t>
            </a:r>
            <a:r>
              <a:rPr lang="ko-KR" altLang="en-US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문제를 해결하기 위해 고안된 모델</a:t>
            </a:r>
            <a:r>
              <a:rPr lang="en-US" altLang="ko-KR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. </a:t>
            </a:r>
            <a:r>
              <a:rPr lang="ko-KR" altLang="en-US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셀</a:t>
            </a:r>
            <a:r>
              <a:rPr lang="en-US" altLang="ko-KR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(cell)</a:t>
            </a:r>
            <a:r>
              <a:rPr lang="ko-KR" altLang="en-US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개념 도입</a:t>
            </a:r>
            <a:r>
              <a:rPr lang="en-US" altLang="ko-KR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</a:p>
          <a:p>
            <a:r>
              <a:rPr lang="en-US" altLang="ko-KR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2) Bidirectional-LSTM, </a:t>
            </a:r>
            <a:r>
              <a:rPr lang="ko-KR" altLang="en-US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네트워크를 양방향으로 개선하여 </a:t>
            </a:r>
            <a:r>
              <a:rPr lang="en-US" altLang="ko-KR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LSTM</a:t>
            </a:r>
            <a:r>
              <a:rPr lang="ko-KR" altLang="en-US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의 정보손실 문제를 보완한 모델</a:t>
            </a:r>
          </a:p>
        </p:txBody>
      </p:sp>
    </p:spTree>
    <p:extLst>
      <p:ext uri="{BB962C8B-B14F-4D97-AF65-F5344CB8AC3E}">
        <p14:creationId xmlns:p14="http://schemas.microsoft.com/office/powerpoint/2010/main" val="239955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87FC5-6A53-464D-B4BD-4867205D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서론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-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논문 내용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E396176-4F20-45DB-834D-74AD3EF459E7}"/>
              </a:ext>
            </a:extLst>
          </p:cNvPr>
          <p:cNvSpPr txBox="1">
            <a:spLocks/>
          </p:cNvSpPr>
          <p:nvPr/>
        </p:nvSpPr>
        <p:spPr>
          <a:xfrm>
            <a:off x="990600" y="1765468"/>
            <a:ext cx="10515600" cy="462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의사의 경험이 아닌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혈당 관련 데이터를 통하여 혈당 변화가 어떤 식으로 이루어지는지 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예측하는 학습 모델을 개발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딥 러닝 모델 중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LSTM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과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LSTM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과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Bi-LSTM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을 결합한 구조 중 성능이 더 나은 모델을 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찾고 이를 검증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2DE4A0-6C3E-4338-A53D-98D26E2A132B}"/>
              </a:ext>
            </a:extLst>
          </p:cNvPr>
          <p:cNvGrpSpPr/>
          <p:nvPr/>
        </p:nvGrpSpPr>
        <p:grpSpPr>
          <a:xfrm>
            <a:off x="990600" y="3096127"/>
            <a:ext cx="10659494" cy="2786529"/>
            <a:chOff x="1419233" y="3601571"/>
            <a:chExt cx="10659494" cy="278652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F5759C5-2BD0-47A7-9059-C147D60ED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61113" y="3953492"/>
              <a:ext cx="4486275" cy="22479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088553E-B20F-4143-861D-CD732A220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962"/>
            <a:stretch/>
          </p:blipFill>
          <p:spPr>
            <a:xfrm>
              <a:off x="1419233" y="3970251"/>
              <a:ext cx="3914768" cy="2253663"/>
            </a:xfrm>
            <a:prstGeom prst="rect">
              <a:avLst/>
            </a:prstGeom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4C8CFF-8D27-4F5D-BCA6-0D2A977969D2}"/>
                </a:ext>
              </a:extLst>
            </p:cNvPr>
            <p:cNvCxnSpPr>
              <a:cxnSpLocks/>
            </p:cNvCxnSpPr>
            <p:nvPr/>
          </p:nvCxnSpPr>
          <p:spPr>
            <a:xfrm>
              <a:off x="4483100" y="3927474"/>
              <a:ext cx="0" cy="24606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63C3930-4D4B-4E6D-972D-3E580330097F}"/>
                </a:ext>
              </a:extLst>
            </p:cNvPr>
            <p:cNvSpPr/>
            <p:nvPr/>
          </p:nvSpPr>
          <p:spPr>
            <a:xfrm>
              <a:off x="10007600" y="4343400"/>
              <a:ext cx="177800" cy="1778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M" panose="02020503020101020101" pitchFamily="18" charset="-127"/>
                <a:ea typeface="서울남산체 M" panose="020205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0D8680-4720-470A-B6FE-56142B6A6D5D}"/>
                </a:ext>
              </a:extLst>
            </p:cNvPr>
            <p:cNvSpPr txBox="1"/>
            <p:nvPr/>
          </p:nvSpPr>
          <p:spPr>
            <a:xfrm>
              <a:off x="10361590" y="3601571"/>
              <a:ext cx="17171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n </a:t>
              </a:r>
              <a:r>
                <a:rPr lang="ko-KR" altLang="en-US" sz="1400" dirty="0"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분 뒤</a:t>
              </a:r>
              <a:endParaRPr lang="en-US" altLang="ko-KR" sz="1400" dirty="0">
                <a:latin typeface="서울남산체 M" panose="02020503020101020101" pitchFamily="18" charset="-127"/>
                <a:ea typeface="서울남산체 M" panose="02020503020101020101" pitchFamily="18" charset="-127"/>
              </a:endParaRPr>
            </a:p>
            <a:p>
              <a:r>
                <a:rPr lang="ko-KR" altLang="en-US" sz="1400" dirty="0"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예측 혈당 </a:t>
              </a:r>
              <a:r>
                <a:rPr lang="en-US" altLang="ko-KR" sz="1400" dirty="0"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: 165.18 </a:t>
              </a:r>
              <a:endPara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endParaRPr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8413136B-B985-4832-A60A-FB73944D3089}"/>
                </a:ext>
              </a:extLst>
            </p:cNvPr>
            <p:cNvCxnSpPr>
              <a:cxnSpLocks/>
              <a:stCxn id="9" idx="0"/>
              <a:endCxn id="10" idx="1"/>
            </p:cNvCxnSpPr>
            <p:nvPr/>
          </p:nvCxnSpPr>
          <p:spPr>
            <a:xfrm rot="5400000" flipH="1" flipV="1">
              <a:off x="9988936" y="3970746"/>
              <a:ext cx="480219" cy="265090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8F6F4D8-1A92-44DC-ABE3-610871AD4AF8}"/>
                </a:ext>
              </a:extLst>
            </p:cNvPr>
            <p:cNvGrpSpPr/>
            <p:nvPr/>
          </p:nvGrpSpPr>
          <p:grpSpPr>
            <a:xfrm>
              <a:off x="10007600" y="5494578"/>
              <a:ext cx="1323967" cy="723900"/>
              <a:chOff x="10067143" y="5476798"/>
              <a:chExt cx="1323967" cy="7239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CD8B3CF-490E-4FC7-9264-3D4782E5E925}"/>
                  </a:ext>
                </a:extLst>
              </p:cNvPr>
              <p:cNvSpPr/>
              <p:nvPr/>
            </p:nvSpPr>
            <p:spPr>
              <a:xfrm>
                <a:off x="10067143" y="5476798"/>
                <a:ext cx="1323967" cy="723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서울남산체 M" panose="02020503020101020101" pitchFamily="18" charset="-127"/>
                  <a:ea typeface="서울남산체 M" panose="02020503020101020101" pitchFamily="18" charset="-127"/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41EA734-DCB5-4CC8-BAAC-F46EBD2C21FE}"/>
                  </a:ext>
                </a:extLst>
              </p:cNvPr>
              <p:cNvGrpSpPr/>
              <p:nvPr/>
            </p:nvGrpSpPr>
            <p:grpSpPr>
              <a:xfrm>
                <a:off x="10211117" y="5612540"/>
                <a:ext cx="1171258" cy="438330"/>
                <a:chOff x="6418262" y="4064145"/>
                <a:chExt cx="1171258" cy="438330"/>
              </a:xfrm>
            </p:grpSpPr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06D5A06D-B026-4D05-8D7E-5C302B6A3816}"/>
                    </a:ext>
                  </a:extLst>
                </p:cNvPr>
                <p:cNvCxnSpPr/>
                <p:nvPr/>
              </p:nvCxnSpPr>
              <p:spPr>
                <a:xfrm>
                  <a:off x="6418262" y="4442487"/>
                  <a:ext cx="539676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3333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852A5EB9-87BC-46E9-B68D-4BD3DD4A3071}"/>
                    </a:ext>
                  </a:extLst>
                </p:cNvPr>
                <p:cNvCxnSpPr/>
                <p:nvPr/>
              </p:nvCxnSpPr>
              <p:spPr>
                <a:xfrm>
                  <a:off x="6418262" y="4183642"/>
                  <a:ext cx="539676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F6DAF"/>
                  </a:solidFill>
                  <a:prstDash val="solid"/>
                  <a:round/>
                </a:ln>
                <a:effectLst/>
              </p:spPr>
            </p:cxnSp>
            <p:sp>
              <p:nvSpPr>
                <p:cNvPr id="25" name="내용 개체 틀 2">
                  <a:extLst>
                    <a:ext uri="{FF2B5EF4-FFF2-40B4-BE49-F238E27FC236}">
                      <a16:creationId xmlns:a16="http://schemas.microsoft.com/office/drawing/2014/main" id="{D4F9459F-DDF8-4905-9A0F-4A38849901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082" y="4306033"/>
                  <a:ext cx="609087" cy="196442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vert="horz" wrap="square" lIns="91440" tIns="45720" rIns="91440" bIns="45720" anchor="t" anchorCtr="0">
                  <a:noAutofit/>
                </a:bodyPr>
                <a:lstStyle>
                  <a:lvl1pPr marL="342900" indent="-3429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/>
                    <a:buChar char="u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110000"/>
                    <a:buFont typeface="Wingdings"/>
                    <a:buChar char="ü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Font typeface="Wingdings"/>
                    <a:buChar char="Ø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  <a:lvl6pPr marL="25146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ko-KR" altLang="en-US" sz="1000" kern="0" dirty="0"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식사</a:t>
                  </a:r>
                  <a:endParaRPr lang="en-US" altLang="ko-KR" sz="1000" kern="0" dirty="0">
                    <a:latin typeface="서울남산체 M" panose="02020503020101020101" pitchFamily="18" charset="-127"/>
                    <a:ea typeface="서울남산체 M" panose="02020503020101020101" pitchFamily="18" charset="-127"/>
                  </a:endParaRPr>
                </a:p>
              </p:txBody>
            </p:sp>
            <p:sp>
              <p:nvSpPr>
                <p:cNvPr id="26" name="내용 개체 틀 2">
                  <a:extLst>
                    <a:ext uri="{FF2B5EF4-FFF2-40B4-BE49-F238E27FC236}">
                      <a16:creationId xmlns:a16="http://schemas.microsoft.com/office/drawing/2014/main" id="{6FE72521-6C3A-45B7-879A-17D6B8F993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081" y="4064145"/>
                  <a:ext cx="684439" cy="196442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vert="horz" wrap="square" lIns="91440" tIns="45720" rIns="91440" bIns="45720" anchor="t" anchorCtr="0">
                  <a:noAutofit/>
                </a:bodyPr>
                <a:lstStyle>
                  <a:lvl1pPr marL="342900" indent="-3429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/>
                    <a:buChar char="u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110000"/>
                    <a:buFont typeface="Wingdings"/>
                    <a:buChar char="ü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Font typeface="Wingdings"/>
                    <a:buChar char="Ø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  <a:lvl6pPr marL="25146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ko-KR" altLang="en-US" sz="1000" kern="0" dirty="0"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혈당 값</a:t>
                  </a:r>
                  <a:endParaRPr lang="en-US" altLang="ko-KR" sz="1000" kern="0" dirty="0">
                    <a:latin typeface="서울남산체 M" panose="02020503020101020101" pitchFamily="18" charset="-127"/>
                    <a:ea typeface="서울남산체 M" panose="02020503020101020101" pitchFamily="18" charset="-127"/>
                  </a:endParaRPr>
                </a:p>
              </p:txBody>
            </p:sp>
          </p:grp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C42D6B9-CF06-4D93-9F2C-0B46950F772D}"/>
                </a:ext>
              </a:extLst>
            </p:cNvPr>
            <p:cNvGrpSpPr/>
            <p:nvPr/>
          </p:nvGrpSpPr>
          <p:grpSpPr>
            <a:xfrm>
              <a:off x="4591067" y="5494578"/>
              <a:ext cx="1323967" cy="723900"/>
              <a:chOff x="10067143" y="5476798"/>
              <a:chExt cx="1323967" cy="723900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5238EB2-B715-4E92-9073-4B4C6E6655A9}"/>
                  </a:ext>
                </a:extLst>
              </p:cNvPr>
              <p:cNvSpPr/>
              <p:nvPr/>
            </p:nvSpPr>
            <p:spPr>
              <a:xfrm>
                <a:off x="10067143" y="5476798"/>
                <a:ext cx="1323967" cy="723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서울남산체 M" panose="02020503020101020101" pitchFamily="18" charset="-127"/>
                  <a:ea typeface="서울남산체 M" panose="02020503020101020101" pitchFamily="18" charset="-127"/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1FC9BF3E-99AB-4B81-8830-5C353BE0050A}"/>
                  </a:ext>
                </a:extLst>
              </p:cNvPr>
              <p:cNvGrpSpPr/>
              <p:nvPr/>
            </p:nvGrpSpPr>
            <p:grpSpPr>
              <a:xfrm>
                <a:off x="10211117" y="5612540"/>
                <a:ext cx="1171258" cy="438330"/>
                <a:chOff x="6418262" y="4064145"/>
                <a:chExt cx="1171258" cy="438330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1E89A7B5-D1F8-4B84-91D3-2EF5D3889FCF}"/>
                    </a:ext>
                  </a:extLst>
                </p:cNvPr>
                <p:cNvCxnSpPr/>
                <p:nvPr/>
              </p:nvCxnSpPr>
              <p:spPr>
                <a:xfrm>
                  <a:off x="6418262" y="4442487"/>
                  <a:ext cx="539676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3333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47D81704-0697-4ACC-895F-9D5C56B22593}"/>
                    </a:ext>
                  </a:extLst>
                </p:cNvPr>
                <p:cNvCxnSpPr/>
                <p:nvPr/>
              </p:nvCxnSpPr>
              <p:spPr>
                <a:xfrm>
                  <a:off x="6418262" y="4183642"/>
                  <a:ext cx="539676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F6DAF"/>
                  </a:solidFill>
                  <a:prstDash val="solid"/>
                  <a:round/>
                </a:ln>
                <a:effectLst/>
              </p:spPr>
            </p:cxnSp>
            <p:sp>
              <p:nvSpPr>
                <p:cNvPr id="19" name="내용 개체 틀 2">
                  <a:extLst>
                    <a:ext uri="{FF2B5EF4-FFF2-40B4-BE49-F238E27FC236}">
                      <a16:creationId xmlns:a16="http://schemas.microsoft.com/office/drawing/2014/main" id="{5E7D937F-C11A-450C-83F8-BAC001A4000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082" y="4306033"/>
                  <a:ext cx="609087" cy="196442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vert="horz" wrap="square" lIns="91440" tIns="45720" rIns="91440" bIns="45720" anchor="t" anchorCtr="0">
                  <a:noAutofit/>
                </a:bodyPr>
                <a:lstStyle>
                  <a:lvl1pPr marL="342900" indent="-3429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/>
                    <a:buChar char="u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110000"/>
                    <a:buFont typeface="Wingdings"/>
                    <a:buChar char="ü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Font typeface="Wingdings"/>
                    <a:buChar char="Ø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  <a:lvl6pPr marL="25146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ko-KR" altLang="en-US" sz="1000" kern="0" dirty="0"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식사</a:t>
                  </a:r>
                  <a:endParaRPr lang="en-US" altLang="ko-KR" sz="1000" kern="0" dirty="0">
                    <a:latin typeface="서울남산체 M" panose="02020503020101020101" pitchFamily="18" charset="-127"/>
                    <a:ea typeface="서울남산체 M" panose="02020503020101020101" pitchFamily="18" charset="-127"/>
                  </a:endParaRPr>
                </a:p>
              </p:txBody>
            </p:sp>
            <p:sp>
              <p:nvSpPr>
                <p:cNvPr id="20" name="내용 개체 틀 2">
                  <a:extLst>
                    <a:ext uri="{FF2B5EF4-FFF2-40B4-BE49-F238E27FC236}">
                      <a16:creationId xmlns:a16="http://schemas.microsoft.com/office/drawing/2014/main" id="{36304503-A646-41BC-BFAF-15C8F8137B0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081" y="4064145"/>
                  <a:ext cx="684439" cy="196442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vert="horz" wrap="square" lIns="91440" tIns="45720" rIns="91440" bIns="45720" anchor="t" anchorCtr="0">
                  <a:noAutofit/>
                </a:bodyPr>
                <a:lstStyle>
                  <a:lvl1pPr marL="342900" indent="-3429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/>
                    <a:buChar char="u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110000"/>
                    <a:buFont typeface="Wingdings"/>
                    <a:buChar char="ü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Font typeface="Wingdings"/>
                    <a:buChar char="Ø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  <a:lvl6pPr marL="25146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ko-KR" altLang="en-US" sz="1000" kern="0" dirty="0"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혈당 값</a:t>
                  </a:r>
                  <a:endParaRPr lang="en-US" altLang="ko-KR" sz="1000" kern="0" dirty="0">
                    <a:latin typeface="서울남산체 M" panose="02020503020101020101" pitchFamily="18" charset="-127"/>
                    <a:ea typeface="서울남산체 M" panose="02020503020101020101" pitchFamily="18" charset="-127"/>
                  </a:endParaRPr>
                </a:p>
              </p:txBody>
            </p:sp>
          </p:grp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039CF73-3E6E-46D1-99E9-B558E2ADB2C3}"/>
                </a:ext>
              </a:extLst>
            </p:cNvPr>
            <p:cNvCxnSpPr>
              <a:cxnSpLocks/>
            </p:cNvCxnSpPr>
            <p:nvPr/>
          </p:nvCxnSpPr>
          <p:spPr>
            <a:xfrm>
              <a:off x="9436100" y="3927474"/>
              <a:ext cx="0" cy="24606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52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85A479D-EB4E-4976-8B69-B119429E2634}"/>
              </a:ext>
            </a:extLst>
          </p:cNvPr>
          <p:cNvSpPr/>
          <p:nvPr/>
        </p:nvSpPr>
        <p:spPr>
          <a:xfrm>
            <a:off x="1971675" y="3383678"/>
            <a:ext cx="2152650" cy="331072"/>
          </a:xfrm>
          <a:prstGeom prst="rect">
            <a:avLst/>
          </a:prstGeom>
          <a:solidFill>
            <a:srgbClr val="D2E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C747F0-F9CE-4102-95C9-FAB890F5D2F1}"/>
              </a:ext>
            </a:extLst>
          </p:cNvPr>
          <p:cNvSpPr/>
          <p:nvPr/>
        </p:nvSpPr>
        <p:spPr>
          <a:xfrm>
            <a:off x="1971675" y="2735795"/>
            <a:ext cx="2152650" cy="331072"/>
          </a:xfrm>
          <a:prstGeom prst="rect">
            <a:avLst/>
          </a:prstGeom>
          <a:solidFill>
            <a:srgbClr val="D2E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DB5CDCA-C3FA-4920-9620-89F8407255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5"/>
          <a:stretch/>
        </p:blipFill>
        <p:spPr>
          <a:xfrm>
            <a:off x="5749768" y="1682517"/>
            <a:ext cx="2678470" cy="41932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C2F012-E4CD-4608-9AD4-3B1848E7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설계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–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사용 모델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0B0F913-6536-49E9-B6C7-75527F2AD4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85"/>
          <a:stretch/>
        </p:blipFill>
        <p:spPr>
          <a:xfrm>
            <a:off x="8835868" y="1678709"/>
            <a:ext cx="2882226" cy="4193247"/>
          </a:xfrm>
          <a:prstGeom prst="rect">
            <a:avLst/>
          </a:prstGeom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BD28A43B-4B2C-4C2E-842A-EEE39CB86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70" y="1697358"/>
            <a:ext cx="4440367" cy="4942593"/>
          </a:xfrm>
        </p:spPr>
        <p:txBody>
          <a:bodyPr>
            <a:normAutofit/>
          </a:bodyPr>
          <a:lstStyle/>
          <a:p>
            <a:pPr>
              <a:buFont typeface="서울남산체 M" panose="02020503020101020101" pitchFamily="18" charset="-127"/>
              <a:buChar char="▶"/>
            </a:pP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레이어 구조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IEEE Bi-LSTM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구조를 참조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입력 데이터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2"/>
            <a:r>
              <a:rPr lang="en-US" altLang="ko-KR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7</a:t>
            </a:r>
            <a:r>
              <a:rPr lang="ko-KR" altLang="en-US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개의 시간 순 혈당 값</a:t>
            </a:r>
            <a:endParaRPr lang="en-US" altLang="ko-KR" sz="18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출력 및 예측 데이터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2"/>
            <a:r>
              <a:rPr lang="en-US" altLang="ko-KR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PH30, 60, 120</a:t>
            </a:r>
            <a:r>
              <a:rPr lang="ko-KR" altLang="en-US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혈당 값</a:t>
            </a:r>
            <a:endParaRPr lang="en-US" altLang="ko-KR" sz="16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457200" lvl="1" indent="0">
              <a:buNone/>
            </a:pP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>
              <a:buFont typeface="서울남산체 M" panose="02020503020101020101" pitchFamily="18" charset="-127"/>
              <a:buChar char="▶"/>
            </a:pP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4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하이퍼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파라미터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활성함수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: Linear</a:t>
            </a:r>
          </a:p>
          <a:p>
            <a:pPr lvl="1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Optimizer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: Adam</a:t>
            </a:r>
          </a:p>
          <a:p>
            <a:pPr lvl="1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Learning rate : 0.001</a:t>
            </a:r>
          </a:p>
          <a:p>
            <a:pPr lvl="1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Epochs : 50, </a:t>
            </a:r>
            <a:r>
              <a:rPr lang="en-US" altLang="ko-KR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Batch_size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: 10</a:t>
            </a: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오차함수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: Mean Square Error</a:t>
            </a:r>
          </a:p>
          <a:p>
            <a:pPr lvl="1"/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예측률</a:t>
            </a:r>
            <a:r>
              <a:rPr lang="en-US" altLang="ko-KR" sz="200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(%)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BD1580-9A3E-4456-9D5F-487B22BFBB82}"/>
              </a:ext>
            </a:extLst>
          </p:cNvPr>
          <p:cNvSpPr txBox="1"/>
          <p:nvPr/>
        </p:nvSpPr>
        <p:spPr>
          <a:xfrm>
            <a:off x="8835868" y="5889616"/>
            <a:ext cx="2448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▶ 기존 모델에 </a:t>
            </a:r>
            <a:r>
              <a:rPr lang="en-US" altLang="ko-KR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Bi-LSTM </a:t>
            </a:r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결합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356840-2291-453C-A985-61FACAE102BD}"/>
              </a:ext>
            </a:extLst>
          </p:cNvPr>
          <p:cNvSpPr txBox="1"/>
          <p:nvPr/>
        </p:nvSpPr>
        <p:spPr>
          <a:xfrm>
            <a:off x="5759293" y="5175483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▶ </a:t>
            </a:r>
            <a:r>
              <a:rPr lang="en-US" altLang="ko-KR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LSTM </a:t>
            </a:r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98392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2E69C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465</Words>
  <Application>Microsoft Office PowerPoint</Application>
  <PresentationFormat>와이드스크린</PresentationFormat>
  <Paragraphs>121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맑은 고딕</vt:lpstr>
      <vt:lpstr>서울남산체 M</vt:lpstr>
      <vt:lpstr>양재붓꽃체L</vt:lpstr>
      <vt:lpstr>한컴 윤고딕 230</vt:lpstr>
      <vt:lpstr>Arial</vt:lpstr>
      <vt:lpstr>Wingdings</vt:lpstr>
      <vt:lpstr>Office 테마</vt:lpstr>
      <vt:lpstr>CAPSTONE DESINE 1 최종 발표</vt:lpstr>
      <vt:lpstr>목차</vt:lpstr>
      <vt:lpstr>논문 제목</vt:lpstr>
      <vt:lpstr>서론 - 기술 동향</vt:lpstr>
      <vt:lpstr>서론 - 문제점, 보완 사항 식별</vt:lpstr>
      <vt:lpstr>서론 - 관련 연구</vt:lpstr>
      <vt:lpstr>서론 - 관련 연구</vt:lpstr>
      <vt:lpstr>서론 - 논문 내용</vt:lpstr>
      <vt:lpstr>설계 – 사용 모델 </vt:lpstr>
      <vt:lpstr>구현</vt:lpstr>
      <vt:lpstr>구현</vt:lpstr>
      <vt:lpstr>구현</vt:lpstr>
      <vt:lpstr>구현</vt:lpstr>
      <vt:lpstr>구현</vt:lpstr>
      <vt:lpstr>구현</vt:lpstr>
      <vt:lpstr>결과 분석</vt:lpstr>
      <vt:lpstr>차후 계획</vt:lpstr>
      <vt:lpstr>참고 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DESINE 1 논문계획서 발표</dc:title>
  <dc:creator>Lee HanBeom</dc:creator>
  <cp:lastModifiedBy>김 상현</cp:lastModifiedBy>
  <cp:revision>492</cp:revision>
  <cp:lastPrinted>2019-05-28T02:58:28Z</cp:lastPrinted>
  <dcterms:created xsi:type="dcterms:W3CDTF">2019-05-03T03:14:58Z</dcterms:created>
  <dcterms:modified xsi:type="dcterms:W3CDTF">2019-07-14T10:02:29Z</dcterms:modified>
</cp:coreProperties>
</file>