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85" r:id="rId5"/>
    <p:sldId id="279" r:id="rId6"/>
    <p:sldId id="267" r:id="rId7"/>
    <p:sldId id="282" r:id="rId8"/>
    <p:sldId id="271" r:id="rId9"/>
    <p:sldId id="276" r:id="rId10"/>
    <p:sldId id="280" r:id="rId11"/>
    <p:sldId id="272" r:id="rId12"/>
    <p:sldId id="274" r:id="rId13"/>
    <p:sldId id="284" r:id="rId14"/>
    <p:sldId id="277" r:id="rId15"/>
    <p:sldId id="275" r:id="rId16"/>
    <p:sldId id="263" r:id="rId17"/>
    <p:sldId id="27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HanBeom" initials="LH" lastIdx="0" clrIdx="0">
    <p:extLst>
      <p:ext uri="{19B8F6BF-5375-455C-9EA6-DF929625EA0E}">
        <p15:presenceInfo xmlns:p15="http://schemas.microsoft.com/office/powerpoint/2012/main" userId="cc4f4f4f905804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2929"/>
    <a:srgbClr val="3E3EFF"/>
    <a:srgbClr val="FF3E3E"/>
    <a:srgbClr val="FFF5F5"/>
    <a:srgbClr val="ED7D31"/>
    <a:srgbClr val="5B9BD5"/>
    <a:srgbClr val="494949"/>
    <a:srgbClr val="979797"/>
    <a:srgbClr val="EE8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5" autoAdjust="0"/>
    <p:restoredTop sz="94938" autoAdjust="0"/>
  </p:normalViewPr>
  <p:slideViewPr>
    <p:cSldViewPr snapToGrid="0" showGuides="1">
      <p:cViewPr varScale="1">
        <p:scale>
          <a:sx n="113" d="100"/>
          <a:sy n="113" d="100"/>
        </p:scale>
        <p:origin x="3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vkak0\SLAVE6\CGM\2019_08_29\&#49892;&#54744;&#44208;&#44284;_2019_08_2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vkak0\Slave6\CGM\2019_08_29\&#49892;&#54744;&#44208;&#44284;_2019_08_29(2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RaiDrive-tkdgu\SFTP%20(1)\CGM\2019_08_29\&#49892;&#54744;&#44208;&#44284;_2019_08_29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92887568504199"/>
          <c:y val="5.0209961835610099E-2"/>
          <c:w val="0.79282729658792661"/>
          <c:h val="0.5638819581280371"/>
        </c:manualLayout>
      </c:layout>
      <c:barChart>
        <c:barDir val="col"/>
        <c:grouping val="clustered"/>
        <c:varyColors val="0"/>
        <c:ser>
          <c:idx val="0"/>
          <c:order val="0"/>
          <c:tx>
            <c:v>혈당데이터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PH별!$D$7:$D$8</c:f>
              <c:numCache>
                <c:formatCode>0.0000_);[Red]\(0.0000\)</c:formatCode>
                <c:ptCount val="2"/>
                <c:pt idx="0">
                  <c:v>18.418318583600001</c:v>
                </c:pt>
                <c:pt idx="1">
                  <c:v>28.068209010699999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8-4864-88A1-5DCEA9289D46}"/>
            </c:ext>
          </c:extLst>
        </c:ser>
        <c:ser>
          <c:idx val="1"/>
          <c:order val="1"/>
          <c:tx>
            <c:v>혈당데이터 +HbA1c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PH별!$E$7:$E$8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27.090872114500002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8-4864-88A1-5DCEA9289D46}"/>
            </c:ext>
          </c:extLst>
        </c:ser>
        <c:ser>
          <c:idx val="2"/>
          <c:order val="2"/>
          <c:tx>
            <c:v>혈당데이터 +BMI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PH별!$F$7:$F$8</c:f>
              <c:numCache>
                <c:formatCode>0.0000_);[Red]\(0.0000\)</c:formatCode>
                <c:ptCount val="2"/>
                <c:pt idx="0">
                  <c:v>18.583099483200002</c:v>
                </c:pt>
                <c:pt idx="1">
                  <c:v>27.998088618600001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8-4864-88A1-5DCEA9289D46}"/>
            </c:ext>
          </c:extLst>
        </c:ser>
        <c:ser>
          <c:idx val="3"/>
          <c:order val="3"/>
          <c:tx>
            <c:v>혈당데이터 +DM duration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PH별!$G$7:$G$8</c:f>
              <c:numCache>
                <c:formatCode>0.0000_);[Red]\(0.0000\)</c:formatCode>
                <c:ptCount val="2"/>
                <c:pt idx="0">
                  <c:v>18.4392220776</c:v>
                </c:pt>
                <c:pt idx="1">
                  <c:v>28.0474033707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8-4864-88A1-5DCEA9289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1397256"/>
        <c:axId val="541400208"/>
      </c:barChart>
      <c:catAx>
        <c:axId val="5413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00208"/>
        <c:crosses val="autoZero"/>
        <c:auto val="1"/>
        <c:lblAlgn val="ctr"/>
        <c:lblOffset val="100"/>
        <c:noMultiLvlLbl val="0"/>
      </c:catAx>
      <c:valAx>
        <c:axId val="541400208"/>
        <c:scaling>
          <c:orientation val="minMax"/>
          <c:max val="29"/>
          <c:min val="1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crossAx val="54139725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35381728142799"/>
          <c:y val="0.73301116310029035"/>
          <c:w val="0.77955689757790902"/>
          <c:h val="0.219642762170883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[실험결과_2019_08_29.xlsx]선행학습!$H$5</c:f>
              <c:strCache>
                <c:ptCount val="1"/>
                <c:pt idx="0">
                  <c:v>PH30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[실험결과_2019_08_29.xlsx]선행학습!$G$6:$G$7</c:f>
              <c:strCache>
                <c:ptCount val="2"/>
                <c:pt idx="0">
                  <c:v>선행학습 전</c:v>
                </c:pt>
                <c:pt idx="1">
                  <c:v>선행학습 후</c:v>
                </c:pt>
              </c:strCache>
            </c:strRef>
          </c:cat>
          <c:val>
            <c:numRef>
              <c:f>[실험결과_2019_08_29.xlsx]선행학습!$H$6:$H$7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17.810582109599999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A-4BFD-BB8C-8B2725FEB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642808"/>
        <c:axId val="584643464"/>
      </c:lineChart>
      <c:catAx>
        <c:axId val="584642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643464"/>
        <c:crosses val="autoZero"/>
        <c:auto val="1"/>
        <c:lblAlgn val="ctr"/>
        <c:lblOffset val="100"/>
        <c:noMultiLvlLbl val="0"/>
      </c:catAx>
      <c:valAx>
        <c:axId val="584643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642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Bi-LSTM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선행학습!$F$12:$F$13</c:f>
              <c:numCache>
                <c:formatCode>General</c:formatCode>
                <c:ptCount val="2"/>
                <c:pt idx="0">
                  <c:v>21.747</c:v>
                </c:pt>
                <c:pt idx="1">
                  <c:v>36.917999999999999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B-4979-803C-875B272A38F2}"/>
            </c:ext>
          </c:extLst>
        </c:ser>
        <c:ser>
          <c:idx val="1"/>
          <c:order val="1"/>
          <c:tx>
            <c:v>Proposed model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선행학습!$C$12:$C$13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선행학습!$E$12:$E$13</c:f>
              <c:numCache>
                <c:formatCode>0.0000_ </c:formatCode>
                <c:ptCount val="2"/>
                <c:pt idx="0">
                  <c:v>18.353457648700001</c:v>
                </c:pt>
                <c:pt idx="1">
                  <c:v>26.964016715700001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FB-4979-803C-875B272A3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32770216"/>
        <c:axId val="632772184"/>
      </c:barChart>
      <c:catAx>
        <c:axId val="63277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2184"/>
        <c:crosses val="autoZero"/>
        <c:auto val="1"/>
        <c:lblAlgn val="ctr"/>
        <c:lblOffset val="100"/>
        <c:noMultiLvlLbl val="0"/>
      </c:catAx>
      <c:valAx>
        <c:axId val="632772184"/>
        <c:scaling>
          <c:orientation val="minMax"/>
          <c:max val="37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);[Red]\(#,##0.0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77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74425609888722"/>
          <c:y val="5.0209961835610099E-2"/>
          <c:w val="0.59545905040187297"/>
          <c:h val="0.82432978159489545"/>
        </c:manualLayout>
      </c:layout>
      <c:barChart>
        <c:barDir val="col"/>
        <c:grouping val="clustered"/>
        <c:varyColors val="0"/>
        <c:ser>
          <c:idx val="0"/>
          <c:order val="0"/>
          <c:tx>
            <c:v>혈당데이터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PH별!$D$7:$D$8</c:f>
              <c:numCache>
                <c:formatCode>0.0000_);[Red]\(0.0000\)</c:formatCode>
                <c:ptCount val="2"/>
                <c:pt idx="0">
                  <c:v>18.418318583600001</c:v>
                </c:pt>
                <c:pt idx="1">
                  <c:v>28.068209010699999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28-4864-88A1-5DCEA9289D46}"/>
            </c:ext>
          </c:extLst>
        </c:ser>
        <c:ser>
          <c:idx val="1"/>
          <c:order val="1"/>
          <c:tx>
            <c:v>혈당데이터 +HbA1c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PH별!$E$7:$E$8</c:f>
              <c:numCache>
                <c:formatCode>0.0000_);[Red]\(0.0000\)</c:formatCode>
                <c:ptCount val="2"/>
                <c:pt idx="0">
                  <c:v>18.052855369700001</c:v>
                </c:pt>
                <c:pt idx="1">
                  <c:v>27.090872114500002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28-4864-88A1-5DCEA9289D46}"/>
            </c:ext>
          </c:extLst>
        </c:ser>
        <c:ser>
          <c:idx val="2"/>
          <c:order val="2"/>
          <c:tx>
            <c:v>혈당데이터 +BMI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PH별!$F$7:$F$8</c:f>
              <c:numCache>
                <c:formatCode>0.0000_);[Red]\(0.0000\)</c:formatCode>
                <c:ptCount val="2"/>
                <c:pt idx="0">
                  <c:v>18.583099483200002</c:v>
                </c:pt>
                <c:pt idx="1">
                  <c:v>27.998088618600001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8-4864-88A1-5DCEA9289D46}"/>
            </c:ext>
          </c:extLst>
        </c:ser>
        <c:ser>
          <c:idx val="3"/>
          <c:order val="3"/>
          <c:tx>
            <c:v>혈당데이터 +DM duration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PH별!$C$7:$C$8</c:f>
              <c:strCache>
                <c:ptCount val="2"/>
                <c:pt idx="0">
                  <c:v>PH 30</c:v>
                </c:pt>
                <c:pt idx="1">
                  <c:v>PH 60</c:v>
                </c:pt>
              </c:strCache>
            </c:strRef>
          </c:cat>
          <c:val>
            <c:numRef>
              <c:f>PH별!$G$7:$G$8</c:f>
              <c:numCache>
                <c:formatCode>0.0000_);[Red]\(0.0000\)</c:formatCode>
                <c:ptCount val="2"/>
                <c:pt idx="0">
                  <c:v>18.4392220776</c:v>
                </c:pt>
                <c:pt idx="1">
                  <c:v>28.0474033707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28-4864-88A1-5DCEA9289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41397256"/>
        <c:axId val="541400208"/>
      </c:barChart>
      <c:catAx>
        <c:axId val="54139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400208"/>
        <c:crosses val="autoZero"/>
        <c:auto val="1"/>
        <c:lblAlgn val="ctr"/>
        <c:lblOffset val="100"/>
        <c:noMultiLvlLbl val="0"/>
      </c:catAx>
      <c:valAx>
        <c:axId val="541400208"/>
        <c:scaling>
          <c:orientation val="minMax"/>
          <c:max val="29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397256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2115296428606"/>
          <c:y val="0.10641878478012547"/>
          <c:w val="0.22903570967589121"/>
          <c:h val="0.75699335465869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1B09D-C2A7-452F-9F40-C1860AF892A3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5F0D3-2A12-4510-A0E0-EF778F93A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5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 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당뇨환자의 경우 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24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 혈당 관리가 필요하며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이에 많은 인적자원이 소모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847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어떤걸</a:t>
            </a:r>
            <a:r>
              <a:rPr lang="ko-KR" altLang="en-US" dirty="0"/>
              <a:t> 개발했다는 내용이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8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어떤걸</a:t>
            </a:r>
            <a:r>
              <a:rPr lang="ko-KR" altLang="en-US" dirty="0"/>
              <a:t> 개발했다는 내용이 없음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747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44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en-US" altLang="ko-KR" dirty="0"/>
              <a:t>Epoch</a:t>
            </a:r>
            <a:r>
              <a:rPr lang="ko-KR" altLang="en-US" dirty="0"/>
              <a:t>란 전체 데이터 셋에 대해서 학습하는 횟수입니다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5F0D3-2A12-4510-A0E0-EF778F93AF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0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81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딥 러닝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기반 </a:t>
            </a:r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660" y="377312"/>
            <a:ext cx="150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년도 졸업논문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차 발표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64414" y="5808280"/>
            <a:ext cx="3694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20144665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김 상현</a:t>
            </a:r>
            <a:endParaRPr lang="en-US" altLang="ko-KR" sz="14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r"/>
            <a:r>
              <a:rPr lang="ko-KR" altLang="en-US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컴퓨터 공학과 </a:t>
            </a:r>
            <a:r>
              <a:rPr lang="en-US" altLang="ko-KR" sz="12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20144638 </a:t>
            </a:r>
            <a:r>
              <a:rPr lang="ko-KR" altLang="en-US" sz="16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한범</a:t>
            </a:r>
            <a:endParaRPr lang="en-US" altLang="ko-KR" sz="12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CB5E0C-A0C4-4E58-A07E-4A456AD3F1F2}"/>
              </a:ext>
            </a:extLst>
          </p:cNvPr>
          <p:cNvSpPr/>
          <p:nvPr/>
        </p:nvSpPr>
        <p:spPr>
          <a:xfrm>
            <a:off x="8546264" y="5408170"/>
            <a:ext cx="2069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kern="0" dirty="0">
                <a:ln w="3175">
                  <a:noFill/>
                </a:ln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지도교수  </a:t>
            </a:r>
            <a:r>
              <a:rPr lang="ko-KR" altLang="en-US" sz="2000" kern="0" dirty="0">
                <a:ln w="3175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상정</a:t>
            </a:r>
            <a:endParaRPr lang="en-US" altLang="ko-KR" sz="2000" kern="0" dirty="0">
              <a:ln w="3175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AE1933-7C64-4ECC-99B3-F9BA2ECDEC03}"/>
              </a:ext>
            </a:extLst>
          </p:cNvPr>
          <p:cNvGrpSpPr/>
          <p:nvPr/>
        </p:nvGrpSpPr>
        <p:grpSpPr>
          <a:xfrm>
            <a:off x="1431709" y="1943100"/>
            <a:ext cx="9328582" cy="2971800"/>
            <a:chOff x="1040019" y="2311400"/>
            <a:chExt cx="9328582" cy="29718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082F509-F530-4F7F-A3C6-09BD3C2AC749}"/>
                </a:ext>
              </a:extLst>
            </p:cNvPr>
            <p:cNvGrpSpPr/>
            <p:nvPr/>
          </p:nvGrpSpPr>
          <p:grpSpPr>
            <a:xfrm>
              <a:off x="1040019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E3D1C2-8D0E-45F7-9ED3-A9F961BCB52B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0CCF7FA-98C6-4930-8796-BA4E68948469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“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4DC8868-483E-44B9-8BC9-3AC78CF7EC6C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”</a:t>
                  </a: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7E7B6132-82B3-4E0A-B113-F9442E2C5561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8F30D999-477D-4C64-A191-42E8FB86F406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0A82548F-D846-4F40-ACF1-601FC084752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315B331F-5752-40A4-8EBD-DC9F936B33CD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47A438A-80AD-4625-9ED5-D6FDBFBEFA70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Epoch-time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별 오차측정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en-US" altLang="ko-KR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Epoch-Time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285FAE1-8E4E-4FCB-879B-F94777C8D474}"/>
                </a:ext>
              </a:extLst>
            </p:cNvPr>
            <p:cNvGrpSpPr/>
            <p:nvPr/>
          </p:nvGrpSpPr>
          <p:grpSpPr>
            <a:xfrm>
              <a:off x="4505112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4A23041-3682-4FAC-B4B0-F60F07E91C84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4B617EF-DC49-46E3-BCFE-457E94A35F71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“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C6BC688-72D2-4448-96F0-2692E46C4D5E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”</a:t>
                  </a:r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0C2B450-40E6-43CB-BE19-BC8BF3D12FCE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8620FA08-CA18-4DED-A0AD-AF92DC2C58D2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8A3F8073-718E-411A-9BAA-1429E58A02A1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107A488F-28AB-4061-B909-59F6A9CE5477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BDA4341-134D-42CE-806B-A4FE928F91FF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환자 특성변수 입력 별 오차측정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환자 특성변수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8EE6715-53C4-461A-BC37-7AD6B7D7B65F}"/>
                </a:ext>
              </a:extLst>
            </p:cNvPr>
            <p:cNvGrpSpPr/>
            <p:nvPr/>
          </p:nvGrpSpPr>
          <p:grpSpPr>
            <a:xfrm>
              <a:off x="7970204" y="2311400"/>
              <a:ext cx="2398397" cy="2971800"/>
              <a:chOff x="878094" y="2311400"/>
              <a:chExt cx="2398397" cy="297180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559297A-C800-4610-BA30-6B8447FC6127}"/>
                  </a:ext>
                </a:extLst>
              </p:cNvPr>
              <p:cNvGrpSpPr/>
              <p:nvPr/>
            </p:nvGrpSpPr>
            <p:grpSpPr>
              <a:xfrm>
                <a:off x="1811432" y="2413338"/>
                <a:ext cx="531720" cy="2748815"/>
                <a:chOff x="1887632" y="2413338"/>
                <a:chExt cx="531720" cy="2748815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B8CD8A9-0EDE-4856-9B21-FADEAD11654F}"/>
                    </a:ext>
                  </a:extLst>
                </p:cNvPr>
                <p:cNvSpPr txBox="1"/>
                <p:nvPr/>
              </p:nvSpPr>
              <p:spPr>
                <a:xfrm>
                  <a:off x="1887633" y="2413338"/>
                  <a:ext cx="531718" cy="567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“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DA7825C-5B11-48E6-A98E-520D5BDA5988}"/>
                    </a:ext>
                  </a:extLst>
                </p:cNvPr>
                <p:cNvSpPr txBox="1"/>
                <p:nvPr/>
              </p:nvSpPr>
              <p:spPr>
                <a:xfrm>
                  <a:off x="1887632" y="4592447"/>
                  <a:ext cx="531720" cy="569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ko-KR" sz="6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한컴산뜻돋움" panose="02000000000000000000" pitchFamily="2" charset="-127"/>
                      <a:ea typeface="한컴산뜻돋움" panose="02000000000000000000" pitchFamily="2" charset="-127"/>
                    </a:rPr>
                    <a:t>”</a:t>
                  </a: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1686D2A5-44A7-46B6-8471-152CB849B4BA}"/>
                  </a:ext>
                </a:extLst>
              </p:cNvPr>
              <p:cNvGrpSpPr/>
              <p:nvPr/>
            </p:nvGrpSpPr>
            <p:grpSpPr>
              <a:xfrm>
                <a:off x="878094" y="2311400"/>
                <a:ext cx="2398397" cy="2971800"/>
                <a:chOff x="878094" y="2311400"/>
                <a:chExt cx="2398397" cy="297180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D288EEE-4E39-4A5B-B8A4-1D8B73A8BFA4}"/>
                    </a:ext>
                  </a:extLst>
                </p:cNvPr>
                <p:cNvGrpSpPr/>
                <p:nvPr/>
              </p:nvGrpSpPr>
              <p:grpSpPr>
                <a:xfrm>
                  <a:off x="974724" y="2311400"/>
                  <a:ext cx="2209800" cy="2971800"/>
                  <a:chOff x="2755900" y="1905000"/>
                  <a:chExt cx="6299200" cy="2971800"/>
                </a:xfrm>
              </p:grpSpPr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83B80A73-3B26-4563-B247-02BB94790C7F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19050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68214D0E-DD70-4C86-B1F1-5D59B2F42002}"/>
                      </a:ext>
                    </a:extLst>
                  </p:cNvPr>
                  <p:cNvCxnSpPr/>
                  <p:nvPr/>
                </p:nvCxnSpPr>
                <p:spPr>
                  <a:xfrm>
                    <a:off x="2755900" y="4876800"/>
                    <a:ext cx="6299200" cy="0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26F1E1D-C0F0-498E-816B-5DF3A455189B}"/>
                    </a:ext>
                  </a:extLst>
                </p:cNvPr>
                <p:cNvSpPr txBox="1"/>
                <p:nvPr/>
              </p:nvSpPr>
              <p:spPr>
                <a:xfrm>
                  <a:off x="878094" y="3429000"/>
                  <a:ext cx="239839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선행학습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이전 </a:t>
                  </a:r>
                  <a:r>
                    <a:rPr lang="en-US" altLang="ko-KR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/ </a:t>
                  </a:r>
                  <a:r>
                    <a:rPr lang="ko-KR" altLang="en-US" sz="12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10" panose="02030504000101010101" pitchFamily="18" charset="-127"/>
                      <a:ea typeface="-윤고딕310" panose="02030504000101010101" pitchFamily="18" charset="-127"/>
                    </a:rPr>
                    <a:t>이후 오차측정</a:t>
                  </a:r>
                  <a:endParaRPr lang="en-US" altLang="ko-KR" sz="12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endParaRPr>
                </a:p>
                <a:p>
                  <a:pPr algn="ctr"/>
                  <a:r>
                    <a:rPr lang="ko-KR" altLang="en-US" sz="2000" dirty="0">
                      <a:ln>
                        <a:solidFill>
                          <a:schemeClr val="tx1">
                            <a:lumMod val="65000"/>
                            <a:lumOff val="35000"/>
                            <a:alpha val="3000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-윤고딕330" panose="02030504000101010101" pitchFamily="18" charset="-127"/>
                      <a:ea typeface="-윤고딕330" panose="02030504000101010101" pitchFamily="18" charset="-127"/>
                    </a:rPr>
                    <a:t>선행학습</a:t>
                  </a:r>
                  <a:endPara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453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D245B23-530F-43FD-99B2-74DAE2C63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262310"/>
              </p:ext>
            </p:extLst>
          </p:nvPr>
        </p:nvGraphicFramePr>
        <p:xfrm>
          <a:off x="4028760" y="2933719"/>
          <a:ext cx="3829047" cy="295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C92EFE-5EA7-4797-8B55-D1806D18A72F}"/>
              </a:ext>
            </a:extLst>
          </p:cNvPr>
          <p:cNvSpPr txBox="1"/>
          <p:nvPr/>
        </p:nvSpPr>
        <p:spPr>
          <a:xfrm>
            <a:off x="1193881" y="2192142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Epoch-time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오차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5792B-56A2-4758-B87E-CF00A1CCF68B}"/>
              </a:ext>
            </a:extLst>
          </p:cNvPr>
          <p:cNvSpPr txBox="1"/>
          <p:nvPr/>
        </p:nvSpPr>
        <p:spPr>
          <a:xfrm>
            <a:off x="4953947" y="2192140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환자 특성변수 입력 별 오차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환자 특성변수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942C30-8A4C-4DEF-AD88-3791C44F2C45}"/>
              </a:ext>
            </a:extLst>
          </p:cNvPr>
          <p:cNvGrpSpPr/>
          <p:nvPr/>
        </p:nvGrpSpPr>
        <p:grpSpPr>
          <a:xfrm>
            <a:off x="400049" y="2971801"/>
            <a:ext cx="3776512" cy="2575471"/>
            <a:chOff x="1287145" y="2861991"/>
            <a:chExt cx="4279303" cy="28931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0E3790B-5E3E-492A-9287-E63C28812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744"/>
            <a:stretch/>
          </p:blipFill>
          <p:spPr>
            <a:xfrm>
              <a:off x="1287145" y="2861991"/>
              <a:ext cx="4279303" cy="2893171"/>
            </a:xfrm>
            <a:prstGeom prst="rect">
              <a:avLst/>
            </a:prstGeom>
          </p:spPr>
        </p:pic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A834431-2082-4261-B882-07FE30DC4D39}"/>
                </a:ext>
              </a:extLst>
            </p:cNvPr>
            <p:cNvGrpSpPr/>
            <p:nvPr/>
          </p:nvGrpSpPr>
          <p:grpSpPr>
            <a:xfrm>
              <a:off x="2295525" y="4238625"/>
              <a:ext cx="1488878" cy="432875"/>
              <a:chOff x="2295525" y="4238625"/>
              <a:chExt cx="1488878" cy="432875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3C7DB4B0-E313-4026-BA84-9FB069E86F42}"/>
                  </a:ext>
                </a:extLst>
              </p:cNvPr>
              <p:cNvSpPr/>
              <p:nvPr/>
            </p:nvSpPr>
            <p:spPr>
              <a:xfrm>
                <a:off x="2295525" y="4238625"/>
                <a:ext cx="180975" cy="180975"/>
              </a:xfrm>
              <a:prstGeom prst="ellipse">
                <a:avLst/>
              </a:prstGeom>
              <a:noFill/>
              <a:ln w="19050">
                <a:solidFill>
                  <a:srgbClr val="ED7D3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E10B013-7338-47E4-8245-CC5866AF1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4419600"/>
                <a:ext cx="180975" cy="180975"/>
              </a:xfrm>
              <a:prstGeom prst="line">
                <a:avLst/>
              </a:prstGeom>
              <a:ln w="19050">
                <a:solidFill>
                  <a:srgbClr val="ED7D3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A5B03E-8674-4766-A233-BB06AF149230}"/>
                  </a:ext>
                </a:extLst>
              </p:cNvPr>
              <p:cNvSpPr txBox="1"/>
              <p:nvPr/>
            </p:nvSpPr>
            <p:spPr>
              <a:xfrm>
                <a:off x="2645144" y="4386262"/>
                <a:ext cx="1139259" cy="285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nsolas" panose="020B0609020204030204" pitchFamily="49" charset="0"/>
                    <a:ea typeface="-윤고딕310" panose="02030504000101010101"/>
                  </a:rPr>
                  <a:t>최소 오차 값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284D10-127F-4B59-A625-19F903641E0C}"/>
              </a:ext>
            </a:extLst>
          </p:cNvPr>
          <p:cNvSpPr txBox="1"/>
          <p:nvPr/>
        </p:nvSpPr>
        <p:spPr>
          <a:xfrm>
            <a:off x="8790214" y="2192141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선행학습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이전 </a:t>
            </a:r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/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이후 오차율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선행학습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20" name="차트 19">
            <a:extLst>
              <a:ext uri="{FF2B5EF4-FFF2-40B4-BE49-F238E27FC236}">
                <a16:creationId xmlns:a16="http://schemas.microsoft.com/office/drawing/2014/main" id="{0B3405A7-7037-483C-8127-35E71D28A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3258686"/>
              </p:ext>
            </p:extLst>
          </p:nvPr>
        </p:nvGraphicFramePr>
        <p:xfrm>
          <a:off x="7857807" y="2911312"/>
          <a:ext cx="4089538" cy="2316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18D72FC1-07C7-40B0-8E25-8231BBCD8977}"/>
              </a:ext>
            </a:extLst>
          </p:cNvPr>
          <p:cNvGrpSpPr/>
          <p:nvPr/>
        </p:nvGrpSpPr>
        <p:grpSpPr>
          <a:xfrm>
            <a:off x="10298363" y="4069517"/>
            <a:ext cx="1146517" cy="682323"/>
            <a:chOff x="10298363" y="4069517"/>
            <a:chExt cx="1146517" cy="68232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26BCA0-0EA6-4D9C-9E1F-A7832A9CC156}"/>
                </a:ext>
              </a:extLst>
            </p:cNvPr>
            <p:cNvSpPr txBox="1"/>
            <p:nvPr/>
          </p:nvSpPr>
          <p:spPr>
            <a:xfrm>
              <a:off x="10405813" y="4290175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-윤고딕310" panose="02030504000101010101" pitchFamily="18" charset="-127"/>
                </a:rPr>
                <a:t>오차율 감소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-윤고딕310" panose="02030504000101010101" pitchFamily="18" charset="-127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-윤고딕310" panose="02030504000101010101" pitchFamily="18" charset="-127"/>
                </a:rPr>
                <a:t>-1.3%</a:t>
              </a:r>
              <a:endPara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-윤고딕310" panose="02030504000101010101" pitchFamily="18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64391C7-2093-452E-B8B4-2D0E1B7DD34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363" y="4069517"/>
              <a:ext cx="403923" cy="22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982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최근 연구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(Bi-LSTM)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와 정확도 비교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BF64DF9-301E-4312-BCA4-70B891E5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984" y="2115401"/>
            <a:ext cx="5170041" cy="360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 비교 시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Sun et al,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</a:t>
            </a:r>
            <a:r>
              <a:rPr lang="en-US" altLang="ko-KR" sz="1800" dirty="0">
                <a:solidFill>
                  <a:srgbClr val="5B9BD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1800" dirty="0">
                <a:solidFill>
                  <a:srgbClr val="5B9BD5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 신경망 모델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보다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rgbClr val="ED7D3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제안된 모델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정확도가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높음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보임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416E09-F94D-4455-9428-5E81ADE3347A}"/>
              </a:ext>
            </a:extLst>
          </p:cNvPr>
          <p:cNvSpPr/>
          <p:nvPr/>
        </p:nvSpPr>
        <p:spPr>
          <a:xfrm>
            <a:off x="8477580" y="3771811"/>
            <a:ext cx="22656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 +30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정확도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+ 18.1%</a:t>
            </a:r>
          </a:p>
          <a:p>
            <a:endParaRPr lang="en-US" altLang="ko-KR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PH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+60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예측 정확도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+ 27.7%</a:t>
            </a:r>
            <a:endParaRPr lang="en-US" altLang="ko-KR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A0B8821-5B7A-4693-A8C3-313641D68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160904"/>
              </p:ext>
            </p:extLst>
          </p:nvPr>
        </p:nvGraphicFramePr>
        <p:xfrm>
          <a:off x="1283999" y="2636515"/>
          <a:ext cx="4663018" cy="2786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842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학습 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285A76-3899-4511-9424-F77D95F1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5"/>
          <a:stretch/>
        </p:blipFill>
        <p:spPr>
          <a:xfrm>
            <a:off x="6388419" y="1672265"/>
            <a:ext cx="4418214" cy="5016397"/>
          </a:xfrm>
          <a:prstGeom prst="rect">
            <a:avLst/>
          </a:prstGeom>
        </p:spPr>
      </p:pic>
      <p:pic>
        <p:nvPicPr>
          <p:cNvPr id="11" name="Picture 2" descr="Tensorflow에 대한 이미지 검색결과">
            <a:extLst>
              <a:ext uri="{FF2B5EF4-FFF2-40B4-BE49-F238E27FC236}">
                <a16:creationId xmlns:a16="http://schemas.microsoft.com/office/drawing/2014/main" id="{E0AFC7D0-3B03-4579-AA55-91A33BA0F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73" y="3429000"/>
            <a:ext cx="2155784" cy="137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python logo에 대한 이미지 검색결과">
            <a:extLst>
              <a:ext uri="{FF2B5EF4-FFF2-40B4-BE49-F238E27FC236}">
                <a16:creationId xmlns:a16="http://schemas.microsoft.com/office/drawing/2014/main" id="{85C016C8-58CA-4E41-BEC6-356F6702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6" y="3322600"/>
            <a:ext cx="1682282" cy="161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E7676C8-57F0-4535-A68D-54562883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736" y="2115400"/>
            <a:ext cx="5903457" cy="4026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 플랫폼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: Ubuntu16.04 LTS</a:t>
            </a: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 언어 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</a:p>
          <a:p>
            <a:pPr marL="0" indent="0">
              <a:buNone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9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BA4DE-5AB3-4A7A-A234-FEB9010865C1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실제 혈당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&amp;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10" panose="02030504000101010101" pitchFamily="18" charset="-127"/>
              </a:rPr>
              <a:t>예측 혈당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3FC171-74B8-4DBA-BDD1-496A2F6F49C1}"/>
              </a:ext>
            </a:extLst>
          </p:cNvPr>
          <p:cNvGrpSpPr/>
          <p:nvPr/>
        </p:nvGrpSpPr>
        <p:grpSpPr>
          <a:xfrm>
            <a:off x="1115257" y="1856319"/>
            <a:ext cx="9604697" cy="3939818"/>
            <a:chOff x="1948722" y="2729275"/>
            <a:chExt cx="7937766" cy="325604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B68782-A1E7-4A1B-8332-D3D9F10AF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6513" y="2729275"/>
              <a:ext cx="3609975" cy="28384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CB5779A-4183-42B4-9917-89EA1A51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8722" y="2729275"/>
              <a:ext cx="3571875" cy="28098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E6F8BA-B7F3-4328-AB1B-7E6D750861D2}"/>
                </a:ext>
              </a:extLst>
            </p:cNvPr>
            <p:cNvSpPr txBox="1"/>
            <p:nvPr/>
          </p:nvSpPr>
          <p:spPr>
            <a:xfrm>
              <a:off x="2710007" y="5654654"/>
              <a:ext cx="2049302" cy="33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예시 </a:t>
              </a:r>
              <a:r>
                <a:rPr lang="en-US" altLang="ko-KR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환자 </a:t>
              </a:r>
              <a:r>
                <a:rPr lang="en-US" altLang="ko-KR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A</a:t>
              </a:r>
              <a:endParaRPr lang="en-US" altLang="ko-KR" sz="1600" kern="800" dirty="0">
                <a:noFill/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2D18D5-5FDB-412C-A73F-BEED10FE1DB0}"/>
                </a:ext>
              </a:extLst>
            </p:cNvPr>
            <p:cNvSpPr txBox="1"/>
            <p:nvPr/>
          </p:nvSpPr>
          <p:spPr>
            <a:xfrm>
              <a:off x="7311664" y="5654654"/>
              <a:ext cx="1539671" cy="330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예시 </a:t>
              </a:r>
              <a:r>
                <a:rPr lang="en-US" altLang="ko-KR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</a:t>
              </a:r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환자 </a:t>
              </a:r>
              <a:r>
                <a:rPr lang="en-US" altLang="ko-KR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B</a:t>
              </a:r>
              <a:endParaRPr lang="en-US" altLang="ko-KR" sz="1600" kern="800" dirty="0">
                <a:noFill/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61EA6F9-EA2F-49A1-8CC8-ED2968682613}"/>
              </a:ext>
            </a:extLst>
          </p:cNvPr>
          <p:cNvSpPr txBox="1"/>
          <p:nvPr/>
        </p:nvSpPr>
        <p:spPr>
          <a:xfrm>
            <a:off x="5294494" y="3697888"/>
            <a:ext cx="869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800" dirty="0" err="1">
                <a:solidFill>
                  <a:srgbClr val="3E3EFF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실제값</a:t>
            </a:r>
            <a:endParaRPr lang="en-US" altLang="ko-KR" sz="1600" kern="800" dirty="0">
              <a:solidFill>
                <a:srgbClr val="3E3EFF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600" kern="800" dirty="0" err="1">
                <a:solidFill>
                  <a:srgbClr val="FF2929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예측값</a:t>
            </a:r>
            <a:endParaRPr lang="en-US" altLang="ko-KR" sz="1600" kern="800" dirty="0">
              <a:solidFill>
                <a:srgbClr val="FF2929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662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결론 및 향후 계획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임상 환자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들의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활용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정확도 향상을 위한 </a:t>
            </a:r>
            <a:r>
              <a:rPr lang="ko-KR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다양한 실험</a:t>
            </a:r>
            <a:endParaRPr lang="en-US" altLang="ko-KR" sz="2000" u="sng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 연구의 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모델보다 </a:t>
            </a: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 </a:t>
            </a:r>
            <a:r>
              <a:rPr lang="ko-KR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최대 </a:t>
            </a:r>
            <a:r>
              <a:rPr lang="en-US" altLang="ko-KR" sz="20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27%</a:t>
            </a:r>
            <a:r>
              <a:rPr lang="en-US" altLang="ko-KR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u="sng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향상</a:t>
            </a:r>
            <a:endParaRPr lang="en-US" altLang="ko-KR" sz="2000" u="sng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계획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 환자의 데이터를 사용했기 때문에 노이즈 多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양의 데이터 확보가 중요하지만 어려움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r>
              <a:rPr lang="en-US" altLang="ko-KR" sz="18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18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환자의 프라이버시와 직결된 생체 정보이기 때문</a:t>
            </a: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endParaRPr lang="en-US" altLang="ko-KR" sz="18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데이터가 확보가 되었을 때</a:t>
            </a: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노이즈의 영향이 적어질 것으로 예상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4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62320" y="4606208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69DC-338E-414C-B714-4FB97BC64DAE}"/>
              </a:ext>
            </a:extLst>
          </p:cNvPr>
          <p:cNvSpPr txBox="1"/>
          <p:nvPr/>
        </p:nvSpPr>
        <p:spPr>
          <a:xfrm>
            <a:off x="3009900" y="3044281"/>
            <a:ext cx="617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입원 환자를 위한</a:t>
            </a:r>
            <a:b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30" panose="02030504000101010101" pitchFamily="18" charset="-127"/>
              </a:rPr>
              <a:t>딥 러닝 기반 혈당 예측</a:t>
            </a:r>
            <a:endParaRPr lang="ko-KR" altLang="en-US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 /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환자 특성변수</a:t>
            </a:r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D245B23-530F-43FD-99B2-74DAE2C6316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265101" y="2745654"/>
          <a:ext cx="5214021" cy="2946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2C92EFE-5EA7-4797-8B55-D1806D18A72F}"/>
              </a:ext>
            </a:extLst>
          </p:cNvPr>
          <p:cNvSpPr txBox="1"/>
          <p:nvPr/>
        </p:nvSpPr>
        <p:spPr>
          <a:xfrm>
            <a:off x="1982302" y="1862381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Epoch-time </a:t>
            </a:r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Epoch-Time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E3790B-5E3E-492A-9287-E63C28812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32"/>
          <a:stretch/>
        </p:blipFill>
        <p:spPr>
          <a:xfrm>
            <a:off x="1276350" y="2861991"/>
            <a:ext cx="4290098" cy="2893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E5792B-56A2-4758-B87E-CF00A1CCF68B}"/>
              </a:ext>
            </a:extLst>
          </p:cNvPr>
          <p:cNvSpPr txBox="1"/>
          <p:nvPr/>
        </p:nvSpPr>
        <p:spPr>
          <a:xfrm>
            <a:off x="7672914" y="1862380"/>
            <a:ext cx="2398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환자 특성변수 입력 별 정확도</a:t>
            </a:r>
            <a:endParaRPr lang="en-US" altLang="ko-KR" sz="12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환자 특성변수</a:t>
            </a:r>
            <a:endParaRPr lang="en-US" altLang="ko-KR" sz="9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C7DB4B0-E313-4026-BA84-9FB069E86F42}"/>
              </a:ext>
            </a:extLst>
          </p:cNvPr>
          <p:cNvSpPr/>
          <p:nvPr/>
        </p:nvSpPr>
        <p:spPr>
          <a:xfrm>
            <a:off x="2295525" y="4238625"/>
            <a:ext cx="180975" cy="180975"/>
          </a:xfrm>
          <a:prstGeom prst="ellipse">
            <a:avLst/>
          </a:prstGeom>
          <a:noFill/>
          <a:ln w="19050">
            <a:solidFill>
              <a:srgbClr val="ED7D3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10B013-7338-47E4-8245-CC5866AF1CF7}"/>
              </a:ext>
            </a:extLst>
          </p:cNvPr>
          <p:cNvCxnSpPr>
            <a:cxnSpLocks/>
          </p:cNvCxnSpPr>
          <p:nvPr/>
        </p:nvCxnSpPr>
        <p:spPr>
          <a:xfrm>
            <a:off x="2476500" y="4419600"/>
            <a:ext cx="180975" cy="180975"/>
          </a:xfrm>
          <a:prstGeom prst="line">
            <a:avLst/>
          </a:prstGeom>
          <a:ln w="19050">
            <a:solidFill>
              <a:srgbClr val="ED7D3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A5B03E-8674-4766-A233-BB06AF149230}"/>
              </a:ext>
            </a:extLst>
          </p:cNvPr>
          <p:cNvSpPr txBox="1"/>
          <p:nvPr/>
        </p:nvSpPr>
        <p:spPr>
          <a:xfrm>
            <a:off x="2645144" y="4386262"/>
            <a:ext cx="99578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Minimum</a:t>
            </a: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error value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55D88-6134-44ED-9086-5F863B80D03D}"/>
              </a:ext>
            </a:extLst>
          </p:cNvPr>
          <p:cNvSpPr txBox="1"/>
          <p:nvPr/>
        </p:nvSpPr>
        <p:spPr>
          <a:xfrm>
            <a:off x="730827" y="3871501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494949"/>
                </a:solidFill>
                <a:latin typeface="Consolas" panose="020B0609020204030204" pitchFamily="49" charset="0"/>
                <a:ea typeface="한컴 윤고딕 230" panose="02020603020101020101" pitchFamily="18" charset="-127"/>
              </a:rPr>
              <a:t>RMSE</a:t>
            </a:r>
            <a:endParaRPr lang="ko-KR" altLang="en-US" sz="1050" dirty="0">
              <a:solidFill>
                <a:srgbClr val="494949"/>
              </a:solidFill>
              <a:latin typeface="Consolas" panose="020B0609020204030204" pitchFamily="49" charset="0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1" y="715778"/>
            <a:ext cx="12509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40404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40404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6" y="2967041"/>
            <a:ext cx="11853335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30947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서론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737" y="3275112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이론적 배경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0529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제안 모델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데이터 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0320" y="3075057"/>
            <a:ext cx="125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구현 </a:t>
            </a:r>
            <a:endParaRPr lang="en-US" altLang="ko-KR" sz="14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en-US" altLang="ko-KR" sz="105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&amp;</a:t>
            </a:r>
            <a:br>
              <a:rPr lang="en-US" altLang="ko-KR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</a:br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테스트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10111" y="3275116"/>
            <a:ext cx="12509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결론</a:t>
            </a:r>
            <a:endParaRPr lang="ko-KR" altLang="en-US" sz="1200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GM에 대한 이미지 검색결과">
            <a:extLst>
              <a:ext uri="{FF2B5EF4-FFF2-40B4-BE49-F238E27FC236}">
                <a16:creationId xmlns:a16="http://schemas.microsoft.com/office/drawing/2014/main" id="{4415F8AC-9A11-44FC-BC7A-0E4D2334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4" y="4217007"/>
            <a:ext cx="2903011" cy="2177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서론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당뇨병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혈당 모니터링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328" y="1825627"/>
            <a:ext cx="9880071" cy="435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당뇨병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심각한 합병증을 유발하는 만성 질환으로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사망률과 일반 환자에 비해 긴 입원기간을 가짐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『 </a:t>
            </a:r>
            <a:r>
              <a:rPr lang="ko-KR" altLang="en-US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입원 환자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경우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측정된 혈당을 바탕으로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의료인이 경험적으로 </a:t>
            </a:r>
            <a:r>
              <a:rPr lang="ko-KR" altLang="en-US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혈당변동을 예측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하여 약물 조절 시행 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』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모니터링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자가 혈당 측정법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(Self-Monitoring Blood Glucose, </a:t>
            </a:r>
            <a:r>
              <a:rPr lang="en-US" altLang="ko-KR" sz="18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SMBG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914353" lvl="2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불연속적인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혈당 수치만을 파악해 세밀한 환자 혈당 상태를 파악하기 어려움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연속 혈당 측정법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(Continuous Glucose Monitoring, 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457177" lvl="1" indent="0">
              <a:buNone/>
            </a:pP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일상 생활 중에서 측정을 계속해 </a:t>
            </a:r>
            <a:r>
              <a:rPr lang="ko-KR" altLang="en-US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저혈당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고혈당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변동성을 쉽게 파악 가능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21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6" y="169333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서론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실제 입원환자의 데이터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특성 변수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56AE37-4C95-4E4F-9083-80F09412EF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2" y="1825627"/>
            <a:ext cx="733063" cy="49481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753FA7F-ED64-4025-AE8E-55BBE7B07BD6}"/>
              </a:ext>
            </a:extLst>
          </p:cNvPr>
          <p:cNvSpPr txBox="1">
            <a:spLocks/>
          </p:cNvSpPr>
          <p:nvPr/>
        </p:nvSpPr>
        <p:spPr>
          <a:xfrm>
            <a:off x="1321329" y="1825627"/>
            <a:ext cx="89154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7" lvl="1" indent="0">
              <a:buNone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본 논문에서는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입원환자의 데이터를 사용하여 미래의 혈당을 예측하는 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 </a:t>
            </a:r>
            <a:r>
              <a:rPr lang="ko-KR" altLang="en-US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</a:t>
            </a:r>
            <a:r>
              <a:rPr lang="ko-KR" altLang="en-US" sz="18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딥 러닝 신경망 모델</a:t>
            </a:r>
            <a:r>
              <a:rPr lang="ko-KR" altLang="en-US" sz="1800" dirty="0">
                <a:ln w="3175">
                  <a:solidFill>
                    <a:schemeClr val="tx1"/>
                  </a:solidFill>
                </a:ln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설계 및 개발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*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혈당 데이터 및 환자 특성변수를 고려하여 학습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*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정확도 향상을 위한 다양한 실험</a:t>
            </a: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 입원 환자의 데이터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천안 </a:t>
            </a:r>
            <a:r>
              <a:rPr lang="ko-KR" altLang="en-US" sz="16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순천향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대학 종합병원에서 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CGM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기기를 사용해 측정된 혈당 데이터를 제공받아 </a:t>
            </a:r>
            <a:b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제안한 딥 러닝 모델의 학습에 입력</a:t>
            </a:r>
            <a:endParaRPr lang="en-US" altLang="ko-KR" sz="16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특성 변수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『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측정 가능한 환자 개개인의 </a:t>
            </a:r>
            <a:r>
              <a:rPr lang="ko-KR" altLang="en-US" sz="2000" b="1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혈당에 영향을 미치는</a:t>
            </a:r>
            <a:r>
              <a:rPr lang="ko-KR" altLang="en-US" sz="1800" b="1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요인</a:t>
            </a:r>
            <a:b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	 (</a:t>
            </a:r>
            <a:r>
              <a:rPr lang="ko-KR" altLang="en-US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당화혈색소</a:t>
            </a:r>
            <a:r>
              <a:rPr lang="en-US" altLang="ko-KR" sz="20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HbA1c) ,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체질량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지수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(BMI), </a:t>
            </a:r>
            <a:r>
              <a:rPr lang="ko-KR" altLang="en-US" sz="18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병력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(DM) </a:t>
            </a:r>
            <a:r>
              <a:rPr lang="ko-KR" altLang="en-US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</a:t>
            </a:r>
            <a:r>
              <a:rPr lang="en-US" altLang="ko-KR" sz="16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』</a:t>
            </a:r>
          </a:p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914353" lvl="2" indent="0">
              <a:buNone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1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457177" lvl="1" indent="0">
              <a:buNone/>
            </a:pPr>
            <a:endParaRPr lang="en-US" altLang="ko-KR" sz="18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 회귀 통합이동 평균 모델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(Auto Regressive integrated Moving Average, ARIMA)</a:t>
            </a:r>
          </a:p>
          <a:p>
            <a:pPr marL="457177" lvl="1" indent="0">
              <a:buNone/>
            </a:pP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서포트 벡터 회귀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(Support Vector Regression, SVR)</a:t>
            </a:r>
          </a:p>
          <a:p>
            <a:pPr marL="457177" lvl="1" indent="0">
              <a:buNone/>
            </a:pP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심층 </a:t>
            </a:r>
            <a:r>
              <a:rPr lang="ko-KR" altLang="en-US" sz="1400" dirty="0" err="1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합성곱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신경망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(Deep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Convolutional Neural Network, DCNN)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 예측을 위한</a:t>
            </a:r>
            <a:r>
              <a: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많은 연구들이 수행되었으며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pPr marL="457177" lvl="1" indent="0">
              <a:buNone/>
            </a:pP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…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최근에는 </a:t>
            </a:r>
            <a:r>
              <a:rPr lang="en-US" altLang="ko-KR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Bi-LSTM </a:t>
            </a:r>
            <a:r>
              <a:rPr lang="ko-KR" altLang="en-US" sz="1400" dirty="0">
                <a:solidFill>
                  <a:srgbClr val="40404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기반 신경망이 기존 방식보다 정확한 예측성능 보임</a:t>
            </a:r>
            <a:endParaRPr lang="en-US" altLang="ko-KR" sz="1400" dirty="0">
              <a:solidFill>
                <a:srgbClr val="40404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2D3DE9-91A2-4928-B8D2-7B8381346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4" y="4063988"/>
            <a:ext cx="5412076" cy="14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1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이론적 배경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혈당 예측 신경망 모델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4" name="내용 개체 틀 2">
            <a:extLst>
              <a:ext uri="{FF2B5EF4-FFF2-40B4-BE49-F238E27FC236}">
                <a16:creationId xmlns:a16="http://schemas.microsoft.com/office/drawing/2014/main" id="{BE8758E5-C253-4CDF-823F-4E4D8537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0515600" cy="43513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LSTM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(Long Short-Term Memory)</a:t>
            </a:r>
            <a:b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혈당의 변화와 같은 시계열 정보 예측에 적합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다수의 게이트들이 연결된 셀로 구성됨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77" lvl="1" indent="0">
              <a:buNone/>
            </a:pPr>
            <a: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</a:t>
            </a: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언제 정보를 내보낼지 언제 쓰고 지울지를 </a:t>
            </a:r>
            <a:br>
              <a:rPr lang="en-US" altLang="ko-KR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2000" dirty="0">
                <a:solidFill>
                  <a:srgbClr val="646464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결정할 지에 대한 동작을 수행</a:t>
            </a:r>
            <a:endParaRPr lang="en-US" altLang="ko-KR" sz="2000" dirty="0">
              <a:solidFill>
                <a:srgbClr val="646464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EB7990-370C-4D24-89AD-5E6F40421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86" y="1332200"/>
            <a:ext cx="4009238" cy="39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3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0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5" y="715776"/>
            <a:ext cx="36766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제안 모델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블록 구조도와 레이어 구조도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E735E-1207-4C5C-A831-B03A7010F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14" y="1293095"/>
            <a:ext cx="6608295" cy="53955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BE109-B2BA-4828-99EF-25839992F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1" y="1608328"/>
            <a:ext cx="4231373" cy="49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51" y="715776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데이터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10" panose="02030504000101010101" pitchFamily="18" charset="-127"/>
              </a:rPr>
              <a:t>데이터 세트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rgbClr val="646464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E07EC3-3D26-4B7F-88FB-6B000E6B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228"/>
          <a:stretch/>
        </p:blipFill>
        <p:spPr>
          <a:xfrm>
            <a:off x="2391008" y="1488904"/>
            <a:ext cx="5353050" cy="730086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3AF4AA-EA89-4F61-BA24-CB8EA2D4EA93}"/>
              </a:ext>
            </a:extLst>
          </p:cNvPr>
          <p:cNvGrpSpPr/>
          <p:nvPr/>
        </p:nvGrpSpPr>
        <p:grpSpPr>
          <a:xfrm>
            <a:off x="8617339" y="809625"/>
            <a:ext cx="3196958" cy="5441950"/>
            <a:chOff x="8673900" y="933450"/>
            <a:chExt cx="3196958" cy="544195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3FA9D4D-28C0-4CBD-8F4C-97760CCBA781}"/>
                </a:ext>
              </a:extLst>
            </p:cNvPr>
            <p:cNvSpPr/>
            <p:nvPr/>
          </p:nvSpPr>
          <p:spPr>
            <a:xfrm>
              <a:off x="9761204" y="1371600"/>
              <a:ext cx="787400" cy="5003800"/>
            </a:xfrm>
            <a:prstGeom prst="roundRect">
              <a:avLst>
                <a:gd name="adj" fmla="val 26042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7E592315-5FDF-4A61-879F-024AD8CEEF2F}"/>
                </a:ext>
              </a:extLst>
            </p:cNvPr>
            <p:cNvSpPr/>
            <p:nvPr/>
          </p:nvSpPr>
          <p:spPr>
            <a:xfrm>
              <a:off x="9799304" y="2933701"/>
              <a:ext cx="711200" cy="3403600"/>
            </a:xfrm>
            <a:prstGeom prst="roundRect">
              <a:avLst>
                <a:gd name="adj" fmla="val 2604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DE9B41-3652-4DBF-80C5-48C9FDD14D79}"/>
                </a:ext>
              </a:extLst>
            </p:cNvPr>
            <p:cNvSpPr txBox="1"/>
            <p:nvPr/>
          </p:nvSpPr>
          <p:spPr>
            <a:xfrm>
              <a:off x="9799304" y="1491988"/>
              <a:ext cx="711200" cy="5603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33%</a:t>
              </a:r>
              <a:endParaRPr lang="ko-KR" altLang="en-US" dirty="0" err="1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CCB342-B67B-4B7D-B00F-F8539DC97569}"/>
                </a:ext>
              </a:extLst>
            </p:cNvPr>
            <p:cNvSpPr txBox="1"/>
            <p:nvPr/>
          </p:nvSpPr>
          <p:spPr>
            <a:xfrm>
              <a:off x="9799304" y="3038475"/>
              <a:ext cx="711200" cy="560388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66%</a:t>
              </a:r>
              <a:endParaRPr lang="ko-KR" altLang="en-US" dirty="0" err="1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4C2949E-526B-4278-93FC-D7A22A3F4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6740" y="1608329"/>
              <a:ext cx="366810" cy="3157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A33704-F9C7-4413-AA00-DCD6BDD432AB}"/>
                </a:ext>
              </a:extLst>
            </p:cNvPr>
            <p:cNvSpPr txBox="1"/>
            <p:nvPr/>
          </p:nvSpPr>
          <p:spPr>
            <a:xfrm>
              <a:off x="8673900" y="933450"/>
              <a:ext cx="914400" cy="9144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2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테스트 데이터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8D79234-1D9B-4A8C-B46C-FE5B50DF97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96229" y="3340498"/>
              <a:ext cx="381794" cy="7262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A44CE3-6F67-4AB4-9BF6-C678DFD91683}"/>
                </a:ext>
              </a:extLst>
            </p:cNvPr>
            <p:cNvSpPr txBox="1"/>
            <p:nvPr/>
          </p:nvSpPr>
          <p:spPr>
            <a:xfrm>
              <a:off x="11083458" y="2835405"/>
              <a:ext cx="787400" cy="91440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2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학습 데이터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F74D7C-A075-4B94-A9B8-F430E6511156}"/>
              </a:ext>
            </a:extLst>
          </p:cNvPr>
          <p:cNvGrpSpPr/>
          <p:nvPr/>
        </p:nvGrpSpPr>
        <p:grpSpPr>
          <a:xfrm>
            <a:off x="891540" y="2494556"/>
            <a:ext cx="7892961" cy="3412260"/>
            <a:chOff x="891540" y="2494556"/>
            <a:chExt cx="7892961" cy="34122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F4B99EF-0CA7-4294-8D79-6B5A5181A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9" t="4049" r="-1141" b="3685"/>
            <a:stretch/>
          </p:blipFill>
          <p:spPr>
            <a:xfrm>
              <a:off x="891540" y="2496866"/>
              <a:ext cx="4395832" cy="34099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376C304-2305-479D-8950-91D14203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2226" y="2494556"/>
              <a:ext cx="2962275" cy="3409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091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7" y="169338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6" y="809625"/>
            <a:ext cx="135467" cy="7048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3E5C2-1AC1-4E28-A46D-D50AC2359F74}"/>
              </a:ext>
            </a:extLst>
          </p:cNvPr>
          <p:cNvSpPr txBox="1"/>
          <p:nvPr/>
        </p:nvSpPr>
        <p:spPr>
          <a:xfrm>
            <a:off x="400049" y="715778"/>
            <a:ext cx="5876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구현 및 테스트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rgbClr val="64646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정확도 향상을 위한 실험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B960E3A-B175-4F4A-A650-F69D01A6A6AD}"/>
              </a:ext>
            </a:extLst>
          </p:cNvPr>
          <p:cNvGrpSpPr/>
          <p:nvPr/>
        </p:nvGrpSpPr>
        <p:grpSpPr>
          <a:xfrm>
            <a:off x="4857944" y="2072412"/>
            <a:ext cx="7074744" cy="1248316"/>
            <a:chOff x="4683914" y="-1757374"/>
            <a:chExt cx="7074744" cy="124831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323A038-0605-4391-921D-EA99FA9E7C97}"/>
                </a:ext>
              </a:extLst>
            </p:cNvPr>
            <p:cNvSpPr txBox="1"/>
            <p:nvPr/>
          </p:nvSpPr>
          <p:spPr>
            <a:xfrm>
              <a:off x="4683914" y="-1757374"/>
              <a:ext cx="7074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오차 측정 기준 </a:t>
              </a:r>
              <a:r>
                <a:rPr lang="en-US" altLang="ko-KR" sz="20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– </a:t>
              </a:r>
              <a:r>
                <a:rPr lang="en-US" altLang="ko-KR" sz="2000" dirty="0" err="1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RMSE</a:t>
              </a:r>
              <a:r>
                <a:rPr lang="en-US" altLang="ko-KR" sz="20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 </a:t>
              </a:r>
              <a:r>
                <a:rPr lang="en-US" altLang="ko-KR" sz="1600" kern="800" dirty="0">
                  <a:ln>
                    <a:solidFill>
                      <a:sysClr val="windowText" lastClr="000000">
                        <a:alpha val="50000"/>
                      </a:sysClr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(Root Mean Square Error)</a:t>
              </a:r>
              <a:endParaRPr lang="ko-KR" altLang="en-US" sz="1400" kern="8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BB455B2-6F92-4869-8522-F36FC07DA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3713" y="-1122986"/>
              <a:ext cx="5396098" cy="613928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CD35482-50BA-4AC8-8572-F0A5F9283945}"/>
              </a:ext>
            </a:extLst>
          </p:cNvPr>
          <p:cNvSpPr txBox="1"/>
          <p:nvPr/>
        </p:nvSpPr>
        <p:spPr>
          <a:xfrm>
            <a:off x="-655088" y="2050749"/>
            <a:ext cx="707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예측 범위 </a:t>
            </a:r>
            <a:r>
              <a:rPr lang="en-US" altLang="ko-KR" sz="2000" kern="8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PH </a:t>
            </a:r>
            <a:r>
              <a:rPr lang="en-US" altLang="ko-KR" sz="1600" kern="800" dirty="0">
                <a:ln>
                  <a:solidFill>
                    <a:sysClr val="windowText" lastClr="000000">
                      <a:alpha val="50000"/>
                    </a:sys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(Prediction Horizon)</a:t>
            </a:r>
            <a:endParaRPr lang="ko-KR" altLang="en-US" sz="2000" kern="800" dirty="0">
              <a:ln>
                <a:solidFill>
                  <a:sysClr val="windowText" lastClr="000000">
                    <a:alpha val="50000"/>
                  </a:sys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CF68963-9350-4B1A-9268-8B43BFB2F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94" y="3031193"/>
            <a:ext cx="3735580" cy="32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446</Words>
  <Application>Microsoft Office PowerPoint</Application>
  <PresentationFormat>와이드스크린</PresentationFormat>
  <Paragraphs>152</Paragraphs>
  <Slides>17</Slides>
  <Notes>6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맑은 고딕</vt:lpstr>
      <vt:lpstr>-윤고딕310</vt:lpstr>
      <vt:lpstr>-윤고딕330</vt:lpstr>
      <vt:lpstr>한컴 윤고딕 230</vt:lpstr>
      <vt:lpstr>한컴산뜻돋움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HanBeom Lee</cp:lastModifiedBy>
  <cp:revision>208</cp:revision>
  <dcterms:created xsi:type="dcterms:W3CDTF">2016-03-30T05:53:39Z</dcterms:created>
  <dcterms:modified xsi:type="dcterms:W3CDTF">2019-11-12T06:41:13Z</dcterms:modified>
</cp:coreProperties>
</file>