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79" r:id="rId5"/>
    <p:sldId id="267" r:id="rId6"/>
    <p:sldId id="269" r:id="rId7"/>
    <p:sldId id="270" r:id="rId8"/>
    <p:sldId id="271" r:id="rId9"/>
    <p:sldId id="276" r:id="rId10"/>
    <p:sldId id="272" r:id="rId11"/>
    <p:sldId id="274" r:id="rId12"/>
    <p:sldId id="277" r:id="rId13"/>
    <p:sldId id="275" r:id="rId14"/>
    <p:sldId id="263" r:id="rId15"/>
    <p:sldId id="27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HanBeom" initials="LH" lastIdx="0" clrIdx="0">
    <p:extLst>
      <p:ext uri="{19B8F6BF-5375-455C-9EA6-DF929625EA0E}">
        <p15:presenceInfo xmlns:p15="http://schemas.microsoft.com/office/powerpoint/2012/main" userId="cc4f4f4f905804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5B9BD5"/>
    <a:srgbClr val="494949"/>
    <a:srgbClr val="979797"/>
    <a:srgbClr val="EE833C"/>
    <a:srgbClr val="FFFFFF"/>
    <a:srgbClr val="646464"/>
    <a:srgbClr val="404040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5" autoAdjust="0"/>
    <p:restoredTop sz="94938" autoAdjust="0"/>
  </p:normalViewPr>
  <p:slideViewPr>
    <p:cSldViewPr snapToGrid="0" showGuides="1">
      <p:cViewPr>
        <p:scale>
          <a:sx n="125" d="100"/>
          <a:sy n="125" d="100"/>
        </p:scale>
        <p:origin x="90" y="-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6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RaiDrive-tkdgu\SFTP%20(1)\CGM\2019_08_29\&#49892;&#54744;&#44208;&#44284;_2019_08_29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RaiDrive-vkak0\SLAVE6\CGM\2019_08_29\&#49892;&#54744;&#44208;&#44284;_2019_08_2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RaiDrive-tkdgu\SFTP%20(1)\CGM\2019_08_29\&#49892;&#54744;&#44208;&#44284;_2019_08_29(2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RaiDrive-tkdgu\SFTP%20(1)\CGM\2019_08_29\&#49892;&#54744;&#44208;&#44284;_2019_08_29(2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92887568504199"/>
          <c:y val="5.0209961835610099E-2"/>
          <c:w val="0.79282729658792661"/>
          <c:h val="0.5638819581280371"/>
        </c:manualLayout>
      </c:layout>
      <c:barChart>
        <c:barDir val="col"/>
        <c:grouping val="clustered"/>
        <c:varyColors val="0"/>
        <c:ser>
          <c:idx val="0"/>
          <c:order val="0"/>
          <c:tx>
            <c:v>혈당데이터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PH별!$C$7:$C$8</c:f>
              <c:strCache>
                <c:ptCount val="2"/>
                <c:pt idx="0">
                  <c:v>PH 30</c:v>
                </c:pt>
                <c:pt idx="1">
                  <c:v>PH 60</c:v>
                </c:pt>
              </c:strCache>
            </c:strRef>
          </c:cat>
          <c:val>
            <c:numRef>
              <c:f>PH별!$D$7:$D$8</c:f>
              <c:numCache>
                <c:formatCode>0.0000_);[Red]\(0.0000\)</c:formatCode>
                <c:ptCount val="2"/>
                <c:pt idx="0">
                  <c:v>18.418318583600001</c:v>
                </c:pt>
                <c:pt idx="1">
                  <c:v>28.068209010699999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28-4864-88A1-5DCEA9289D46}"/>
            </c:ext>
          </c:extLst>
        </c:ser>
        <c:ser>
          <c:idx val="1"/>
          <c:order val="1"/>
          <c:tx>
            <c:v>혈당데이터 +HbA1c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PH별!$E$7:$E$8</c:f>
              <c:numCache>
                <c:formatCode>0.0000_);[Red]\(0.0000\)</c:formatCode>
                <c:ptCount val="2"/>
                <c:pt idx="0">
                  <c:v>18.052855369700001</c:v>
                </c:pt>
                <c:pt idx="1">
                  <c:v>27.090872114500002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28-4864-88A1-5DCEA9289D46}"/>
            </c:ext>
          </c:extLst>
        </c:ser>
        <c:ser>
          <c:idx val="2"/>
          <c:order val="2"/>
          <c:tx>
            <c:v>혈당데이터 +BMI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PH별!$C$7:$C$8</c:f>
              <c:strCache>
                <c:ptCount val="2"/>
                <c:pt idx="0">
                  <c:v>PH 30</c:v>
                </c:pt>
                <c:pt idx="1">
                  <c:v>PH 60</c:v>
                </c:pt>
              </c:strCache>
            </c:strRef>
          </c:cat>
          <c:val>
            <c:numRef>
              <c:f>PH별!$F$7:$F$8</c:f>
              <c:numCache>
                <c:formatCode>0.0000_);[Red]\(0.0000\)</c:formatCode>
                <c:ptCount val="2"/>
                <c:pt idx="0">
                  <c:v>18.583099483200002</c:v>
                </c:pt>
                <c:pt idx="1">
                  <c:v>27.998088618600001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28-4864-88A1-5DCEA9289D46}"/>
            </c:ext>
          </c:extLst>
        </c:ser>
        <c:ser>
          <c:idx val="3"/>
          <c:order val="3"/>
          <c:tx>
            <c:v>혈당데이터 +DM duration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PH별!$C$7:$C$8</c:f>
              <c:strCache>
                <c:ptCount val="2"/>
                <c:pt idx="0">
                  <c:v>PH 30</c:v>
                </c:pt>
                <c:pt idx="1">
                  <c:v>PH 60</c:v>
                </c:pt>
              </c:strCache>
            </c:strRef>
          </c:cat>
          <c:val>
            <c:numRef>
              <c:f>PH별!$G$7:$G$8</c:f>
              <c:numCache>
                <c:formatCode>0.0000_);[Red]\(0.0000\)</c:formatCode>
                <c:ptCount val="2"/>
                <c:pt idx="0">
                  <c:v>18.4392220776</c:v>
                </c:pt>
                <c:pt idx="1">
                  <c:v>28.0474033707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28-4864-88A1-5DCEA9289D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41397256"/>
        <c:axId val="541400208"/>
      </c:barChart>
      <c:catAx>
        <c:axId val="541397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400208"/>
        <c:crosses val="autoZero"/>
        <c:auto val="1"/>
        <c:lblAlgn val="ctr"/>
        <c:lblOffset val="100"/>
        <c:noMultiLvlLbl val="0"/>
      </c:catAx>
      <c:valAx>
        <c:axId val="541400208"/>
        <c:scaling>
          <c:orientation val="minMax"/>
          <c:max val="29"/>
          <c:min val="15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_);[Red]\(0.0000\)" sourceLinked="1"/>
        <c:majorTickMark val="none"/>
        <c:minorTickMark val="none"/>
        <c:tickLblPos val="nextTo"/>
        <c:crossAx val="541397256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35381728142799"/>
          <c:y val="0.73301116310029035"/>
          <c:w val="0.77955689757790902"/>
          <c:h val="0.219642762170883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선행학습!$H$5</c:f>
              <c:strCache>
                <c:ptCount val="1"/>
                <c:pt idx="0">
                  <c:v>PH30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선행학습!$G$6:$G$7</c:f>
              <c:strCache>
                <c:ptCount val="2"/>
                <c:pt idx="0">
                  <c:v>선행학습 전</c:v>
                </c:pt>
                <c:pt idx="1">
                  <c:v>선행학습 후</c:v>
                </c:pt>
              </c:strCache>
            </c:strRef>
          </c:cat>
          <c:val>
            <c:numRef>
              <c:f>선행학습!$H$6:$H$7</c:f>
              <c:numCache>
                <c:formatCode>0.0000_);[Red]\(0.0000\)</c:formatCode>
                <c:ptCount val="2"/>
                <c:pt idx="0">
                  <c:v>18.052855369700001</c:v>
                </c:pt>
                <c:pt idx="1">
                  <c:v>17.810582109599999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67-4693-A0C8-D1B25DB799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642808"/>
        <c:axId val="584643464"/>
      </c:lineChart>
      <c:catAx>
        <c:axId val="584642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643464"/>
        <c:crosses val="autoZero"/>
        <c:auto val="1"/>
        <c:lblAlgn val="ctr"/>
        <c:lblOffset val="100"/>
        <c:noMultiLvlLbl val="0"/>
      </c:catAx>
      <c:valAx>
        <c:axId val="5846434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_);[Red]\(0.0000\)" sourceLinked="1"/>
        <c:majorTickMark val="none"/>
        <c:minorTickMark val="none"/>
        <c:tickLblPos val="nextTo"/>
        <c:crossAx val="584642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Bi-LSTM 모델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선행학습!$C$12:$C$13</c:f>
              <c:strCache>
                <c:ptCount val="2"/>
                <c:pt idx="0">
                  <c:v>PH 30</c:v>
                </c:pt>
                <c:pt idx="1">
                  <c:v>PH 60</c:v>
                </c:pt>
              </c:strCache>
            </c:strRef>
          </c:cat>
          <c:val>
            <c:numRef>
              <c:f>선행학습!$F$12:$F$13</c:f>
              <c:numCache>
                <c:formatCode>General</c:formatCode>
                <c:ptCount val="2"/>
                <c:pt idx="0">
                  <c:v>21.747</c:v>
                </c:pt>
                <c:pt idx="1">
                  <c:v>36.917999999999999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74-492B-BCB4-D750FE7163DA}"/>
            </c:ext>
          </c:extLst>
        </c:ser>
        <c:ser>
          <c:idx val="1"/>
          <c:order val="1"/>
          <c:tx>
            <c:v>제안된 모델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선행학습!$C$12:$C$13</c:f>
              <c:strCache>
                <c:ptCount val="2"/>
                <c:pt idx="0">
                  <c:v>PH 30</c:v>
                </c:pt>
                <c:pt idx="1">
                  <c:v>PH 60</c:v>
                </c:pt>
              </c:strCache>
            </c:strRef>
          </c:cat>
          <c:val>
            <c:numRef>
              <c:f>선행학습!$E$12:$E$13</c:f>
              <c:numCache>
                <c:formatCode>0.0000_ </c:formatCode>
                <c:ptCount val="2"/>
                <c:pt idx="0">
                  <c:v>18.353457648700001</c:v>
                </c:pt>
                <c:pt idx="1">
                  <c:v>26.964016715700001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74-492B-BCB4-D750FE716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32770216"/>
        <c:axId val="632772184"/>
      </c:barChart>
      <c:catAx>
        <c:axId val="632770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2772184"/>
        <c:crosses val="autoZero"/>
        <c:auto val="1"/>
        <c:lblAlgn val="ctr"/>
        <c:lblOffset val="100"/>
        <c:noMultiLvlLbl val="0"/>
      </c:catAx>
      <c:valAx>
        <c:axId val="632772184"/>
        <c:scaling>
          <c:orientation val="minMax"/>
          <c:max val="30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);[Red]\(#,##0.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2770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74425609888722"/>
          <c:y val="5.0209961835610099E-2"/>
          <c:w val="0.59545905040187297"/>
          <c:h val="0.82432978159489545"/>
        </c:manualLayout>
      </c:layout>
      <c:barChart>
        <c:barDir val="col"/>
        <c:grouping val="clustered"/>
        <c:varyColors val="0"/>
        <c:ser>
          <c:idx val="0"/>
          <c:order val="0"/>
          <c:tx>
            <c:v>혈당데이터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PH별!$C$7:$C$8</c:f>
              <c:strCache>
                <c:ptCount val="2"/>
                <c:pt idx="0">
                  <c:v>PH 30</c:v>
                </c:pt>
                <c:pt idx="1">
                  <c:v>PH 60</c:v>
                </c:pt>
              </c:strCache>
            </c:strRef>
          </c:cat>
          <c:val>
            <c:numRef>
              <c:f>PH별!$D$7:$D$8</c:f>
              <c:numCache>
                <c:formatCode>0.0000_);[Red]\(0.0000\)</c:formatCode>
                <c:ptCount val="2"/>
                <c:pt idx="0">
                  <c:v>18.418318583600001</c:v>
                </c:pt>
                <c:pt idx="1">
                  <c:v>28.068209010699999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28-4864-88A1-5DCEA9289D46}"/>
            </c:ext>
          </c:extLst>
        </c:ser>
        <c:ser>
          <c:idx val="1"/>
          <c:order val="1"/>
          <c:tx>
            <c:v>혈당데이터 +HbA1c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PH별!$E$7:$E$8</c:f>
              <c:numCache>
                <c:formatCode>0.0000_);[Red]\(0.0000\)</c:formatCode>
                <c:ptCount val="2"/>
                <c:pt idx="0">
                  <c:v>18.052855369700001</c:v>
                </c:pt>
                <c:pt idx="1">
                  <c:v>27.090872114500002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28-4864-88A1-5DCEA9289D46}"/>
            </c:ext>
          </c:extLst>
        </c:ser>
        <c:ser>
          <c:idx val="2"/>
          <c:order val="2"/>
          <c:tx>
            <c:v>혈당데이터 +BMI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PH별!$C$7:$C$8</c:f>
              <c:strCache>
                <c:ptCount val="2"/>
                <c:pt idx="0">
                  <c:v>PH 30</c:v>
                </c:pt>
                <c:pt idx="1">
                  <c:v>PH 60</c:v>
                </c:pt>
              </c:strCache>
            </c:strRef>
          </c:cat>
          <c:val>
            <c:numRef>
              <c:f>PH별!$F$7:$F$8</c:f>
              <c:numCache>
                <c:formatCode>0.0000_);[Red]\(0.0000\)</c:formatCode>
                <c:ptCount val="2"/>
                <c:pt idx="0">
                  <c:v>18.583099483200002</c:v>
                </c:pt>
                <c:pt idx="1">
                  <c:v>27.998088618600001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28-4864-88A1-5DCEA9289D46}"/>
            </c:ext>
          </c:extLst>
        </c:ser>
        <c:ser>
          <c:idx val="3"/>
          <c:order val="3"/>
          <c:tx>
            <c:v>혈당데이터 +DM duration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PH별!$C$7:$C$8</c:f>
              <c:strCache>
                <c:ptCount val="2"/>
                <c:pt idx="0">
                  <c:v>PH 30</c:v>
                </c:pt>
                <c:pt idx="1">
                  <c:v>PH 60</c:v>
                </c:pt>
              </c:strCache>
            </c:strRef>
          </c:cat>
          <c:val>
            <c:numRef>
              <c:f>PH별!$G$7:$G$8</c:f>
              <c:numCache>
                <c:formatCode>0.0000_);[Red]\(0.0000\)</c:formatCode>
                <c:ptCount val="2"/>
                <c:pt idx="0">
                  <c:v>18.4392220776</c:v>
                </c:pt>
                <c:pt idx="1">
                  <c:v>28.0474033707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28-4864-88A1-5DCEA9289D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41397256"/>
        <c:axId val="541400208"/>
      </c:barChart>
      <c:catAx>
        <c:axId val="541397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400208"/>
        <c:crosses val="autoZero"/>
        <c:auto val="1"/>
        <c:lblAlgn val="ctr"/>
        <c:lblOffset val="100"/>
        <c:noMultiLvlLbl val="0"/>
      </c:catAx>
      <c:valAx>
        <c:axId val="541400208"/>
        <c:scaling>
          <c:orientation val="minMax"/>
          <c:max val="29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_);[Red]\(0.00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397256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802115296428606"/>
          <c:y val="0.10641878478012547"/>
          <c:w val="0.22903570967589121"/>
          <c:h val="0.756993354658695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1B09D-C2A7-452F-9F40-C1860AF892A3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5F0D3-2A12-4510-A0E0-EF778F93A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5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어떤걸</a:t>
            </a:r>
            <a:r>
              <a:rPr lang="ko-KR" altLang="en-US" dirty="0"/>
              <a:t> 개발했다는 내용이 없음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5F0D3-2A12-4510-A0E0-EF778F93AF9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4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어떤걸</a:t>
            </a:r>
            <a:r>
              <a:rPr lang="ko-KR" altLang="en-US" dirty="0"/>
              <a:t> 개발했다는 내용이 없음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5F0D3-2A12-4510-A0E0-EF778F93AF9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747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5F0D3-2A12-4510-A0E0-EF778F93AF9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21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5F0D3-2A12-4510-A0E0-EF778F93AF9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81"/>
            <a:ext cx="617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입원 환자를 위한</a:t>
            </a:r>
            <a:b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딥 러닝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30" panose="02030504000101010101" pitchFamily="18" charset="-127"/>
              </a:rPr>
              <a:t>기반 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혈당 예측</a:t>
            </a:r>
            <a:endParaRPr lang="ko-KR" altLang="en-US" sz="32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660" y="377312"/>
            <a:ext cx="1502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년도 졸업논문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차 발표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964414" y="5808280"/>
            <a:ext cx="36942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kern="0" dirty="0">
                <a:ln w="3175">
                  <a:noFill/>
                </a:ln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컴퓨터 공학과 </a:t>
            </a:r>
            <a:r>
              <a:rPr lang="en-US" altLang="ko-KR" sz="1200" kern="0" dirty="0">
                <a:ln w="3175">
                  <a:noFill/>
                </a:ln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20144665 </a:t>
            </a:r>
            <a:r>
              <a:rPr lang="ko-KR" altLang="en-US" sz="1600" kern="0" dirty="0">
                <a:ln w="31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김 상현</a:t>
            </a:r>
            <a:endParaRPr lang="en-US" altLang="ko-KR" sz="1400" kern="0" dirty="0">
              <a:ln w="3175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r"/>
            <a:r>
              <a:rPr lang="ko-KR" altLang="en-US" sz="1200" kern="0" dirty="0">
                <a:ln w="3175">
                  <a:noFill/>
                </a:ln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컴퓨터 공학과 </a:t>
            </a:r>
            <a:r>
              <a:rPr lang="en-US" altLang="ko-KR" sz="1200" kern="0" dirty="0">
                <a:ln w="3175">
                  <a:noFill/>
                </a:ln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20144638 </a:t>
            </a:r>
            <a:r>
              <a:rPr lang="ko-KR" altLang="en-US" sz="1600" kern="0" dirty="0">
                <a:ln w="31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한범</a:t>
            </a:r>
            <a:endParaRPr lang="en-US" altLang="ko-KR" sz="1200" kern="0" dirty="0">
              <a:ln w="3175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CB5E0C-A0C4-4E58-A07E-4A456AD3F1F2}"/>
              </a:ext>
            </a:extLst>
          </p:cNvPr>
          <p:cNvSpPr/>
          <p:nvPr/>
        </p:nvSpPr>
        <p:spPr>
          <a:xfrm>
            <a:off x="8546264" y="5408170"/>
            <a:ext cx="20697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000" kern="0" dirty="0">
                <a:ln w="3175">
                  <a:noFill/>
                </a:ln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지도교수  </a:t>
            </a:r>
            <a:r>
              <a:rPr lang="ko-KR" altLang="en-US" sz="2000" kern="0" dirty="0">
                <a:ln w="31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상정</a:t>
            </a:r>
            <a:endParaRPr lang="en-US" altLang="ko-KR" sz="2000" kern="0" dirty="0">
              <a:ln w="3175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49" y="715778"/>
            <a:ext cx="58764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구현 및 테스트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정확도 향상을 위한 실험</a:t>
            </a:r>
          </a:p>
        </p:txBody>
      </p:sp>
      <p:graphicFrame>
        <p:nvGraphicFramePr>
          <p:cNvPr id="28" name="차트 27">
            <a:extLst>
              <a:ext uri="{FF2B5EF4-FFF2-40B4-BE49-F238E27FC236}">
                <a16:creationId xmlns:a16="http://schemas.microsoft.com/office/drawing/2014/main" id="{BD245B23-530F-43FD-99B2-74DAE2C631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1262310"/>
              </p:ext>
            </p:extLst>
          </p:nvPr>
        </p:nvGraphicFramePr>
        <p:xfrm>
          <a:off x="4028760" y="2933719"/>
          <a:ext cx="3829047" cy="2950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2C92EFE-5EA7-4797-8B55-D1806D18A72F}"/>
              </a:ext>
            </a:extLst>
          </p:cNvPr>
          <p:cNvSpPr txBox="1"/>
          <p:nvPr/>
        </p:nvSpPr>
        <p:spPr>
          <a:xfrm>
            <a:off x="1193881" y="2192142"/>
            <a:ext cx="2398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Epoch-time 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별 정확도</a:t>
            </a:r>
            <a:endParaRPr lang="en-US" altLang="ko-KR" sz="12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Epoch-Time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E5792B-56A2-4758-B87E-CF00A1CCF68B}"/>
              </a:ext>
            </a:extLst>
          </p:cNvPr>
          <p:cNvSpPr txBox="1"/>
          <p:nvPr/>
        </p:nvSpPr>
        <p:spPr>
          <a:xfrm>
            <a:off x="4953947" y="2192140"/>
            <a:ext cx="2398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환자 특성변수 입력 별 정확도</a:t>
            </a:r>
            <a:endParaRPr lang="en-US" altLang="ko-KR" sz="12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환자 특성변수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B942C30-8A4C-4DEF-AD88-3791C44F2C45}"/>
              </a:ext>
            </a:extLst>
          </p:cNvPr>
          <p:cNvGrpSpPr/>
          <p:nvPr/>
        </p:nvGrpSpPr>
        <p:grpSpPr>
          <a:xfrm>
            <a:off x="400049" y="2971801"/>
            <a:ext cx="3776512" cy="2575471"/>
            <a:chOff x="1287145" y="2861991"/>
            <a:chExt cx="4279303" cy="289317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0E3790B-5E3E-492A-9287-E63C28812D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744"/>
            <a:stretch/>
          </p:blipFill>
          <p:spPr>
            <a:xfrm>
              <a:off x="1287145" y="2861991"/>
              <a:ext cx="4279303" cy="2893171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A834431-2082-4261-B882-07FE30DC4D39}"/>
                </a:ext>
              </a:extLst>
            </p:cNvPr>
            <p:cNvGrpSpPr/>
            <p:nvPr/>
          </p:nvGrpSpPr>
          <p:grpSpPr>
            <a:xfrm>
              <a:off x="2295525" y="4238625"/>
              <a:ext cx="1345404" cy="586219"/>
              <a:chOff x="2295525" y="4238625"/>
              <a:chExt cx="1345404" cy="586219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3C7DB4B0-E313-4026-BA84-9FB069E86F42}"/>
                  </a:ext>
                </a:extLst>
              </p:cNvPr>
              <p:cNvSpPr/>
              <p:nvPr/>
            </p:nvSpPr>
            <p:spPr>
              <a:xfrm>
                <a:off x="2295525" y="4238625"/>
                <a:ext cx="180975" cy="180975"/>
              </a:xfrm>
              <a:prstGeom prst="ellipse">
                <a:avLst/>
              </a:prstGeom>
              <a:noFill/>
              <a:ln w="19050">
                <a:solidFill>
                  <a:srgbClr val="ED7D3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E10B013-7338-47E4-8245-CC5866AF1C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4419600"/>
                <a:ext cx="180975" cy="180975"/>
              </a:xfrm>
              <a:prstGeom prst="line">
                <a:avLst/>
              </a:prstGeom>
              <a:ln w="19050">
                <a:solidFill>
                  <a:srgbClr val="ED7D3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A5B03E-8674-4766-A233-BB06AF149230}"/>
                  </a:ext>
                </a:extLst>
              </p:cNvPr>
              <p:cNvSpPr txBox="1"/>
              <p:nvPr/>
            </p:nvSpPr>
            <p:spPr>
              <a:xfrm>
                <a:off x="2645144" y="4386262"/>
                <a:ext cx="995785" cy="438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한컴 윤고딕 230" panose="02020603020101020101" pitchFamily="18" charset="-127"/>
                  </a:rPr>
                  <a:t>Minimum</a:t>
                </a:r>
              </a:p>
              <a:p>
                <a:r>
                  <a: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한컴 윤고딕 230" panose="02020603020101020101" pitchFamily="18" charset="-127"/>
                  </a:rPr>
                  <a:t>error value</a:t>
                </a:r>
                <a:endPara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한컴 윤고딕 230" panose="02020603020101020101" pitchFamily="18" charset="-127"/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7284D10-127F-4B59-A625-19F903641E0C}"/>
              </a:ext>
            </a:extLst>
          </p:cNvPr>
          <p:cNvSpPr txBox="1"/>
          <p:nvPr/>
        </p:nvSpPr>
        <p:spPr>
          <a:xfrm>
            <a:off x="8790214" y="2192141"/>
            <a:ext cx="2398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pre-train 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이전 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/ 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이후 정확도</a:t>
            </a:r>
            <a:endParaRPr lang="en-US" altLang="ko-KR" sz="12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선행학습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30" name="차트 29">
            <a:extLst>
              <a:ext uri="{FF2B5EF4-FFF2-40B4-BE49-F238E27FC236}">
                <a16:creationId xmlns:a16="http://schemas.microsoft.com/office/drawing/2014/main" id="{0B3405A7-7037-483C-8127-35E71D28AE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7892670"/>
              </p:ext>
            </p:extLst>
          </p:nvPr>
        </p:nvGraphicFramePr>
        <p:xfrm>
          <a:off x="8007413" y="2933720"/>
          <a:ext cx="3829047" cy="2244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4926BCA0-0EA6-4D9C-9E1F-A7832A9CC156}"/>
              </a:ext>
            </a:extLst>
          </p:cNvPr>
          <p:cNvSpPr txBox="1"/>
          <p:nvPr/>
        </p:nvSpPr>
        <p:spPr>
          <a:xfrm>
            <a:off x="10365738" y="4290175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-윤고딕310" panose="02030504000101010101" pitchFamily="18" charset="-127"/>
              </a:rPr>
              <a:t>Error rate 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-윤고딕310" panose="02030504000101010101" pitchFamily="18" charset="-127"/>
              </a:rPr>
              <a:t>-1.3%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-윤고딕310" panose="02030504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64391C7-2093-452E-B8B4-2D0E1B7DD345}"/>
              </a:ext>
            </a:extLst>
          </p:cNvPr>
          <p:cNvCxnSpPr>
            <a:cxnSpLocks/>
          </p:cNvCxnSpPr>
          <p:nvPr/>
        </p:nvCxnSpPr>
        <p:spPr>
          <a:xfrm>
            <a:off x="10298363" y="4069517"/>
            <a:ext cx="403923" cy="22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82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49" y="715778"/>
            <a:ext cx="58764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구현 및 테스트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30" panose="02030504000101010101" pitchFamily="18" charset="-127"/>
                <a:ea typeface="-윤고딕310" panose="02030504000101010101" pitchFamily="18" charset="-127"/>
              </a:rPr>
              <a:t>최근 연구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30" panose="02030504000101010101" pitchFamily="18" charset="-127"/>
                <a:ea typeface="-윤고딕310" panose="02030504000101010101" pitchFamily="18" charset="-127"/>
              </a:rPr>
              <a:t>(Bi-LSTM)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30" panose="02030504000101010101" pitchFamily="18" charset="-127"/>
                <a:ea typeface="-윤고딕310" panose="02030504000101010101" pitchFamily="18" charset="-127"/>
              </a:rPr>
              <a:t>와 정확도 비교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64646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29410EDE-E2F8-4889-BF96-A9C209E207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765833"/>
              </p:ext>
            </p:extLst>
          </p:nvPr>
        </p:nvGraphicFramePr>
        <p:xfrm>
          <a:off x="1286412" y="2576642"/>
          <a:ext cx="5422562" cy="3143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9BF64DF9-301E-4312-BCA4-70B891E50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986" y="2115401"/>
            <a:ext cx="4700037" cy="3600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정확도 비교 시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endParaRPr lang="en-US" altLang="ko-KR" sz="16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Sun et, al</a:t>
            </a: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</a:t>
            </a:r>
            <a:r>
              <a:rPr lang="en-US" altLang="ko-KR" sz="1800" dirty="0">
                <a:solidFill>
                  <a:srgbClr val="5B9BD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Bi-LSTM </a:t>
            </a:r>
            <a:r>
              <a:rPr lang="ko-KR" altLang="en-US" sz="1800" dirty="0">
                <a:solidFill>
                  <a:srgbClr val="5B9BD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기반 신경망 모델</a:t>
            </a: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보다</a:t>
            </a:r>
            <a:endParaRPr lang="en-US" altLang="ko-KR" sz="16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ED7D3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제안된 모델</a:t>
            </a: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정확도가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높음</a:t>
            </a: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보임</a:t>
            </a:r>
            <a:endParaRPr lang="en-US" altLang="ko-KR" sz="16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0" indent="0">
              <a:buNone/>
            </a:pPr>
            <a:endParaRPr lang="en-US" altLang="ko-KR" sz="16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416E09-F94D-4455-9428-5E81ADE3347A}"/>
              </a:ext>
            </a:extLst>
          </p:cNvPr>
          <p:cNvSpPr/>
          <p:nvPr/>
        </p:nvSpPr>
        <p:spPr>
          <a:xfrm>
            <a:off x="8477580" y="3771811"/>
            <a:ext cx="22656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 +30 </a:t>
            </a: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예측 정확도</a:t>
            </a:r>
            <a:endParaRPr lang="en-US" altLang="ko-KR" sz="16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en-US" altLang="ko-KR" sz="20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+ 18.1%</a:t>
            </a:r>
          </a:p>
          <a:p>
            <a:endParaRPr lang="en-US" altLang="ko-KR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</a:t>
            </a: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+60</a:t>
            </a: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예측 정확도</a:t>
            </a:r>
            <a:endParaRPr lang="en-US" altLang="ko-KR" sz="16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en-US" altLang="ko-KR" sz="20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+ 27.7%</a:t>
            </a:r>
            <a:endParaRPr lang="en-US" altLang="ko-KR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425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BA4DE-5AB3-4A7A-A234-FEB9010865C1}"/>
              </a:ext>
            </a:extLst>
          </p:cNvPr>
          <p:cNvSpPr txBox="1"/>
          <p:nvPr/>
        </p:nvSpPr>
        <p:spPr>
          <a:xfrm>
            <a:off x="400049" y="715778"/>
            <a:ext cx="58764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구현 및 테스트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실제 혈당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&amp;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예측 혈당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B68782-A1E7-4A1B-8332-D3D9F10AF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13" y="2729275"/>
            <a:ext cx="3609975" cy="2838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CB5779A-4183-42B4-9917-89EA1A510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722" y="2729275"/>
            <a:ext cx="3571875" cy="28098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9A1171-63A3-4C9F-84F9-D7675B8B1CFB}"/>
              </a:ext>
            </a:extLst>
          </p:cNvPr>
          <p:cNvSpPr txBox="1"/>
          <p:nvPr/>
        </p:nvSpPr>
        <p:spPr>
          <a:xfrm>
            <a:off x="2558628" y="1663954"/>
            <a:ext cx="707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실선 </a:t>
            </a:r>
            <a:r>
              <a:rPr lang="en-US" altLang="ko-KR" sz="2000" dirty="0">
                <a:ln>
                  <a:solidFill>
                    <a:sysClr val="windowText" lastClr="000000">
                      <a:alpha val="50000"/>
                    </a:sys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– </a:t>
            </a:r>
            <a:r>
              <a:rPr lang="ko-KR" altLang="en-US" sz="2000" dirty="0">
                <a:ln>
                  <a:solidFill>
                    <a:sysClr val="windowText" lastClr="000000">
                      <a:alpha val="50000"/>
                    </a:sys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실제 입원환자 혈당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점선 </a:t>
            </a:r>
            <a:r>
              <a:rPr lang="en-US" altLang="ko-KR" sz="2000" dirty="0">
                <a:ln>
                  <a:solidFill>
                    <a:sysClr val="windowText" lastClr="000000">
                      <a:alpha val="50000"/>
                    </a:sys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– </a:t>
            </a:r>
            <a:r>
              <a:rPr lang="ko-KR" altLang="en-US" sz="2000" dirty="0">
                <a:ln>
                  <a:solidFill>
                    <a:sysClr val="windowText" lastClr="000000">
                      <a:alpha val="50000"/>
                    </a:sys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예측 혈당</a:t>
            </a:r>
            <a:r>
              <a:rPr lang="en-US" altLang="ko-KR" sz="2000" dirty="0">
                <a:noFill/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11111111</a:t>
            </a:r>
            <a:endParaRPr lang="en-US" altLang="ko-KR" sz="1600" kern="800" dirty="0">
              <a:noFill/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6622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51" y="715776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결론 및 향후 계획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BE8758E5-C253-4CDF-823F-4E4D8537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351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결론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2000" u="sng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실제 임상 환자</a:t>
            </a: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들의 </a:t>
            </a:r>
            <a:r>
              <a:rPr lang="en-US" altLang="ko-KR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CGM </a:t>
            </a: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데이터를 활용</a:t>
            </a:r>
            <a:endParaRPr lang="en-US" altLang="ko-KR" sz="20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예측 정확도 향상을 위한 </a:t>
            </a:r>
            <a:r>
              <a:rPr lang="ko-KR" alt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다양한 실험</a:t>
            </a:r>
            <a:endParaRPr lang="en-US" altLang="ko-KR" sz="2000" u="sng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endParaRPr lang="en-US" altLang="ko-KR" sz="20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최근 연구의 </a:t>
            </a:r>
            <a:r>
              <a:rPr lang="en-US" altLang="ko-KR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Bi-LSTM </a:t>
            </a: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모델보다 </a:t>
            </a:r>
            <a:r>
              <a:rPr lang="ko-KR" altLang="en-US" sz="2000" u="sng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정확도 </a:t>
            </a:r>
            <a:r>
              <a:rPr lang="ko-KR" alt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최대 </a:t>
            </a:r>
            <a:r>
              <a:rPr lang="en-US" altLang="ko-KR" sz="2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27%</a:t>
            </a:r>
            <a:r>
              <a:rPr lang="en-US" altLang="ko-KR" sz="2000" u="sng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u="sng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향상</a:t>
            </a:r>
            <a:endParaRPr lang="en-US" altLang="ko-KR" sz="2000" u="sng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향후 계획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실제 입원 환자의 데이터를 사용했기 때문에 노이즈 多</a:t>
            </a:r>
            <a:endParaRPr lang="en-US" altLang="ko-KR" sz="20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많은 양의 데이터 확보가 중요하지만 어려움</a:t>
            </a:r>
            <a:endParaRPr lang="en-US" altLang="ko-KR" sz="20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914353" lvl="2" indent="0">
              <a:buNone/>
            </a:pPr>
            <a:r>
              <a:rPr lang="en-US" altLang="ko-KR" sz="18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</a:t>
            </a:r>
            <a:r>
              <a:rPr lang="ko-KR" altLang="en-US" sz="18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환자의 프라이버시와 직결된 생체 정보이기 때문</a:t>
            </a:r>
            <a:endParaRPr lang="en-US" altLang="ko-KR" sz="18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914353" lvl="2" indent="0">
              <a:buNone/>
            </a:pPr>
            <a:endParaRPr lang="en-US" altLang="ko-KR" sz="18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추가적인 데이터가 확보가 되었을 때</a:t>
            </a:r>
            <a:r>
              <a:rPr lang="en-US" altLang="ko-KR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노이즈의 영향이 적어질 것으로 예상</a:t>
            </a:r>
            <a:endParaRPr lang="en-US" altLang="ko-KR" sz="20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143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62320" y="4606208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169DC-338E-414C-B714-4FB97BC64DAE}"/>
              </a:ext>
            </a:extLst>
          </p:cNvPr>
          <p:cNvSpPr txBox="1"/>
          <p:nvPr/>
        </p:nvSpPr>
        <p:spPr>
          <a:xfrm>
            <a:off x="3009900" y="3044281"/>
            <a:ext cx="617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입원 환자를 위한</a:t>
            </a:r>
            <a:b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30" panose="02030504000101010101" pitchFamily="18" charset="-127"/>
              </a:rPr>
              <a:t>딥 러닝 기반 혈당 예측</a:t>
            </a:r>
            <a:endParaRPr lang="ko-KR" altLang="en-US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49" y="715778"/>
            <a:ext cx="58764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구현 및 테스트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Epoch-Time /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환자 특성변수</a:t>
            </a:r>
          </a:p>
        </p:txBody>
      </p:sp>
      <p:graphicFrame>
        <p:nvGraphicFramePr>
          <p:cNvPr id="28" name="차트 27">
            <a:extLst>
              <a:ext uri="{FF2B5EF4-FFF2-40B4-BE49-F238E27FC236}">
                <a16:creationId xmlns:a16="http://schemas.microsoft.com/office/drawing/2014/main" id="{BD245B23-530F-43FD-99B2-74DAE2C6316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65101" y="2745654"/>
          <a:ext cx="5214021" cy="2946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2C92EFE-5EA7-4797-8B55-D1806D18A72F}"/>
              </a:ext>
            </a:extLst>
          </p:cNvPr>
          <p:cNvSpPr txBox="1"/>
          <p:nvPr/>
        </p:nvSpPr>
        <p:spPr>
          <a:xfrm>
            <a:off x="1982302" y="1862381"/>
            <a:ext cx="2398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Epoch-time 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별 정확도</a:t>
            </a:r>
            <a:endParaRPr lang="en-US" altLang="ko-KR" sz="12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Epoch-Time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E3790B-5E3E-492A-9287-E63C28812D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32"/>
          <a:stretch/>
        </p:blipFill>
        <p:spPr>
          <a:xfrm>
            <a:off x="1276350" y="2861991"/>
            <a:ext cx="4290098" cy="28931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E5792B-56A2-4758-B87E-CF00A1CCF68B}"/>
              </a:ext>
            </a:extLst>
          </p:cNvPr>
          <p:cNvSpPr txBox="1"/>
          <p:nvPr/>
        </p:nvSpPr>
        <p:spPr>
          <a:xfrm>
            <a:off x="7672914" y="1862380"/>
            <a:ext cx="2398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환자 특성변수 입력 별 정확도</a:t>
            </a:r>
            <a:endParaRPr lang="en-US" altLang="ko-KR" sz="12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환자 특성변수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C7DB4B0-E313-4026-BA84-9FB069E86F42}"/>
              </a:ext>
            </a:extLst>
          </p:cNvPr>
          <p:cNvSpPr/>
          <p:nvPr/>
        </p:nvSpPr>
        <p:spPr>
          <a:xfrm>
            <a:off x="2295525" y="4238625"/>
            <a:ext cx="180975" cy="180975"/>
          </a:xfrm>
          <a:prstGeom prst="ellipse">
            <a:avLst/>
          </a:prstGeom>
          <a:noFill/>
          <a:ln w="1905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10B013-7338-47E4-8245-CC5866AF1CF7}"/>
              </a:ext>
            </a:extLst>
          </p:cNvPr>
          <p:cNvCxnSpPr>
            <a:cxnSpLocks/>
          </p:cNvCxnSpPr>
          <p:nvPr/>
        </p:nvCxnSpPr>
        <p:spPr>
          <a:xfrm>
            <a:off x="2476500" y="4419600"/>
            <a:ext cx="180975" cy="180975"/>
          </a:xfrm>
          <a:prstGeom prst="line">
            <a:avLst/>
          </a:prstGeom>
          <a:ln w="19050">
            <a:solidFill>
              <a:srgbClr val="ED7D3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A5B03E-8674-4766-A233-BB06AF149230}"/>
              </a:ext>
            </a:extLst>
          </p:cNvPr>
          <p:cNvSpPr txBox="1"/>
          <p:nvPr/>
        </p:nvSpPr>
        <p:spPr>
          <a:xfrm>
            <a:off x="2645144" y="4386262"/>
            <a:ext cx="99578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한컴 윤고딕 230" panose="02020603020101020101" pitchFamily="18" charset="-127"/>
              </a:rPr>
              <a:t>Minimum</a:t>
            </a:r>
          </a:p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한컴 윤고딕 230" panose="02020603020101020101" pitchFamily="18" charset="-127"/>
              </a:rPr>
              <a:t>error value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한컴 윤고딕 230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B55D88-6134-44ED-9086-5F863B80D03D}"/>
              </a:ext>
            </a:extLst>
          </p:cNvPr>
          <p:cNvSpPr txBox="1"/>
          <p:nvPr/>
        </p:nvSpPr>
        <p:spPr>
          <a:xfrm>
            <a:off x="730827" y="387150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494949"/>
                </a:solidFill>
                <a:latin typeface="Consolas" panose="020B0609020204030204" pitchFamily="49" charset="0"/>
                <a:ea typeface="한컴 윤고딕 230" panose="02020603020101020101" pitchFamily="18" charset="-127"/>
              </a:rPr>
              <a:t>RMSE</a:t>
            </a:r>
            <a:endParaRPr lang="ko-KR" altLang="en-US" sz="1050" dirty="0">
              <a:solidFill>
                <a:srgbClr val="494949"/>
              </a:solidFill>
              <a:latin typeface="Consolas" panose="020B0609020204030204" pitchFamily="49" charset="0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24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1" y="715778"/>
            <a:ext cx="12509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40404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40404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64646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6" y="2967041"/>
            <a:ext cx="11853335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30947" y="3275116"/>
            <a:ext cx="12509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서론</a:t>
            </a:r>
            <a:endParaRPr lang="ko-KR" altLang="en-US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0737" y="3275112"/>
            <a:ext cx="12509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이론적 배경</a:t>
            </a:r>
            <a:endParaRPr lang="ko-KR" altLang="en-US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0529" y="3075057"/>
            <a:ext cx="125095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제안 모델 </a:t>
            </a:r>
            <a:endParaRPr lang="en-US" altLang="ko-KR" sz="14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&amp;</a:t>
            </a:r>
            <a:br>
              <a:rPr lang="en-US" altLang="ko-KR" sz="1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1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데이터 </a:t>
            </a:r>
            <a:endParaRPr lang="ko-KR" altLang="en-US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90320" y="3075057"/>
            <a:ext cx="125095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구현 </a:t>
            </a:r>
            <a:endParaRPr lang="en-US" altLang="ko-KR" sz="14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&amp;</a:t>
            </a:r>
            <a:br>
              <a:rPr lang="en-US" altLang="ko-KR" sz="1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1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테스트</a:t>
            </a:r>
            <a:endParaRPr lang="ko-KR" altLang="en-US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10111" y="3275116"/>
            <a:ext cx="12509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결론</a:t>
            </a:r>
            <a:endParaRPr lang="ko-KR" altLang="en-US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972600" y="4200505"/>
            <a:ext cx="1367632" cy="466565"/>
            <a:chOff x="1832770" y="4324350"/>
            <a:chExt cx="1647295" cy="561975"/>
          </a:xfrm>
        </p:grpSpPr>
        <p:sp>
          <p:nvSpPr>
            <p:cNvPr id="14" name="양쪽 대괄호 13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023341" y="4366661"/>
              <a:ext cx="1257335" cy="496928"/>
              <a:chOff x="2023341" y="4314780"/>
              <a:chExt cx="1257335" cy="49692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2309096" y="4314780"/>
                <a:ext cx="685819" cy="296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-윤고딕310" panose="02030504000101010101" pitchFamily="18" charset="-127"/>
                  </a:rPr>
                  <a:t>당뇨병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023341" y="4515136"/>
                <a:ext cx="1257335" cy="296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혈당 예측 모델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3692394" y="4200503"/>
            <a:ext cx="1367632" cy="466567"/>
            <a:chOff x="1832770" y="4324350"/>
            <a:chExt cx="1647295" cy="561975"/>
          </a:xfrm>
        </p:grpSpPr>
        <p:sp>
          <p:nvSpPr>
            <p:cNvPr id="21" name="양쪽 대괄호 20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1919083" y="4366661"/>
              <a:ext cx="1465861" cy="496921"/>
              <a:chOff x="1919083" y="4314780"/>
              <a:chExt cx="1465861" cy="49692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50375" y="4314780"/>
                <a:ext cx="1203272" cy="296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혈당 모니터링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919083" y="4515130"/>
                <a:ext cx="1465861" cy="296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딥 러닝 예측 모델</a:t>
                </a:r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5412188" y="4200503"/>
            <a:ext cx="1367631" cy="466567"/>
            <a:chOff x="1832770" y="4324350"/>
            <a:chExt cx="1647295" cy="561975"/>
          </a:xfrm>
        </p:grpSpPr>
        <p:sp>
          <p:nvSpPr>
            <p:cNvPr id="26" name="양쪽 대괄호 25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1945045" y="4363029"/>
              <a:ext cx="1411799" cy="500530"/>
              <a:chOff x="1945045" y="4311148"/>
              <a:chExt cx="1411799" cy="50053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2051569" y="4311148"/>
                <a:ext cx="1203272" cy="296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레이어 구조도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945045" y="4515108"/>
                <a:ext cx="1411799" cy="296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데이터 세트 소개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7131977" y="4200503"/>
            <a:ext cx="1367630" cy="466567"/>
            <a:chOff x="1832770" y="4324350"/>
            <a:chExt cx="1647295" cy="561975"/>
          </a:xfrm>
        </p:grpSpPr>
        <p:sp>
          <p:nvSpPr>
            <p:cNvPr id="31" name="양쪽 대괄호 30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1886801" y="4363028"/>
              <a:ext cx="1539233" cy="500555"/>
              <a:chOff x="1886801" y="4311147"/>
              <a:chExt cx="1539233" cy="50055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886801" y="4311147"/>
                <a:ext cx="1539233" cy="296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정확도 검증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(RMSE)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127607" y="4515130"/>
                <a:ext cx="1048810" cy="296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테스트 결과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GM에 대한 이미지 검색결과">
            <a:extLst>
              <a:ext uri="{FF2B5EF4-FFF2-40B4-BE49-F238E27FC236}">
                <a16:creationId xmlns:a16="http://schemas.microsoft.com/office/drawing/2014/main" id="{4415F8AC-9A11-44FC-BC7A-0E4D2334E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224" y="4217007"/>
            <a:ext cx="2903011" cy="21772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51" y="715776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서론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당뇨 및 혈당 모니터링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64646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BE8758E5-C253-4CDF-823F-4E4D8537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329" y="1825627"/>
            <a:ext cx="8915400" cy="4351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당뇨병</a:t>
            </a:r>
            <a:endParaRPr lang="en-US" altLang="ko-KR" sz="16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심각한 합병증을 유발하는 만성 질환</a:t>
            </a:r>
            <a:endParaRPr lang="en-US" altLang="ko-KR" sz="16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높은 사망률과 일반 환자에 비해 긴 입원기간을 가짐</a:t>
            </a:r>
            <a:endParaRPr lang="en-US" altLang="ko-KR" sz="16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endParaRPr lang="en-US" altLang="ko-KR" sz="18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en-US" altLang="ko-KR" sz="20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	『 </a:t>
            </a:r>
            <a:r>
              <a:rPr lang="ko-KR" altLang="en-US" sz="20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입원 환자</a:t>
            </a:r>
            <a:r>
              <a:rPr lang="ko-KR" altLang="en-US" sz="18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경우</a:t>
            </a:r>
            <a:r>
              <a:rPr lang="en-US" altLang="ko-KR" sz="18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8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측정된 혈당을 바탕으로</a:t>
            </a:r>
            <a:endParaRPr lang="en-US" altLang="ko-KR" sz="18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en-US" altLang="ko-KR" sz="18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		</a:t>
            </a:r>
            <a:r>
              <a:rPr lang="ko-KR" altLang="en-US" sz="18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의료인이 경험적으로 </a:t>
            </a:r>
            <a:r>
              <a:rPr lang="ko-KR" altLang="en-US" sz="20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혈당변동을 예측</a:t>
            </a:r>
            <a:r>
              <a:rPr lang="ko-KR" altLang="en-US" sz="18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하여 약물 조절 시행 </a:t>
            </a:r>
            <a:r>
              <a:rPr lang="en-US" altLang="ko-KR" sz="18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』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혈당 모니터링</a:t>
            </a:r>
            <a:endParaRPr lang="en-US" altLang="ko-KR" sz="16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18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자가 혈당 측정법 </a:t>
            </a:r>
            <a:r>
              <a:rPr lang="en-US" altLang="ko-KR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(Self-Monitoring Blood Glucose, </a:t>
            </a:r>
            <a:r>
              <a:rPr lang="en-US" altLang="ko-KR" sz="1800" dirty="0" err="1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SMBG</a:t>
            </a:r>
            <a:r>
              <a:rPr lang="en-US" altLang="ko-KR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pPr marL="914353" lvl="2" indent="0">
              <a:buNone/>
            </a:pPr>
            <a:r>
              <a:rPr lang="en-US" altLang="ko-KR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</a:t>
            </a: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err="1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불연속적인</a:t>
            </a: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혈당 수치만을 파악해 세밀한 환자 혈당 상태를 파악하기 어려움</a:t>
            </a:r>
            <a:endParaRPr lang="en-US" altLang="ko-KR" sz="16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endParaRPr lang="en-US" altLang="ko-KR" sz="18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18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연속 혈당 측정법 </a:t>
            </a:r>
            <a:r>
              <a:rPr lang="en-US" altLang="ko-KR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(Continuous Glucose Monitoring, </a:t>
            </a:r>
            <a:r>
              <a:rPr lang="en-US" altLang="ko-KR" sz="1800" dirty="0" err="1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CGM</a:t>
            </a:r>
            <a:r>
              <a:rPr lang="en-US" altLang="ko-KR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en-US" altLang="ko-KR" sz="18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321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51" y="715776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서론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딥 러닝 혈당 예측 모델 설계 구현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64646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BE8758E5-C253-4CDF-823F-4E4D8537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351339"/>
          </a:xfrm>
        </p:spPr>
        <p:txBody>
          <a:bodyPr/>
          <a:lstStyle/>
          <a:p>
            <a:pPr marL="457177" lvl="1" indent="0">
              <a:buNone/>
            </a:pPr>
            <a:endParaRPr lang="en-US" altLang="ko-KR" sz="18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혈당 예측을 위한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많은 연구들이 수행되었으며</a:t>
            </a:r>
            <a:r>
              <a:rPr lang="en-US" altLang="ko-KR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</a:p>
          <a:p>
            <a:pPr marL="457177" lvl="1" indent="0">
              <a:buNone/>
            </a:pPr>
            <a:r>
              <a:rPr lang="en-US" altLang="ko-KR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ARIMA, </a:t>
            </a:r>
            <a:r>
              <a:rPr lang="en-US" altLang="ko-KR" sz="1400" dirty="0" err="1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SVR</a:t>
            </a:r>
            <a:r>
              <a:rPr lang="en-US" altLang="ko-KR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en-US" altLang="ko-KR" sz="1400" dirty="0" err="1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DCNN</a:t>
            </a:r>
            <a:r>
              <a:rPr lang="en-US" altLang="ko-KR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… </a:t>
            </a:r>
            <a:r>
              <a:rPr lang="ko-KR" altLang="en-US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최근에는 </a:t>
            </a:r>
            <a:r>
              <a:rPr lang="en-US" altLang="ko-KR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Bi-LSTM </a:t>
            </a:r>
            <a:r>
              <a:rPr lang="ko-KR" altLang="en-US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기반 신경망이 기존 방식보다 정확한 예측성능 보임</a:t>
            </a:r>
            <a:endParaRPr lang="en-US" altLang="ko-KR" sz="14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본 논문에서는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대한 종합병원 실제 입원환자의 데이터를 사용하여 미래의 혈당을 예측하는 </a:t>
            </a:r>
            <a:endParaRPr lang="en-US" altLang="ko-KR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en-US" altLang="ko-KR" sz="2000" dirty="0">
                <a:ln w="3175">
                  <a:solidFill>
                    <a:schemeClr val="tx1"/>
                  </a:solidFill>
                </a:ln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LSTM </a:t>
            </a:r>
            <a:r>
              <a:rPr lang="ko-KR" altLang="en-US" sz="2000" dirty="0">
                <a:ln w="3175">
                  <a:solidFill>
                    <a:schemeClr val="tx1"/>
                  </a:solidFill>
                </a:ln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기반</a:t>
            </a:r>
            <a:r>
              <a:rPr lang="ko-KR" altLang="en-US" sz="1800" dirty="0">
                <a:ln w="3175">
                  <a:solidFill>
                    <a:schemeClr val="tx1"/>
                  </a:solidFill>
                </a:ln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dirty="0">
                <a:ln w="3175">
                  <a:solidFill>
                    <a:schemeClr val="tx1"/>
                  </a:solidFill>
                </a:ln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딥 러닝 신경망 모델</a:t>
            </a:r>
            <a:r>
              <a:rPr lang="ko-KR" altLang="en-US" sz="1800" dirty="0">
                <a:ln w="3175">
                  <a:solidFill>
                    <a:schemeClr val="tx1"/>
                  </a:solidFill>
                </a:ln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설계 및 개발</a:t>
            </a:r>
            <a:endParaRPr lang="en-US" altLang="ko-KR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endParaRPr lang="en-US" altLang="ko-KR" sz="18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en-US" altLang="ko-KR" sz="18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*</a:t>
            </a:r>
            <a:r>
              <a:rPr lang="ko-KR" altLang="en-US" sz="18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혈당 데이터 및 환자 특성변수를 고려하여 학습</a:t>
            </a:r>
            <a:endParaRPr lang="en-US" altLang="ko-KR" sz="18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18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8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*</a:t>
            </a:r>
            <a:r>
              <a:rPr lang="ko-KR" altLang="en-US" sz="18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정확도 향상을 위한 다양한 실험</a:t>
            </a:r>
            <a:endParaRPr lang="en-US" altLang="ko-KR" sz="18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C58759-A973-43D4-9BF6-BE24786BAF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4" y="3283667"/>
            <a:ext cx="733063" cy="49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1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51" y="715776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이론적 배경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혈당 예측 신경망 모델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64646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BE8758E5-C253-4CDF-823F-4E4D8537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35133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LSTM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(Long Short-Term Memory)</a:t>
            </a:r>
          </a:p>
          <a:p>
            <a:pPr marL="457177" lvl="1" indent="0">
              <a:buNone/>
            </a:pPr>
            <a:r>
              <a:rPr lang="en-US" altLang="ko-KR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 </a:t>
            </a: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시계열 정보 예측에 적합</a:t>
            </a:r>
            <a:endParaRPr lang="en-US" altLang="ko-KR" sz="20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en-US" altLang="ko-KR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 </a:t>
            </a: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다수의 게이트들이 연결된 셀로 구성</a:t>
            </a:r>
            <a:endParaRPr lang="en-US" altLang="ko-KR" sz="20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en-US" altLang="ko-KR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 </a:t>
            </a: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정보 전달 시기를 결정 가능</a:t>
            </a:r>
            <a:endParaRPr lang="en-US" altLang="ko-KR" sz="20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79781B-B460-48F8-BF12-855BA768A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884" y="3422999"/>
            <a:ext cx="6924232" cy="300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3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51" y="715776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이론적 배경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혈당 예측 신경망 모델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64646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BE8758E5-C253-4CDF-823F-4E4D8537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351339"/>
          </a:xfrm>
        </p:spPr>
        <p:txBody>
          <a:bodyPr/>
          <a:lstStyle/>
          <a:p>
            <a:r>
              <a:rPr lang="ko-KR" altLang="en-US" dirty="0"/>
              <a:t>완전 연결 신경망 </a:t>
            </a:r>
            <a:r>
              <a:rPr lang="en-US" altLang="ko-KR" dirty="0"/>
              <a:t>(Fully Connected Neural Network)</a:t>
            </a:r>
          </a:p>
        </p:txBody>
      </p:sp>
    </p:spTree>
    <p:extLst>
      <p:ext uri="{BB962C8B-B14F-4D97-AF65-F5344CB8AC3E}">
        <p14:creationId xmlns:p14="http://schemas.microsoft.com/office/powerpoint/2010/main" val="20004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0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45" y="715776"/>
            <a:ext cx="36766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제안 모델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레이어 구조도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64646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FE735E-1207-4C5C-A831-B03A7010F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56" y="560351"/>
            <a:ext cx="7318890" cy="5975757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A9D8A0C5-A7C2-4332-B467-10BB645FA654}"/>
              </a:ext>
            </a:extLst>
          </p:cNvPr>
          <p:cNvGrpSpPr/>
          <p:nvPr/>
        </p:nvGrpSpPr>
        <p:grpSpPr>
          <a:xfrm>
            <a:off x="900641" y="2688380"/>
            <a:ext cx="3738205" cy="2681183"/>
            <a:chOff x="900641" y="2688380"/>
            <a:chExt cx="3738205" cy="2681183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2D70FFB-A416-41CB-B994-78E3668562A3}"/>
                </a:ext>
              </a:extLst>
            </p:cNvPr>
            <p:cNvGrpSpPr/>
            <p:nvPr/>
          </p:nvGrpSpPr>
          <p:grpSpPr>
            <a:xfrm>
              <a:off x="900641" y="2688380"/>
              <a:ext cx="3738205" cy="2681183"/>
              <a:chOff x="900641" y="2688380"/>
              <a:chExt cx="3738205" cy="2681183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C5169533-EBCE-4C13-BE4C-7DBA0329BAC9}"/>
                  </a:ext>
                </a:extLst>
              </p:cNvPr>
              <p:cNvGrpSpPr/>
              <p:nvPr/>
            </p:nvGrpSpPr>
            <p:grpSpPr>
              <a:xfrm>
                <a:off x="900641" y="2688380"/>
                <a:ext cx="3738205" cy="2681183"/>
                <a:chOff x="979033" y="2790930"/>
                <a:chExt cx="3738205" cy="2681183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1C7D04D-7BF7-4DC9-BE0B-2E2B4B0E7127}"/>
                    </a:ext>
                  </a:extLst>
                </p:cNvPr>
                <p:cNvSpPr txBox="1"/>
                <p:nvPr/>
              </p:nvSpPr>
              <p:spPr>
                <a:xfrm>
                  <a:off x="979033" y="2790930"/>
                  <a:ext cx="1649868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GI </a:t>
                  </a:r>
                  <a:endParaRPr lang="en-US" altLang="ko-KR" sz="1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-윤고딕310" panose="02030504000101010101" pitchFamily="18" charset="-127"/>
                    <a:ea typeface="-윤고딕310" panose="02030504000101010101" pitchFamily="18" charset="-127"/>
                  </a:endParaRPr>
                </a:p>
                <a:p>
                  <a:pPr algn="ctr"/>
                  <a:r>
                    <a:rPr lang="ko-KR" altLang="en-US" sz="11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연속된 </a:t>
                  </a:r>
                  <a:r>
                    <a:rPr lang="en-US" altLang="ko-KR" sz="11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7</a:t>
                  </a:r>
                  <a:r>
                    <a:rPr lang="ko-KR" altLang="en-US" sz="11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개의 혈당 값</a:t>
                  </a:r>
                  <a:endParaRPr lang="en-US" altLang="ko-KR" sz="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32BF0E3-C84F-42E7-BD33-7C12F94465F7}"/>
                    </a:ext>
                  </a:extLst>
                </p:cNvPr>
                <p:cNvSpPr txBox="1"/>
                <p:nvPr/>
              </p:nvSpPr>
              <p:spPr>
                <a:xfrm>
                  <a:off x="1048797" y="4964282"/>
                  <a:ext cx="1510339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PI</a:t>
                  </a:r>
                </a:p>
                <a:p>
                  <a:pPr algn="ctr"/>
                  <a:r>
                    <a:rPr lang="ko-KR" altLang="en-US" sz="11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환자 특성변수</a:t>
                  </a:r>
                  <a:endParaRPr lang="en-US" altLang="ko-KR" sz="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463677-E9FA-4D28-A059-ADD10300F5CD}"/>
                    </a:ext>
                  </a:extLst>
                </p:cNvPr>
                <p:cNvSpPr txBox="1"/>
                <p:nvPr/>
              </p:nvSpPr>
              <p:spPr>
                <a:xfrm>
                  <a:off x="3206899" y="3779830"/>
                  <a:ext cx="15103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 err="1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O</a:t>
                  </a:r>
                  <a:r>
                    <a:rPr lang="en-US" altLang="ko-KR" sz="1000" dirty="0" err="1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3</a:t>
                  </a:r>
                  <a:endParaRPr lang="en-US" altLang="ko-KR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-윤고딕310" panose="02030504000101010101" pitchFamily="18" charset="-127"/>
                    <a:ea typeface="-윤고딕310" panose="02030504000101010101" pitchFamily="18" charset="-127"/>
                  </a:endParaRPr>
                </a:p>
                <a:p>
                  <a:pPr algn="ctr"/>
                  <a:r>
                    <a:rPr lang="en-US" altLang="ko-KR" sz="1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PH 30, 60</a:t>
                  </a:r>
                  <a:r>
                    <a:rPr lang="ko-KR" altLang="en-US" sz="1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분 뒤 </a:t>
                  </a:r>
                  <a:endParaRPr lang="en-US" altLang="ko-KR" sz="1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endParaRPr>
                </a:p>
                <a:p>
                  <a:pPr algn="ctr"/>
                  <a:r>
                    <a:rPr lang="ko-KR" altLang="en-US" sz="1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예측한 혈당 값</a:t>
                  </a:r>
                  <a:endParaRPr lang="en-US" altLang="ko-KR" sz="4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endParaRPr>
                </a:p>
              </p:txBody>
            </p:sp>
            <p:sp>
              <p:nvSpPr>
                <p:cNvPr id="15" name="화살표: 오각형 14">
                  <a:extLst>
                    <a:ext uri="{FF2B5EF4-FFF2-40B4-BE49-F238E27FC236}">
                      <a16:creationId xmlns:a16="http://schemas.microsoft.com/office/drawing/2014/main" id="{7D3F6F1E-336B-43A7-AFE2-9BDCB55A6BD6}"/>
                    </a:ext>
                  </a:extLst>
                </p:cNvPr>
                <p:cNvSpPr/>
                <p:nvPr/>
              </p:nvSpPr>
              <p:spPr>
                <a:xfrm>
                  <a:off x="1866899" y="3429000"/>
                  <a:ext cx="1216115" cy="1362075"/>
                </a:xfrm>
                <a:prstGeom prst="homePlate">
                  <a:avLst>
                    <a:gd name="adj" fmla="val 100000"/>
                  </a:avLst>
                </a:prstGeom>
                <a:solidFill>
                  <a:schemeClr val="bg1"/>
                </a:solidFill>
                <a:ln w="38100">
                  <a:solidFill>
                    <a:srgbClr val="494949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6953AD29-7B37-467F-B37D-9C010542B9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2983" y="3454607"/>
                <a:ext cx="297892" cy="512609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EE3601C1-2ECC-42C0-8173-1F6BC9BED7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3002" y="4007488"/>
                <a:ext cx="538786" cy="0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7F3241AB-4BCF-4BE0-A9B7-81C2CEA6B2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1663" y="4079971"/>
                <a:ext cx="289076" cy="472604"/>
              </a:xfrm>
              <a:prstGeom prst="lin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4D36A69-A532-4F38-BE8C-6F6D34907592}"/>
                </a:ext>
              </a:extLst>
            </p:cNvPr>
            <p:cNvGrpSpPr/>
            <p:nvPr/>
          </p:nvGrpSpPr>
          <p:grpSpPr>
            <a:xfrm>
              <a:off x="2332100" y="3434291"/>
              <a:ext cx="1008887" cy="1141780"/>
              <a:chOff x="2332100" y="3434291"/>
              <a:chExt cx="1008887" cy="1141780"/>
            </a:xfrm>
          </p:grpSpPr>
          <p:sp>
            <p:nvSpPr>
              <p:cNvPr id="43" name="대각선 줄무늬 42">
                <a:extLst>
                  <a:ext uri="{FF2B5EF4-FFF2-40B4-BE49-F238E27FC236}">
                    <a16:creationId xmlns:a16="http://schemas.microsoft.com/office/drawing/2014/main" id="{C649A48A-3E84-4279-A044-A9007F3AE7CE}"/>
                  </a:ext>
                </a:extLst>
              </p:cNvPr>
              <p:cNvSpPr/>
              <p:nvPr/>
            </p:nvSpPr>
            <p:spPr>
              <a:xfrm flipV="1">
                <a:off x="2333003" y="3434291"/>
                <a:ext cx="1007984" cy="571441"/>
              </a:xfrm>
              <a:prstGeom prst="diagStripe">
                <a:avLst>
                  <a:gd name="adj" fmla="val 75822"/>
                </a:avLst>
              </a:prstGeom>
              <a:solidFill>
                <a:srgbClr val="4949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대각선 줄무늬 45">
                <a:extLst>
                  <a:ext uri="{FF2B5EF4-FFF2-40B4-BE49-F238E27FC236}">
                    <a16:creationId xmlns:a16="http://schemas.microsoft.com/office/drawing/2014/main" id="{694DD76E-6810-4D24-8F70-6E5A8D4F7462}"/>
                  </a:ext>
                </a:extLst>
              </p:cNvPr>
              <p:cNvSpPr/>
              <p:nvPr/>
            </p:nvSpPr>
            <p:spPr>
              <a:xfrm>
                <a:off x="2332100" y="4004630"/>
                <a:ext cx="1007984" cy="571441"/>
              </a:xfrm>
              <a:prstGeom prst="diagStripe">
                <a:avLst>
                  <a:gd name="adj" fmla="val 75822"/>
                </a:avLst>
              </a:prstGeom>
              <a:solidFill>
                <a:srgbClr val="4949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839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51" y="715776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30" panose="02030504000101010101" pitchFamily="18" charset="-127"/>
                <a:ea typeface="-윤고딕310" panose="02030504000101010101" pitchFamily="18" charset="-127"/>
              </a:rPr>
              <a:t>데이터 세트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64646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E07EC3-3D26-4B7F-88FB-6B000E6B4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228"/>
          <a:stretch/>
        </p:blipFill>
        <p:spPr>
          <a:xfrm>
            <a:off x="2391008" y="1488904"/>
            <a:ext cx="5353050" cy="730086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8A3AF4AA-EA89-4F61-BA24-CB8EA2D4EA93}"/>
              </a:ext>
            </a:extLst>
          </p:cNvPr>
          <p:cNvGrpSpPr/>
          <p:nvPr/>
        </p:nvGrpSpPr>
        <p:grpSpPr>
          <a:xfrm>
            <a:off x="8617339" y="809625"/>
            <a:ext cx="3196958" cy="5441950"/>
            <a:chOff x="8673900" y="933450"/>
            <a:chExt cx="3196958" cy="544195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3FA9D4D-28C0-4CBD-8F4C-97760CCBA781}"/>
                </a:ext>
              </a:extLst>
            </p:cNvPr>
            <p:cNvSpPr/>
            <p:nvPr/>
          </p:nvSpPr>
          <p:spPr>
            <a:xfrm>
              <a:off x="9761204" y="1371600"/>
              <a:ext cx="787400" cy="5003800"/>
            </a:xfrm>
            <a:prstGeom prst="roundRect">
              <a:avLst>
                <a:gd name="adj" fmla="val 26042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7E592315-5FDF-4A61-879F-024AD8CEEF2F}"/>
                </a:ext>
              </a:extLst>
            </p:cNvPr>
            <p:cNvSpPr/>
            <p:nvPr/>
          </p:nvSpPr>
          <p:spPr>
            <a:xfrm>
              <a:off x="9799304" y="2933701"/>
              <a:ext cx="711200" cy="3403600"/>
            </a:xfrm>
            <a:prstGeom prst="roundRect">
              <a:avLst>
                <a:gd name="adj" fmla="val 2604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DE9B41-3652-4DBF-80C5-48C9FDD14D79}"/>
                </a:ext>
              </a:extLst>
            </p:cNvPr>
            <p:cNvSpPr txBox="1"/>
            <p:nvPr/>
          </p:nvSpPr>
          <p:spPr>
            <a:xfrm>
              <a:off x="9799304" y="1491988"/>
              <a:ext cx="711200" cy="560388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33%</a:t>
              </a:r>
              <a:endParaRPr lang="ko-KR" altLang="en-US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CCB342-B67B-4B7D-B00F-F8539DC97569}"/>
                </a:ext>
              </a:extLst>
            </p:cNvPr>
            <p:cNvSpPr txBox="1"/>
            <p:nvPr/>
          </p:nvSpPr>
          <p:spPr>
            <a:xfrm>
              <a:off x="9799304" y="3038475"/>
              <a:ext cx="711200" cy="560388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66%</a:t>
              </a:r>
              <a:endParaRPr lang="ko-KR" altLang="en-US" dirty="0" err="1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4C2949E-526B-4278-93FC-D7A22A3F46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16740" y="1608329"/>
              <a:ext cx="366810" cy="31572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A33704-F9C7-4413-AA00-DCD6BDD432AB}"/>
                </a:ext>
              </a:extLst>
            </p:cNvPr>
            <p:cNvSpPr txBox="1"/>
            <p:nvPr/>
          </p:nvSpPr>
          <p:spPr>
            <a:xfrm>
              <a:off x="8673900" y="933450"/>
              <a:ext cx="914400" cy="914400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2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테스트 데이터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8D79234-1D9B-4A8C-B46C-FE5B50DF97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96229" y="3340498"/>
              <a:ext cx="381794" cy="7262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A44CE3-6F67-4AB4-9BF6-C678DFD91683}"/>
                </a:ext>
              </a:extLst>
            </p:cNvPr>
            <p:cNvSpPr txBox="1"/>
            <p:nvPr/>
          </p:nvSpPr>
          <p:spPr>
            <a:xfrm>
              <a:off x="11083458" y="2835405"/>
              <a:ext cx="787400" cy="914400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2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학습 데이터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EF74D7C-A075-4B94-A9B8-F430E6511156}"/>
              </a:ext>
            </a:extLst>
          </p:cNvPr>
          <p:cNvGrpSpPr/>
          <p:nvPr/>
        </p:nvGrpSpPr>
        <p:grpSpPr>
          <a:xfrm>
            <a:off x="891540" y="2494556"/>
            <a:ext cx="7892961" cy="3412260"/>
            <a:chOff x="891540" y="2494556"/>
            <a:chExt cx="7892961" cy="341226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F4B99EF-0CA7-4294-8D79-6B5A5181A6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49" t="4049" r="-1141" b="3685"/>
            <a:stretch/>
          </p:blipFill>
          <p:spPr>
            <a:xfrm>
              <a:off x="891540" y="2496866"/>
              <a:ext cx="4395832" cy="34099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376C304-2305-479D-8950-91D142032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22226" y="2494556"/>
              <a:ext cx="2962275" cy="3409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091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49" y="715778"/>
            <a:ext cx="58764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구현 및 테스트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정확도 향상을 위한 실험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1AE1933-7C64-4ECC-99B3-F9BA2ECDEC03}"/>
              </a:ext>
            </a:extLst>
          </p:cNvPr>
          <p:cNvGrpSpPr/>
          <p:nvPr/>
        </p:nvGrpSpPr>
        <p:grpSpPr>
          <a:xfrm>
            <a:off x="1431709" y="2792207"/>
            <a:ext cx="9328582" cy="2971800"/>
            <a:chOff x="1040019" y="2311400"/>
            <a:chExt cx="9328582" cy="29718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082F509-F530-4F7F-A3C6-09BD3C2AC749}"/>
                </a:ext>
              </a:extLst>
            </p:cNvPr>
            <p:cNvGrpSpPr/>
            <p:nvPr/>
          </p:nvGrpSpPr>
          <p:grpSpPr>
            <a:xfrm>
              <a:off x="1040019" y="2311400"/>
              <a:ext cx="2398397" cy="2971800"/>
              <a:chOff x="878094" y="2311400"/>
              <a:chExt cx="2398397" cy="297180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1E3D1C2-8D0E-45F7-9ED3-A9F961BCB52B}"/>
                  </a:ext>
                </a:extLst>
              </p:cNvPr>
              <p:cNvGrpSpPr/>
              <p:nvPr/>
            </p:nvGrpSpPr>
            <p:grpSpPr>
              <a:xfrm>
                <a:off x="1811432" y="2413338"/>
                <a:ext cx="531720" cy="2748815"/>
                <a:chOff x="1887632" y="2413338"/>
                <a:chExt cx="531720" cy="2748815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0CCF7FA-98C6-4930-8796-BA4E68948469}"/>
                    </a:ext>
                  </a:extLst>
                </p:cNvPr>
                <p:cNvSpPr txBox="1"/>
                <p:nvPr/>
              </p:nvSpPr>
              <p:spPr>
                <a:xfrm>
                  <a:off x="1887633" y="2413338"/>
                  <a:ext cx="531718" cy="567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“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4DC8868-483E-44B9-8BC9-3AC78CF7EC6C}"/>
                    </a:ext>
                  </a:extLst>
                </p:cNvPr>
                <p:cNvSpPr txBox="1"/>
                <p:nvPr/>
              </p:nvSpPr>
              <p:spPr>
                <a:xfrm>
                  <a:off x="1887632" y="4592447"/>
                  <a:ext cx="531720" cy="5697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”</a:t>
                  </a:r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7E7B6132-82B3-4E0A-B113-F9442E2C5561}"/>
                  </a:ext>
                </a:extLst>
              </p:cNvPr>
              <p:cNvGrpSpPr/>
              <p:nvPr/>
            </p:nvGrpSpPr>
            <p:grpSpPr>
              <a:xfrm>
                <a:off x="878094" y="2311400"/>
                <a:ext cx="2398397" cy="2971800"/>
                <a:chOff x="878094" y="2311400"/>
                <a:chExt cx="2398397" cy="2971800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8F30D999-477D-4C64-A191-42E8FB86F406}"/>
                    </a:ext>
                  </a:extLst>
                </p:cNvPr>
                <p:cNvGrpSpPr/>
                <p:nvPr/>
              </p:nvGrpSpPr>
              <p:grpSpPr>
                <a:xfrm>
                  <a:off x="974724" y="2311400"/>
                  <a:ext cx="2209800" cy="2971800"/>
                  <a:chOff x="2755900" y="1905000"/>
                  <a:chExt cx="6299200" cy="2971800"/>
                </a:xfrm>
              </p:grpSpPr>
              <p:cxnSp>
                <p:nvCxnSpPr>
                  <p:cNvPr id="41" name="직선 연결선 40">
                    <a:extLst>
                      <a:ext uri="{FF2B5EF4-FFF2-40B4-BE49-F238E27FC236}">
                        <a16:creationId xmlns:a16="http://schemas.microsoft.com/office/drawing/2014/main" id="{0A82548F-D846-4F40-ACF1-601FC0847527}"/>
                      </a:ext>
                    </a:extLst>
                  </p:cNvPr>
                  <p:cNvCxnSpPr/>
                  <p:nvPr/>
                </p:nvCxnSpPr>
                <p:spPr>
                  <a:xfrm>
                    <a:off x="2755900" y="1905000"/>
                    <a:ext cx="6299200" cy="0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직선 연결선 41">
                    <a:extLst>
                      <a:ext uri="{FF2B5EF4-FFF2-40B4-BE49-F238E27FC236}">
                        <a16:creationId xmlns:a16="http://schemas.microsoft.com/office/drawing/2014/main" id="{315B331F-5752-40A4-8EBD-DC9F936B33CD}"/>
                      </a:ext>
                    </a:extLst>
                  </p:cNvPr>
                  <p:cNvCxnSpPr/>
                  <p:nvPr/>
                </p:nvCxnSpPr>
                <p:spPr>
                  <a:xfrm>
                    <a:off x="2755900" y="4876800"/>
                    <a:ext cx="6299200" cy="0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47A438A-80AD-4625-9ED5-D6FDBFBEFA70}"/>
                    </a:ext>
                  </a:extLst>
                </p:cNvPr>
                <p:cNvSpPr txBox="1"/>
                <p:nvPr/>
              </p:nvSpPr>
              <p:spPr>
                <a:xfrm>
                  <a:off x="878094" y="3429000"/>
                  <a:ext cx="239839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Epoch-time </a:t>
                  </a:r>
                  <a:r>
                    <a:rPr lang="ko-KR" altLang="en-US" sz="12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별 정확도</a:t>
                  </a:r>
                  <a:endParaRPr lang="en-US" altLang="ko-KR" sz="12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endParaRPr>
                </a:p>
                <a:p>
                  <a:pPr algn="ctr"/>
                  <a:r>
                    <a:rPr lang="en-US" altLang="ko-KR" sz="2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Epoch-Time</a:t>
                  </a:r>
                  <a:endParaRPr lang="en-US" altLang="ko-KR" sz="9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</p:grp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5285FAE1-8E4E-4FCB-879B-F94777C8D474}"/>
                </a:ext>
              </a:extLst>
            </p:cNvPr>
            <p:cNvGrpSpPr/>
            <p:nvPr/>
          </p:nvGrpSpPr>
          <p:grpSpPr>
            <a:xfrm>
              <a:off x="4505112" y="2311400"/>
              <a:ext cx="2398397" cy="2971800"/>
              <a:chOff x="878094" y="2311400"/>
              <a:chExt cx="2398397" cy="2971800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C4A23041-3682-4FAC-B4B0-F60F07E91C84}"/>
                  </a:ext>
                </a:extLst>
              </p:cNvPr>
              <p:cNvGrpSpPr/>
              <p:nvPr/>
            </p:nvGrpSpPr>
            <p:grpSpPr>
              <a:xfrm>
                <a:off x="1811432" y="2413338"/>
                <a:ext cx="531720" cy="2748815"/>
                <a:chOff x="1887632" y="2413338"/>
                <a:chExt cx="531720" cy="2748815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4B617EF-DC49-46E3-BCFE-457E94A35F71}"/>
                    </a:ext>
                  </a:extLst>
                </p:cNvPr>
                <p:cNvSpPr txBox="1"/>
                <p:nvPr/>
              </p:nvSpPr>
              <p:spPr>
                <a:xfrm>
                  <a:off x="1887633" y="2413338"/>
                  <a:ext cx="531718" cy="567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“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C6BC688-72D2-4448-96F0-2692E46C4D5E}"/>
                    </a:ext>
                  </a:extLst>
                </p:cNvPr>
                <p:cNvSpPr txBox="1"/>
                <p:nvPr/>
              </p:nvSpPr>
              <p:spPr>
                <a:xfrm>
                  <a:off x="1887632" y="4592447"/>
                  <a:ext cx="531720" cy="5697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”</a:t>
                  </a:r>
                </a:p>
              </p:txBody>
            </p: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40C2B450-40E6-43CB-BE19-BC8BF3D12FCE}"/>
                  </a:ext>
                </a:extLst>
              </p:cNvPr>
              <p:cNvGrpSpPr/>
              <p:nvPr/>
            </p:nvGrpSpPr>
            <p:grpSpPr>
              <a:xfrm>
                <a:off x="878094" y="2311400"/>
                <a:ext cx="2398397" cy="2971800"/>
                <a:chOff x="878094" y="2311400"/>
                <a:chExt cx="2398397" cy="2971800"/>
              </a:xfrm>
            </p:grpSpPr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8620FA08-CA18-4DED-A0AD-AF92DC2C58D2}"/>
                    </a:ext>
                  </a:extLst>
                </p:cNvPr>
                <p:cNvGrpSpPr/>
                <p:nvPr/>
              </p:nvGrpSpPr>
              <p:grpSpPr>
                <a:xfrm>
                  <a:off x="974724" y="2311400"/>
                  <a:ext cx="2209800" cy="2971800"/>
                  <a:chOff x="2755900" y="1905000"/>
                  <a:chExt cx="6299200" cy="2971800"/>
                </a:xfrm>
              </p:grpSpPr>
              <p:cxnSp>
                <p:nvCxnSpPr>
                  <p:cNvPr id="68" name="직선 연결선 67">
                    <a:extLst>
                      <a:ext uri="{FF2B5EF4-FFF2-40B4-BE49-F238E27FC236}">
                        <a16:creationId xmlns:a16="http://schemas.microsoft.com/office/drawing/2014/main" id="{8A3F8073-718E-411A-9BAA-1429E58A02A1}"/>
                      </a:ext>
                    </a:extLst>
                  </p:cNvPr>
                  <p:cNvCxnSpPr/>
                  <p:nvPr/>
                </p:nvCxnSpPr>
                <p:spPr>
                  <a:xfrm>
                    <a:off x="2755900" y="1905000"/>
                    <a:ext cx="6299200" cy="0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>
                    <a:extLst>
                      <a:ext uri="{FF2B5EF4-FFF2-40B4-BE49-F238E27FC236}">
                        <a16:creationId xmlns:a16="http://schemas.microsoft.com/office/drawing/2014/main" id="{107A488F-28AB-4061-B909-59F6A9CE5477}"/>
                      </a:ext>
                    </a:extLst>
                  </p:cNvPr>
                  <p:cNvCxnSpPr/>
                  <p:nvPr/>
                </p:nvCxnSpPr>
                <p:spPr>
                  <a:xfrm>
                    <a:off x="2755900" y="4876800"/>
                    <a:ext cx="6299200" cy="0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BDA4341-134D-42CE-806B-A4FE928F91FF}"/>
                    </a:ext>
                  </a:extLst>
                </p:cNvPr>
                <p:cNvSpPr txBox="1"/>
                <p:nvPr/>
              </p:nvSpPr>
              <p:spPr>
                <a:xfrm>
                  <a:off x="878094" y="3429000"/>
                  <a:ext cx="239839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환자 특성변수 입력 별 정확도</a:t>
                  </a:r>
                  <a:endParaRPr lang="en-US" altLang="ko-KR" sz="12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endParaRPr>
                </a:p>
                <a:p>
                  <a:pPr algn="ctr"/>
                  <a:r>
                    <a:rPr lang="ko-KR" altLang="en-US" sz="2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환자 특성변수</a:t>
                  </a:r>
                  <a:endParaRPr lang="en-US" altLang="ko-KR" sz="9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</p:grp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8EE6715-53C4-461A-BC37-7AD6B7D7B65F}"/>
                </a:ext>
              </a:extLst>
            </p:cNvPr>
            <p:cNvGrpSpPr/>
            <p:nvPr/>
          </p:nvGrpSpPr>
          <p:grpSpPr>
            <a:xfrm>
              <a:off x="7970204" y="2311400"/>
              <a:ext cx="2398397" cy="2971800"/>
              <a:chOff x="878094" y="2311400"/>
              <a:chExt cx="2398397" cy="2971800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6559297A-C800-4610-BA30-6B8447FC6127}"/>
                  </a:ext>
                </a:extLst>
              </p:cNvPr>
              <p:cNvGrpSpPr/>
              <p:nvPr/>
            </p:nvGrpSpPr>
            <p:grpSpPr>
              <a:xfrm>
                <a:off x="1811432" y="2413338"/>
                <a:ext cx="531720" cy="2748815"/>
                <a:chOff x="1887632" y="2413338"/>
                <a:chExt cx="531720" cy="2748815"/>
              </a:xfrm>
            </p:grpSpPr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9B8CD8A9-0EDE-4856-9B21-FADEAD11654F}"/>
                    </a:ext>
                  </a:extLst>
                </p:cNvPr>
                <p:cNvSpPr txBox="1"/>
                <p:nvPr/>
              </p:nvSpPr>
              <p:spPr>
                <a:xfrm>
                  <a:off x="1887633" y="2413338"/>
                  <a:ext cx="531718" cy="567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“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DA7825C-5B11-48E6-A98E-520D5BDA5988}"/>
                    </a:ext>
                  </a:extLst>
                </p:cNvPr>
                <p:cNvSpPr txBox="1"/>
                <p:nvPr/>
              </p:nvSpPr>
              <p:spPr>
                <a:xfrm>
                  <a:off x="1887632" y="4592447"/>
                  <a:ext cx="531720" cy="5697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”</a:t>
                  </a:r>
                </a:p>
              </p:txBody>
            </p: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1686D2A5-44A7-46B6-8471-152CB849B4BA}"/>
                  </a:ext>
                </a:extLst>
              </p:cNvPr>
              <p:cNvGrpSpPr/>
              <p:nvPr/>
            </p:nvGrpSpPr>
            <p:grpSpPr>
              <a:xfrm>
                <a:off x="878094" y="2311400"/>
                <a:ext cx="2398397" cy="2971800"/>
                <a:chOff x="878094" y="2311400"/>
                <a:chExt cx="2398397" cy="2971800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0D288EEE-4E39-4A5B-B8A4-1D8B73A8BFA4}"/>
                    </a:ext>
                  </a:extLst>
                </p:cNvPr>
                <p:cNvGrpSpPr/>
                <p:nvPr/>
              </p:nvGrpSpPr>
              <p:grpSpPr>
                <a:xfrm>
                  <a:off x="974724" y="2311400"/>
                  <a:ext cx="2209800" cy="2971800"/>
                  <a:chOff x="2755900" y="1905000"/>
                  <a:chExt cx="6299200" cy="2971800"/>
                </a:xfrm>
              </p:grpSpPr>
              <p:cxnSp>
                <p:nvCxnSpPr>
                  <p:cNvPr id="77" name="직선 연결선 76">
                    <a:extLst>
                      <a:ext uri="{FF2B5EF4-FFF2-40B4-BE49-F238E27FC236}">
                        <a16:creationId xmlns:a16="http://schemas.microsoft.com/office/drawing/2014/main" id="{83B80A73-3B26-4563-B247-02BB94790C7F}"/>
                      </a:ext>
                    </a:extLst>
                  </p:cNvPr>
                  <p:cNvCxnSpPr/>
                  <p:nvPr/>
                </p:nvCxnSpPr>
                <p:spPr>
                  <a:xfrm>
                    <a:off x="2755900" y="1905000"/>
                    <a:ext cx="6299200" cy="0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직선 연결선 77">
                    <a:extLst>
                      <a:ext uri="{FF2B5EF4-FFF2-40B4-BE49-F238E27FC236}">
                        <a16:creationId xmlns:a16="http://schemas.microsoft.com/office/drawing/2014/main" id="{68214D0E-DD70-4C86-B1F1-5D59B2F42002}"/>
                      </a:ext>
                    </a:extLst>
                  </p:cNvPr>
                  <p:cNvCxnSpPr/>
                  <p:nvPr/>
                </p:nvCxnSpPr>
                <p:spPr>
                  <a:xfrm>
                    <a:off x="2755900" y="4876800"/>
                    <a:ext cx="6299200" cy="0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26F1E1D-C0F0-498E-816B-5DF3A455189B}"/>
                    </a:ext>
                  </a:extLst>
                </p:cNvPr>
                <p:cNvSpPr txBox="1"/>
                <p:nvPr/>
              </p:nvSpPr>
              <p:spPr>
                <a:xfrm>
                  <a:off x="878094" y="3429000"/>
                  <a:ext cx="239839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pre-train </a:t>
                  </a:r>
                  <a:r>
                    <a:rPr lang="ko-KR" altLang="en-US" sz="12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이전 </a:t>
                  </a:r>
                  <a:r>
                    <a:rPr lang="en-US" altLang="ko-KR" sz="12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/ </a:t>
                  </a:r>
                  <a:r>
                    <a:rPr lang="ko-KR" altLang="en-US" sz="12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이후 정확도</a:t>
                  </a:r>
                  <a:endParaRPr lang="en-US" altLang="ko-KR" sz="12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endParaRPr>
                </a:p>
                <a:p>
                  <a:pPr algn="ctr"/>
                  <a:r>
                    <a:rPr lang="ko-KR" altLang="en-US" sz="2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선행학습</a:t>
                  </a:r>
                  <a:endParaRPr lang="en-US" altLang="ko-KR" sz="9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</p:grpSp>
        </p:grp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B960E3A-B175-4F4A-A650-F69D01A6A6AD}"/>
              </a:ext>
            </a:extLst>
          </p:cNvPr>
          <p:cNvGrpSpPr/>
          <p:nvPr/>
        </p:nvGrpSpPr>
        <p:grpSpPr>
          <a:xfrm>
            <a:off x="2558628" y="1663954"/>
            <a:ext cx="7074744" cy="805472"/>
            <a:chOff x="2659806" y="1663954"/>
            <a:chExt cx="7074744" cy="805472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323A038-0605-4391-921D-EA99FA9E7C97}"/>
                </a:ext>
              </a:extLst>
            </p:cNvPr>
            <p:cNvSpPr txBox="1"/>
            <p:nvPr/>
          </p:nvSpPr>
          <p:spPr>
            <a:xfrm>
              <a:off x="2659806" y="1663954"/>
              <a:ext cx="70747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정확도 측정 기준 </a:t>
              </a:r>
              <a:r>
                <a:rPr lang="en-US" altLang="ko-KR" sz="2000" dirty="0">
                  <a:ln>
                    <a:solidFill>
                      <a:sysClr val="windowText" lastClr="000000">
                        <a:alpha val="50000"/>
                      </a:sys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– </a:t>
              </a:r>
              <a:r>
                <a:rPr lang="en-US" altLang="ko-KR" sz="2000" dirty="0" err="1">
                  <a:ln>
                    <a:solidFill>
                      <a:sysClr val="windowText" lastClr="000000">
                        <a:alpha val="50000"/>
                      </a:sys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RMSE</a:t>
              </a:r>
              <a:r>
                <a:rPr lang="en-US" altLang="ko-KR" sz="2000" dirty="0">
                  <a:ln>
                    <a:solidFill>
                      <a:sysClr val="windowText" lastClr="000000">
                        <a:alpha val="50000"/>
                      </a:sys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 </a:t>
              </a:r>
              <a:r>
                <a:rPr lang="en-US" altLang="ko-KR" sz="1600" kern="800" dirty="0">
                  <a:ln>
                    <a:solidFill>
                      <a:sysClr val="windowText" lastClr="000000">
                        <a:alpha val="50000"/>
                      </a:sys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(Root Mean Square Error)</a:t>
              </a:r>
              <a:endParaRPr lang="ko-KR" altLang="en-US" sz="1400" kern="800" dirty="0">
                <a:ln>
                  <a:solidFill>
                    <a:sysClr val="windowText" lastClr="000000">
                      <a:alpha val="50000"/>
                    </a:sys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BB455B2-6F92-4869-8522-F36FC07DA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0723" y="2088225"/>
              <a:ext cx="3350552" cy="381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612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</TotalTime>
  <Words>425</Words>
  <Application>Microsoft Office PowerPoint</Application>
  <PresentationFormat>와이드스크린</PresentationFormat>
  <Paragraphs>146</Paragraphs>
  <Slides>15</Slides>
  <Notes>4</Notes>
  <HiddenSlides>2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맑은 고딕</vt:lpstr>
      <vt:lpstr>-윤고딕310</vt:lpstr>
      <vt:lpstr>-윤고딕330</vt:lpstr>
      <vt:lpstr>한컴 윤고딕 230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김 상현</cp:lastModifiedBy>
  <cp:revision>164</cp:revision>
  <dcterms:created xsi:type="dcterms:W3CDTF">2016-03-30T05:53:39Z</dcterms:created>
  <dcterms:modified xsi:type="dcterms:W3CDTF">2019-11-10T13:20:30Z</dcterms:modified>
</cp:coreProperties>
</file>