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F9C"/>
    <a:srgbClr val="404040"/>
    <a:srgbClr val="E7DED9"/>
    <a:srgbClr val="5A5A5A"/>
    <a:srgbClr val="666463"/>
    <a:srgbClr val="8B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비입원 환자 데이터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rgbClr val="772F9C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2"/>
                <c:pt idx="0">
                  <c:v>51.33</c:v>
                </c:pt>
                <c:pt idx="1">
                  <c:v>82.11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5-44C1-AA44-89D9BCBB6C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입원환자 데이터</c:v>
                </c:pt>
              </c:strCache>
            </c:strRef>
          </c:tx>
          <c:spPr>
            <a:solidFill>
              <a:schemeClr val="bg1"/>
            </a:solidFill>
            <a:ln>
              <a:solidFill>
                <a:srgbClr val="772F9C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28575">
                <a:solidFill>
                  <a:srgbClr val="772F9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D55-46A9-A7AA-0C66200F969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 w="28575">
                <a:solidFill>
                  <a:srgbClr val="772F9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55-46A9-A7AA-0C66200F96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PH 30</c:v>
              </c:pt>
              <c:pt idx="1">
                <c:v>PH 60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Sheet1!$C$2:$C$3</c:f>
              <c:numCache>
                <c:formatCode>General</c:formatCode>
                <c:ptCount val="2"/>
                <c:pt idx="0">
                  <c:v>18.96</c:v>
                </c:pt>
                <c:pt idx="1">
                  <c:v>26.96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55-46A9-A7AA-0C66200F96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6"/>
        <c:overlap val="-27"/>
        <c:axId val="402946128"/>
        <c:axId val="402947248"/>
      </c:barChart>
      <c:catAx>
        <c:axId val="40294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2947248"/>
        <c:crosses val="autoZero"/>
        <c:auto val="1"/>
        <c:lblAlgn val="ctr"/>
        <c:lblOffset val="100"/>
        <c:noMultiLvlLbl val="0"/>
      </c:catAx>
      <c:valAx>
        <c:axId val="402947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rgbClr val="C6BDB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294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69416-A8C5-47EC-A4C7-D65A7AB38ED3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032A-F9A6-4F33-9CCF-20C37BA97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E032A-F9A6-4F33-9CCF-20C37BA977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5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4666234" y="3236406"/>
            <a:ext cx="2877565" cy="8145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381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125911" y="3361640"/>
            <a:ext cx="0" cy="576000"/>
          </a:xfrm>
          <a:prstGeom prst="line">
            <a:avLst/>
          </a:prstGeom>
          <a:ln w="19050">
            <a:solidFill>
              <a:srgbClr val="772F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706979" y="900001"/>
            <a:ext cx="6872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kern="0" dirty="0">
                <a:ln w="3175">
                  <a:noFill/>
                </a:ln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입원환자</a:t>
            </a:r>
            <a:r>
              <a:rPr lang="ko-KR" altLang="en-US" sz="5400" kern="0" dirty="0">
                <a:ln w="3175">
                  <a:noFill/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위한 </a:t>
            </a:r>
            <a:br>
              <a:rPr lang="en-US" altLang="ko-KR" sz="5400" kern="0" dirty="0">
                <a:ln w="3175">
                  <a:noFill/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5400" kern="0" dirty="0">
                <a:ln w="3175">
                  <a:noFill/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딥 러닝 기반 </a:t>
            </a:r>
            <a:r>
              <a:rPr lang="ko-KR" altLang="en-US" sz="5400" kern="0" dirty="0">
                <a:ln w="3175">
                  <a:noFill/>
                </a:ln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혈</a:t>
            </a:r>
            <a:r>
              <a:rPr lang="ko-KR" altLang="en-US" sz="5400" b="1" kern="0" dirty="0">
                <a:ln w="3175">
                  <a:noFill/>
                </a:ln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당예측</a:t>
            </a:r>
            <a:endParaRPr lang="en-US" altLang="ko-KR" sz="5400" b="1" kern="0" dirty="0">
              <a:ln w="3175">
                <a:noFill/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9" name="타원형 설명선 88"/>
          <p:cNvSpPr/>
          <p:nvPr/>
        </p:nvSpPr>
        <p:spPr>
          <a:xfrm>
            <a:off x="4453229" y="3023401"/>
            <a:ext cx="426010" cy="426010"/>
          </a:xfrm>
          <a:prstGeom prst="wedgeEllipseCallout">
            <a:avLst>
              <a:gd name="adj1" fmla="val 34891"/>
              <a:gd name="adj2" fmla="val 61482"/>
            </a:avLst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</a:t>
            </a:r>
            <a:endParaRPr lang="ko-KR" altLang="en-US" sz="20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857AD-8BE6-4F82-A86E-5FA23288690C}"/>
              </a:ext>
            </a:extLst>
          </p:cNvPr>
          <p:cNvSpPr txBox="1"/>
          <p:nvPr/>
        </p:nvSpPr>
        <p:spPr>
          <a:xfrm>
            <a:off x="4754646" y="3299575"/>
            <a:ext cx="13291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20144665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1150C1-59E6-4F64-A916-9902970569B3}"/>
              </a:ext>
            </a:extLst>
          </p:cNvPr>
          <p:cNvSpPr txBox="1"/>
          <p:nvPr/>
        </p:nvSpPr>
        <p:spPr>
          <a:xfrm>
            <a:off x="6236925" y="3453463"/>
            <a:ext cx="119134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김상현</a:t>
            </a: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C7F309C4-89C7-4704-83E6-14788CDC4405}"/>
              </a:ext>
            </a:extLst>
          </p:cNvPr>
          <p:cNvSpPr/>
          <p:nvPr/>
        </p:nvSpPr>
        <p:spPr>
          <a:xfrm>
            <a:off x="4666234" y="4479120"/>
            <a:ext cx="2877565" cy="8145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381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201DA67-9255-4695-A67A-4E6B149C94EC}"/>
              </a:ext>
            </a:extLst>
          </p:cNvPr>
          <p:cNvCxnSpPr/>
          <p:nvPr/>
        </p:nvCxnSpPr>
        <p:spPr>
          <a:xfrm>
            <a:off x="6125911" y="4604354"/>
            <a:ext cx="0" cy="576000"/>
          </a:xfrm>
          <a:prstGeom prst="line">
            <a:avLst/>
          </a:prstGeom>
          <a:ln w="19050">
            <a:solidFill>
              <a:srgbClr val="772F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형 설명선 88">
            <a:extLst>
              <a:ext uri="{FF2B5EF4-FFF2-40B4-BE49-F238E27FC236}">
                <a16:creationId xmlns:a16="http://schemas.microsoft.com/office/drawing/2014/main" id="{693CDD59-8E10-424D-A265-5D03F5AEA1A5}"/>
              </a:ext>
            </a:extLst>
          </p:cNvPr>
          <p:cNvSpPr/>
          <p:nvPr/>
        </p:nvSpPr>
        <p:spPr>
          <a:xfrm>
            <a:off x="4453229" y="4266115"/>
            <a:ext cx="426010" cy="426010"/>
          </a:xfrm>
          <a:prstGeom prst="wedgeEllipseCallout">
            <a:avLst>
              <a:gd name="adj1" fmla="val 34891"/>
              <a:gd name="adj2" fmla="val 61482"/>
            </a:avLst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</a:t>
            </a:r>
            <a:endParaRPr lang="ko-KR" altLang="en-US" sz="20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EC518-3CBC-4FC2-B45E-EDEC46E3CE7B}"/>
              </a:ext>
            </a:extLst>
          </p:cNvPr>
          <p:cNvSpPr txBox="1"/>
          <p:nvPr/>
        </p:nvSpPr>
        <p:spPr>
          <a:xfrm>
            <a:off x="4754646" y="4542289"/>
            <a:ext cx="13291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20144638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A76E36-E351-447A-8BC7-5BE519D055C0}"/>
              </a:ext>
            </a:extLst>
          </p:cNvPr>
          <p:cNvSpPr txBox="1"/>
          <p:nvPr/>
        </p:nvSpPr>
        <p:spPr>
          <a:xfrm>
            <a:off x="6236925" y="4696177"/>
            <a:ext cx="119134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이한범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모서리가 둥근 직사각형 67">
            <a:extLst>
              <a:ext uri="{FF2B5EF4-FFF2-40B4-BE49-F238E27FC236}">
                <a16:creationId xmlns:a16="http://schemas.microsoft.com/office/drawing/2014/main" id="{EB4A348D-F412-4534-9824-DA1544B4F837}"/>
              </a:ext>
            </a:extLst>
          </p:cNvPr>
          <p:cNvSpPr/>
          <p:nvPr/>
        </p:nvSpPr>
        <p:spPr>
          <a:xfrm>
            <a:off x="4666234" y="5721834"/>
            <a:ext cx="2877565" cy="8145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381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8FE6D58-099C-4594-8B7B-60DAED8A116E}"/>
              </a:ext>
            </a:extLst>
          </p:cNvPr>
          <p:cNvCxnSpPr/>
          <p:nvPr/>
        </p:nvCxnSpPr>
        <p:spPr>
          <a:xfrm>
            <a:off x="6125911" y="5847068"/>
            <a:ext cx="0" cy="576000"/>
          </a:xfrm>
          <a:prstGeom prst="line">
            <a:avLst/>
          </a:prstGeom>
          <a:ln w="19050">
            <a:solidFill>
              <a:srgbClr val="772F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88">
            <a:extLst>
              <a:ext uri="{FF2B5EF4-FFF2-40B4-BE49-F238E27FC236}">
                <a16:creationId xmlns:a16="http://schemas.microsoft.com/office/drawing/2014/main" id="{12D93FBB-D67E-432D-B18F-EDC7EFD65FA2}"/>
              </a:ext>
            </a:extLst>
          </p:cNvPr>
          <p:cNvSpPr/>
          <p:nvPr/>
        </p:nvSpPr>
        <p:spPr>
          <a:xfrm>
            <a:off x="4453229" y="5508829"/>
            <a:ext cx="426010" cy="426010"/>
          </a:xfrm>
          <a:prstGeom prst="wedgeEllipseCallout">
            <a:avLst>
              <a:gd name="adj1" fmla="val 34891"/>
              <a:gd name="adj2" fmla="val 61482"/>
            </a:avLst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31E15E-5B32-427D-821E-147C1EB455C7}"/>
              </a:ext>
            </a:extLst>
          </p:cNvPr>
          <p:cNvSpPr txBox="1"/>
          <p:nvPr/>
        </p:nvSpPr>
        <p:spPr>
          <a:xfrm>
            <a:off x="4754646" y="5923502"/>
            <a:ext cx="1329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지도교수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A0467-4CD4-4428-B53A-8F75C56FB725}"/>
              </a:ext>
            </a:extLst>
          </p:cNvPr>
          <p:cNvSpPr txBox="1"/>
          <p:nvPr/>
        </p:nvSpPr>
        <p:spPr>
          <a:xfrm>
            <a:off x="6236925" y="5938891"/>
            <a:ext cx="119134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이상정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58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2ECA5-6A92-4CCC-B90E-8A8C7C4A3A48}"/>
              </a:ext>
            </a:extLst>
          </p:cNvPr>
          <p:cNvSpPr/>
          <p:nvPr/>
        </p:nvSpPr>
        <p:spPr>
          <a:xfrm>
            <a:off x="7726053" y="4962324"/>
            <a:ext cx="3889649" cy="1543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조치 사항</a:t>
            </a:r>
            <a:endParaRPr lang="en-US" altLang="ko-KR" sz="1600" b="1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 입원 환자 데이터에 선형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보간법을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적용해 유실된 </a:t>
            </a:r>
            <a:b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보간 </a:t>
            </a:r>
            <a:endParaRPr lang="en-US" altLang="ko-KR" sz="12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보간된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혈당 데이터를 제안된 모델에서 </a:t>
            </a: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특성 변수</a:t>
            </a:r>
            <a:br>
              <a:rPr lang="en-US" altLang="ko-KR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 부분을 제외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혈당 입력 모델에 학습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002067" y="1791518"/>
            <a:ext cx="1307605" cy="1307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서론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600301" y="2378939"/>
            <a:ext cx="204161" cy="204161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▶</a:t>
            </a:r>
            <a:endParaRPr lang="ko-KR" altLang="en-US" sz="200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43144" y="4962324"/>
            <a:ext cx="3889649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조치 사항</a:t>
            </a:r>
            <a:endParaRPr lang="en-US" altLang="ko-KR" sz="1600" b="1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병원 측에 연락을 통해 입력 가능한 혈당 데이터를 확보</a:t>
            </a:r>
            <a:endParaRPr lang="en-US" altLang="ko-KR" sz="12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43144" y="3334021"/>
            <a:ext cx="3889649" cy="1266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서론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왜 비 입원 환자의 데이터를 입력으로 사용하지 못하는가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혈당 데이터 및 환자 특성 변수는 </a:t>
            </a: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생체 정보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제공되기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위해서는 </a:t>
            </a: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환자의 동의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1" name="Freeform 6"/>
          <p:cNvSpPr>
            <a:spLocks noEditPoints="1"/>
          </p:cNvSpPr>
          <p:nvPr/>
        </p:nvSpPr>
        <p:spPr bwMode="auto">
          <a:xfrm>
            <a:off x="746768" y="3719738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772F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160111" y="3719653"/>
            <a:ext cx="2002689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지적사항 핵심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726053" y="3393778"/>
            <a:ext cx="3889649" cy="2097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데이터 세트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But </a:t>
            </a: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입원 환자 데이터에 비해 </a:t>
            </a: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노이즈</a:t>
            </a: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多</a:t>
            </a:r>
            <a:r>
              <a:rPr lang="en-US" altLang="ko-KR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유실 데이터 </a:t>
            </a: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多</a:t>
            </a:r>
            <a:br>
              <a:rPr lang="en-US" altLang="ko-KR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환자 특성 변수 </a:t>
            </a: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無</a:t>
            </a:r>
            <a:endParaRPr lang="en-US" altLang="ko-KR" sz="1200" dirty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유실된 데이터에 대해 </a:t>
            </a: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보간 </a:t>
            </a: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필요</a:t>
            </a:r>
            <a:endParaRPr lang="en-US" altLang="ko-KR" sz="1200" dirty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실험을 위해 </a:t>
            </a:r>
            <a:r>
              <a:rPr lang="ko-KR" altLang="en-US" sz="12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별도의 모델 구조</a:t>
            </a:r>
            <a:r>
              <a:rPr lang="ko-KR" altLang="en-US" sz="12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필요 </a:t>
            </a:r>
            <a:r>
              <a:rPr lang="en-US" altLang="ko-KR" sz="11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특성 변수 입력 제외</a:t>
            </a:r>
            <a:r>
              <a:rPr lang="en-US" altLang="ko-KR" sz="11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1200" dirty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385873" y="3566400"/>
            <a:ext cx="0" cy="310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545696" y="3560001"/>
            <a:ext cx="0" cy="310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3288067" y="1791518"/>
            <a:ext cx="1307605" cy="1307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이론적 배경</a:t>
            </a:r>
          </a:p>
        </p:txBody>
      </p:sp>
      <p:sp>
        <p:nvSpPr>
          <p:cNvPr id="111" name="타원 110"/>
          <p:cNvSpPr/>
          <p:nvPr/>
        </p:nvSpPr>
        <p:spPr>
          <a:xfrm>
            <a:off x="4886301" y="2378939"/>
            <a:ext cx="204161" cy="204161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▶</a:t>
            </a:r>
            <a:endParaRPr lang="ko-KR" altLang="en-US" sz="200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574067" y="1791518"/>
            <a:ext cx="1307605" cy="1307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혈당 예측 </a:t>
            </a:r>
            <a:b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신경망 모델</a:t>
            </a:r>
          </a:p>
        </p:txBody>
      </p:sp>
      <p:sp>
        <p:nvSpPr>
          <p:cNvPr id="113" name="타원 112"/>
          <p:cNvSpPr/>
          <p:nvPr/>
        </p:nvSpPr>
        <p:spPr>
          <a:xfrm>
            <a:off x="7172301" y="2378939"/>
            <a:ext cx="204161" cy="204161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▶</a:t>
            </a:r>
            <a:endParaRPr lang="ko-KR" altLang="en-US" sz="200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7860067" y="1791518"/>
            <a:ext cx="1307605" cy="1307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데이터 세트</a:t>
            </a:r>
          </a:p>
        </p:txBody>
      </p:sp>
      <p:sp>
        <p:nvSpPr>
          <p:cNvPr id="115" name="타원 114"/>
          <p:cNvSpPr/>
          <p:nvPr/>
        </p:nvSpPr>
        <p:spPr>
          <a:xfrm>
            <a:off x="9458301" y="2378939"/>
            <a:ext cx="204161" cy="204161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▶</a:t>
            </a:r>
            <a:endParaRPr lang="ko-KR" altLang="en-US" sz="200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0146067" y="1791518"/>
            <a:ext cx="1307605" cy="1307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 및 향후 계획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9" name="타원형 설명선 108"/>
          <p:cNvSpPr/>
          <p:nvPr/>
        </p:nvSpPr>
        <p:spPr>
          <a:xfrm>
            <a:off x="1917558" y="1380278"/>
            <a:ext cx="583316" cy="583316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772F9C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Check</a:t>
            </a:r>
          </a:p>
          <a:p>
            <a:pPr algn="ctr"/>
            <a:r>
              <a:rPr lang="en-US" altLang="ko-KR" sz="110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ko-KR" altLang="en-US" sz="600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6ED03-A1CC-4B3A-B203-C773AA8991F9}"/>
              </a:ext>
            </a:extLst>
          </p:cNvPr>
          <p:cNvSpPr txBox="1"/>
          <p:nvPr/>
        </p:nvSpPr>
        <p:spPr>
          <a:xfrm>
            <a:off x="2615994" y="257910"/>
            <a:ext cx="67547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44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</a:t>
            </a:r>
            <a:r>
              <a:rPr lang="ko-KR" altLang="en-US" sz="4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졸업논문 심사 </a:t>
            </a:r>
            <a:r>
              <a:rPr lang="ko-KR" altLang="en-US" sz="44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지적사항</a:t>
            </a:r>
          </a:p>
        </p:txBody>
      </p:sp>
      <p:sp>
        <p:nvSpPr>
          <p:cNvPr id="23" name="타원형 설명선 108">
            <a:extLst>
              <a:ext uri="{FF2B5EF4-FFF2-40B4-BE49-F238E27FC236}">
                <a16:creationId xmlns:a16="http://schemas.microsoft.com/office/drawing/2014/main" id="{DF626E4C-F1CA-415F-AB40-CFFB76960DDA}"/>
              </a:ext>
            </a:extLst>
          </p:cNvPr>
          <p:cNvSpPr/>
          <p:nvPr/>
        </p:nvSpPr>
        <p:spPr>
          <a:xfrm>
            <a:off x="8801902" y="1380278"/>
            <a:ext cx="583316" cy="583316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772F9C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Check</a:t>
            </a:r>
          </a:p>
          <a:p>
            <a:pPr algn="ctr"/>
            <a:r>
              <a:rPr lang="en-US" altLang="ko-KR" sz="110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ko-KR" altLang="en-US" sz="600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4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58355999"/>
              </p:ext>
            </p:extLst>
          </p:nvPr>
        </p:nvGraphicFramePr>
        <p:xfrm>
          <a:off x="1060451" y="2259487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형 설명선 28"/>
          <p:cNvSpPr/>
          <p:nvPr/>
        </p:nvSpPr>
        <p:spPr>
          <a:xfrm>
            <a:off x="2246163" y="3584155"/>
            <a:ext cx="352075" cy="352075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타원형 설명선 43"/>
          <p:cNvSpPr/>
          <p:nvPr/>
        </p:nvSpPr>
        <p:spPr>
          <a:xfrm>
            <a:off x="3362882" y="4915250"/>
            <a:ext cx="352075" cy="352075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6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296751" y="2727228"/>
            <a:ext cx="187885" cy="18788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296751" y="4997346"/>
            <a:ext cx="187885" cy="187885"/>
          </a:xfrm>
          <a:prstGeom prst="ellipse">
            <a:avLst/>
          </a:prstGeom>
          <a:solidFill>
            <a:schemeClr val="accent6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772F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20976" y="2514223"/>
            <a:ext cx="2899442" cy="269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 입원 환자 데이터 학습 결과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특성변수 데이터 입력 제외</a:t>
            </a:r>
            <a:b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혈당 데이터만 입력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불규칙적인 측정 시간 때문에 </a:t>
            </a:r>
            <a:b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데이터의 폭이 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상대적으로 높은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오차값이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측정됨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20976" y="4807809"/>
            <a:ext cx="2899442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입원 환자 데이터 학습 결과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논문에서 제안한 모델 학습 결과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76B9-2B78-4C2D-A532-0D9A49614D41}"/>
              </a:ext>
            </a:extLst>
          </p:cNvPr>
          <p:cNvSpPr txBox="1"/>
          <p:nvPr/>
        </p:nvSpPr>
        <p:spPr>
          <a:xfrm>
            <a:off x="2615994" y="114669"/>
            <a:ext cx="67547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 입원 환자 </a:t>
            </a:r>
            <a:r>
              <a:rPr lang="ko-KR" altLang="en-US" sz="44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결과</a:t>
            </a:r>
            <a:endParaRPr lang="en-US" altLang="ko-KR" sz="4400" dirty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44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(RMSE)</a:t>
            </a:r>
            <a:endParaRPr lang="ko-KR" altLang="en-US" sz="4000" dirty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58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3256217" y="2551837"/>
            <a:ext cx="5679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kern="0" dirty="0">
                <a:ln w="3175">
                  <a:noFill/>
                </a:ln>
                <a:solidFill>
                  <a:srgbClr val="772F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42774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128</Words>
  <Application>Microsoft Office PowerPoint</Application>
  <PresentationFormat>와이드스크린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나눔스퀘어라운드 ExtraBold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상현</cp:lastModifiedBy>
  <cp:revision>39</cp:revision>
  <dcterms:created xsi:type="dcterms:W3CDTF">2019-11-19T04:34:19Z</dcterms:created>
  <dcterms:modified xsi:type="dcterms:W3CDTF">2019-11-26T07:00:25Z</dcterms:modified>
</cp:coreProperties>
</file>