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86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0A9"/>
    <a:srgbClr val="80CBE6"/>
    <a:srgbClr val="7AECE9"/>
    <a:srgbClr val="00CC66"/>
    <a:srgbClr val="339966"/>
    <a:srgbClr val="00D1CC"/>
    <a:srgbClr val="009999"/>
    <a:srgbClr val="00CCFF"/>
    <a:srgbClr val="00CC99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>
        <p:scale>
          <a:sx n="33" d="100"/>
          <a:sy n="33" d="100"/>
        </p:scale>
        <p:origin x="2964" y="-1278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11101782" y="6512534"/>
            <a:ext cx="10079214" cy="12031334"/>
            <a:chOff x="16468163" y="5804859"/>
            <a:chExt cx="15128344" cy="17626739"/>
          </a:xfrm>
          <a:solidFill>
            <a:schemeClr val="accent3">
              <a:lumMod val="75000"/>
            </a:schemeClr>
          </a:solidFill>
        </p:grpSpPr>
        <p:sp>
          <p:nvSpPr>
            <p:cNvPr id="92" name="Shape 57"/>
            <p:cNvSpPr/>
            <p:nvPr/>
          </p:nvSpPr>
          <p:spPr>
            <a:xfrm>
              <a:off x="16476505" y="7353906"/>
              <a:ext cx="15120002" cy="1607769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정확도 비교 분석</a:t>
              </a: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algn="just" rtl="0"/>
              <a:endParaRPr lang="en-US" altLang="ko-KR" sz="4000" dirty="0"/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실제 혈당과 예측 혈당 비교</a:t>
              </a: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3" name="직사각형 92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4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개발 결과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Shape 57">
            <a:extLst>
              <a:ext uri="{FF2B5EF4-FFF2-40B4-BE49-F238E27FC236}">
                <a16:creationId xmlns:a16="http://schemas.microsoft.com/office/drawing/2014/main" id="{41D8D3A6-02E1-45BA-B9B4-F1B3B784F906}"/>
              </a:ext>
            </a:extLst>
          </p:cNvPr>
          <p:cNvSpPr/>
          <p:nvPr/>
        </p:nvSpPr>
        <p:spPr>
          <a:xfrm>
            <a:off x="11773926" y="8302888"/>
            <a:ext cx="9398661" cy="912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특성 변수 별 비교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algn="just" rtl="0"/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선행 학습 전 후 비교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526715" y="727948"/>
            <a:ext cx="20665399" cy="5044863"/>
          </a:xfrm>
          <a:prstGeom prst="rect">
            <a:avLst/>
          </a:prstGeom>
          <a:noFill/>
          <a:ln w="38100">
            <a:solidFill>
              <a:srgbClr val="96D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</p:txBody>
      </p:sp>
      <p:sp>
        <p:nvSpPr>
          <p:cNvPr id="27" name="Shape 27"/>
          <p:cNvSpPr/>
          <p:nvPr/>
        </p:nvSpPr>
        <p:spPr>
          <a:xfrm>
            <a:off x="3946650" y="1745612"/>
            <a:ext cx="16246350" cy="1035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175" tIns="25175" rIns="25175" bIns="25175">
            <a:spAutoFit/>
          </a:bodyPr>
          <a:lstStyle/>
          <a:p>
            <a:pPr algn="ctr" defTabSz="504229">
              <a:spcBef>
                <a:spcPts val="2423"/>
              </a:spcBef>
              <a:defRPr sz="1800">
                <a:solidFill>
                  <a:srgbClr val="000000"/>
                </a:solidFill>
              </a:defRPr>
            </a:pPr>
            <a:r>
              <a:rPr lang="ko-KR" altLang="en-US" sz="6400" b="1" dirty="0">
                <a:solidFill>
                  <a:schemeClr val="tx1"/>
                </a:solidFill>
                <a:latin typeface="+mj-ea"/>
                <a:ea typeface="+mj-ea"/>
              </a:rPr>
              <a:t>입원환자를 위한 딥 러닝 기반 혈당 예측</a:t>
            </a:r>
            <a:endParaRPr lang="en-US" altLang="ko-KR" sz="6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2751" y="4485410"/>
            <a:ext cx="104326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20144665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김상현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		20144638 </a:t>
            </a:r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이한범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663" y="3182487"/>
            <a:ext cx="1270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600" b="1" dirty="0">
                <a:solidFill>
                  <a:schemeClr val="tx1"/>
                </a:solidFill>
                <a:latin typeface="+mj-ea"/>
                <a:ea typeface="+mj-ea"/>
              </a:rPr>
              <a:t>컴퓨터공학과  지도교수 </a:t>
            </a:r>
            <a:r>
              <a:rPr lang="en-US" altLang="ko-KR" sz="4600" b="1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4600" b="1" dirty="0" err="1">
                <a:solidFill>
                  <a:schemeClr val="tx1"/>
                </a:solidFill>
                <a:latin typeface="+mj-ea"/>
                <a:ea typeface="+mj-ea"/>
              </a:rPr>
              <a:t>이상정</a:t>
            </a:r>
            <a:endParaRPr lang="ko-KR" altLang="en-US" sz="4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23935" y="12394437"/>
            <a:ext cx="10079214" cy="1251302"/>
            <a:chOff x="327803" y="3308518"/>
            <a:chExt cx="9714153" cy="1491410"/>
          </a:xfrm>
          <a:solidFill>
            <a:schemeClr val="accent3">
              <a:lumMod val="75000"/>
            </a:schemeClr>
          </a:solidFill>
        </p:grpSpPr>
        <p:sp>
          <p:nvSpPr>
            <p:cNvPr id="79" name="직사각형 78"/>
            <p:cNvSpPr/>
            <p:nvPr/>
          </p:nvSpPr>
          <p:spPr>
            <a:xfrm>
              <a:off x="333160" y="3308518"/>
              <a:ext cx="9708796" cy="123229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80" name="Shape 40"/>
            <p:cNvSpPr/>
            <p:nvPr/>
          </p:nvSpPr>
          <p:spPr>
            <a:xfrm>
              <a:off x="327803" y="3312126"/>
              <a:ext cx="9708795" cy="1487802"/>
            </a:xfrm>
            <a:prstGeom prst="rect">
              <a:avLst/>
            </a:prstGeom>
            <a:solidFill>
              <a:srgbClr val="96D0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/>
            <a:p>
              <a:pPr algn="ctr" defTabSz="2422862">
                <a:defRPr sz="1800">
                  <a:solidFill>
                    <a:srgbClr val="000000"/>
                  </a:solidFill>
                </a:defRPr>
              </a:pPr>
              <a:r>
                <a:rPr lang="ko-KR" altLang="en-US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작품 개요 및 설명</a:t>
              </a:r>
              <a:endParaRPr lang="en-US" altLang="ko-KR" sz="4800" b="1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78" name="Shape 57"/>
          <p:cNvSpPr/>
          <p:nvPr/>
        </p:nvSpPr>
        <p:spPr>
          <a:xfrm>
            <a:off x="688845" y="13648006"/>
            <a:ext cx="10073656" cy="14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딥 러닝 혈당 예측 모델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algn="just" rtl="0"/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algn="just" rtl="0"/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정확도 측정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4000" dirty="0"/>
              <a:t>개발 도구</a:t>
            </a:r>
            <a:endParaRPr lang="en-US" altLang="ko-KR" sz="4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40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11107341" y="26397617"/>
            <a:ext cx="10079214" cy="4295844"/>
            <a:chOff x="16468163" y="5804859"/>
            <a:chExt cx="15128344" cy="6293708"/>
          </a:xfrm>
          <a:solidFill>
            <a:schemeClr val="accent3">
              <a:lumMod val="75000"/>
            </a:schemeClr>
          </a:solidFill>
        </p:grpSpPr>
        <p:grpSp>
          <p:nvGrpSpPr>
            <p:cNvPr id="96" name="그룹 95"/>
            <p:cNvGrpSpPr/>
            <p:nvPr/>
          </p:nvGrpSpPr>
          <p:grpSpPr>
            <a:xfrm>
              <a:off x="16468163" y="5804859"/>
              <a:ext cx="15128344" cy="1833244"/>
              <a:chOff x="327803" y="3308518"/>
              <a:chExt cx="9714153" cy="1491410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333160" y="3308518"/>
                <a:ext cx="9708796" cy="1232290"/>
              </a:xfrm>
              <a:prstGeom prst="rect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99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solidFill>
                <a:srgbClr val="96D0A9"/>
              </a:solid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결론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7" name="Shape 57"/>
            <p:cNvSpPr/>
            <p:nvPr/>
          </p:nvSpPr>
          <p:spPr>
            <a:xfrm>
              <a:off x="16476505" y="7744641"/>
              <a:ext cx="15120002" cy="4353926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>
                  <a:solidFill>
                    <a:schemeClr val="tx1"/>
                  </a:solidFill>
                </a:rPr>
                <a:t>당화혈색소를 입력하고</a:t>
              </a:r>
              <a:r>
                <a:rPr lang="en-US" altLang="ko-KR" sz="4000" dirty="0">
                  <a:solidFill>
                    <a:schemeClr val="tx1"/>
                  </a:solidFill>
                </a:rPr>
                <a:t>, </a:t>
              </a:r>
              <a:r>
                <a:rPr lang="ko-KR" altLang="en-US" sz="4000" dirty="0">
                  <a:solidFill>
                    <a:schemeClr val="tx1"/>
                  </a:solidFill>
                </a:rPr>
                <a:t>선행학습을 진행한 모델이 가장 높은 정확도를 보임</a:t>
              </a:r>
              <a:r>
                <a:rPr lang="en-US" altLang="ko-KR" sz="4000" dirty="0">
                  <a:solidFill>
                    <a:schemeClr val="tx1"/>
                  </a:solidFill>
                </a:rPr>
                <a:t>. </a:t>
              </a:r>
              <a:r>
                <a:rPr lang="ko-KR" altLang="en-US" sz="4000" dirty="0">
                  <a:solidFill>
                    <a:schemeClr val="tx1"/>
                  </a:solidFill>
                </a:rPr>
                <a:t>또한 이전 </a:t>
              </a:r>
              <a:r>
                <a:rPr lang="en-US" altLang="ko-KR" sz="4000" dirty="0">
                  <a:solidFill>
                    <a:schemeClr val="tx1"/>
                  </a:solidFill>
                </a:rPr>
                <a:t>Bi-LSTM </a:t>
              </a:r>
              <a:r>
                <a:rPr lang="ko-KR" altLang="en-US" sz="4000" dirty="0">
                  <a:solidFill>
                    <a:schemeClr val="tx1"/>
                  </a:solidFill>
                </a:rPr>
                <a:t>모델보다 약</a:t>
              </a:r>
              <a:r>
                <a:rPr lang="en-US" altLang="ko-KR" sz="4000" dirty="0">
                  <a:solidFill>
                    <a:schemeClr val="tx1"/>
                  </a:solidFill>
                </a:rPr>
                <a:t>18% </a:t>
              </a:r>
              <a:r>
                <a:rPr lang="ko-KR" altLang="en-US" sz="4000" dirty="0">
                  <a:solidFill>
                    <a:schemeClr val="tx1"/>
                  </a:solidFill>
                </a:rPr>
                <a:t>정확도 가 향상</a:t>
              </a:r>
              <a:r>
                <a:rPr lang="en-US" altLang="ko-KR" sz="4000" dirty="0">
                  <a:solidFill>
                    <a:schemeClr val="tx1"/>
                  </a:solidFill>
                </a:rPr>
                <a:t>.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47454"/>
              </p:ext>
            </p:extLst>
          </p:nvPr>
        </p:nvGraphicFramePr>
        <p:xfrm>
          <a:off x="613160" y="30953068"/>
          <a:ext cx="20616231" cy="1108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2077">
                  <a:extLst>
                    <a:ext uri="{9D8B030D-6E8A-4147-A177-3AD203B41FA5}">
                      <a16:colId xmlns:a16="http://schemas.microsoft.com/office/drawing/2014/main" val="371352484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1566427129"/>
                    </a:ext>
                  </a:extLst>
                </a:gridCol>
                <a:gridCol w="6872077">
                  <a:extLst>
                    <a:ext uri="{9D8B030D-6E8A-4147-A177-3AD203B41FA5}">
                      <a16:colId xmlns:a16="http://schemas.microsoft.com/office/drawing/2014/main" val="2975717187"/>
                    </a:ext>
                  </a:extLst>
                </a:gridCol>
              </a:tblGrid>
              <a:tr h="1108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>
                          <a:solidFill>
                            <a:schemeClr val="bg1"/>
                          </a:solidFill>
                        </a:rPr>
                        <a:t>작품번호 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B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제</a:t>
                      </a:r>
                      <a:r>
                        <a:rPr lang="en-US" altLang="ko-KR" sz="5000" dirty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sz="5000" dirty="0">
                          <a:solidFill>
                            <a:schemeClr val="bg1"/>
                          </a:solidFill>
                        </a:rPr>
                        <a:t>회 공과대학 </a:t>
                      </a:r>
                      <a:r>
                        <a:rPr lang="ko-KR" altLang="en-US" sz="5000" dirty="0" err="1">
                          <a:solidFill>
                            <a:schemeClr val="bg1"/>
                          </a:solidFill>
                        </a:rPr>
                        <a:t>학술제</a:t>
                      </a:r>
                      <a:endParaRPr lang="ko-KR" altLang="en-US" sz="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D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4172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7" y="1515768"/>
            <a:ext cx="3491509" cy="31919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03CF938-AF18-46EE-9E38-92945BFA84FA}"/>
              </a:ext>
            </a:extLst>
          </p:cNvPr>
          <p:cNvGrpSpPr/>
          <p:nvPr/>
        </p:nvGrpSpPr>
        <p:grpSpPr>
          <a:xfrm>
            <a:off x="515525" y="6469323"/>
            <a:ext cx="10090404" cy="5905091"/>
            <a:chOff x="515525" y="6469323"/>
            <a:chExt cx="10090404" cy="5905091"/>
          </a:xfrm>
        </p:grpSpPr>
        <p:grpSp>
          <p:nvGrpSpPr>
            <p:cNvPr id="84" name="그룹 83"/>
            <p:cNvGrpSpPr/>
            <p:nvPr/>
          </p:nvGrpSpPr>
          <p:grpSpPr>
            <a:xfrm>
              <a:off x="526715" y="6469323"/>
              <a:ext cx="10079214" cy="1291486"/>
              <a:chOff x="327803" y="3260623"/>
              <a:chExt cx="9714153" cy="1539305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333160" y="3260623"/>
                <a:ext cx="9708796" cy="1487802"/>
              </a:xfrm>
              <a:prstGeom prst="rect">
                <a:avLst/>
              </a:prstGeom>
              <a:solidFill>
                <a:srgbClr val="96D0A9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88" name="Shape 40"/>
              <p:cNvSpPr/>
              <p:nvPr/>
            </p:nvSpPr>
            <p:spPr>
              <a:xfrm>
                <a:off x="327803" y="3312126"/>
                <a:ext cx="9708795" cy="1487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52341" tIns="252341" rIns="252341" bIns="252341">
                <a:spAutoFit/>
              </a:bodyPr>
              <a:lstStyle/>
              <a:p>
                <a:pPr algn="ctr" defTabSz="2422862">
                  <a:defRPr sz="1800">
                    <a:solidFill>
                      <a:srgbClr val="000000"/>
                    </a:solidFill>
                  </a:defRPr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+mj-ea"/>
                    <a:ea typeface="+mj-ea"/>
                    <a:cs typeface="Arial"/>
                    <a:sym typeface="Arial"/>
                  </a:rPr>
                  <a:t>배경 및 목적</a:t>
                </a:r>
                <a:endParaRPr lang="en-US" altLang="ko-KR" sz="4800" b="1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57">
              <a:extLst>
                <a:ext uri="{FF2B5EF4-FFF2-40B4-BE49-F238E27FC236}">
                  <a16:creationId xmlns:a16="http://schemas.microsoft.com/office/drawing/2014/main" id="{12612839-0E51-4822-8418-77B109C3BFAB}"/>
                </a:ext>
              </a:extLst>
            </p:cNvPr>
            <p:cNvSpPr/>
            <p:nvPr/>
          </p:nvSpPr>
          <p:spPr>
            <a:xfrm>
              <a:off x="515525" y="7555932"/>
              <a:ext cx="10073656" cy="4818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2341" tIns="252341" rIns="252341" bIns="252341">
              <a:spAutoFit/>
            </a:bodyPr>
            <a:lstStyle>
              <a:lvl1pPr defTabSz="3600450">
                <a:defRPr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당뇨병의 진료는 의사가 측정된 혈당을 바탕으로 미래의 혈당 변동을 예측하여 수행함</a:t>
              </a:r>
              <a:r>
                <a:rPr lang="en-US" altLang="ko-KR" sz="4000" dirty="0"/>
                <a:t>.</a:t>
              </a:r>
            </a:p>
            <a:p>
              <a:pPr marL="571500" indent="-571500" algn="just" rtl="0">
                <a:buFont typeface="Wingdings" panose="05000000000000000000" pitchFamily="2" charset="2"/>
                <a:buChar char="l"/>
              </a:pPr>
              <a:r>
                <a:rPr lang="ko-KR" altLang="en-US" sz="4000" dirty="0"/>
                <a:t>본 작품은 순천향대 병원에 입원한 당뇨 환자의 혈당데이터를 사용한 딥 러닝 기반 혈당 예측 모델을 구현하고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예측 정확도를 높이고자 다양한 실험 진행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51A733E2-8C74-4391-81C5-367AD684CC1F}"/>
              </a:ext>
            </a:extLst>
          </p:cNvPr>
          <p:cNvGrpSpPr/>
          <p:nvPr/>
        </p:nvGrpSpPr>
        <p:grpSpPr>
          <a:xfrm>
            <a:off x="-11115999" y="6095186"/>
            <a:ext cx="9697338" cy="7636028"/>
            <a:chOff x="-9343221" y="10880059"/>
            <a:chExt cx="10224131" cy="8050844"/>
          </a:xfrm>
        </p:grpSpPr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2A01565B-2BFF-4437-A69D-E2BF3C96B5BE}"/>
                </a:ext>
              </a:extLst>
            </p:cNvPr>
            <p:cNvGrpSpPr/>
            <p:nvPr/>
          </p:nvGrpSpPr>
          <p:grpSpPr>
            <a:xfrm>
              <a:off x="-9343221" y="10880059"/>
              <a:ext cx="6247282" cy="4561613"/>
              <a:chOff x="-9343221" y="10880059"/>
              <a:chExt cx="6247282" cy="4561613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F253F5-0745-499D-A4A3-47B105845840}"/>
                  </a:ext>
                </a:extLst>
              </p:cNvPr>
              <p:cNvSpPr txBox="1"/>
              <p:nvPr/>
            </p:nvSpPr>
            <p:spPr>
              <a:xfrm>
                <a:off x="-9343221" y="12650387"/>
                <a:ext cx="1263234" cy="1120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aseline="-25000" dirty="0">
                    <a:solidFill>
                      <a:schemeClr val="tx1"/>
                    </a:solidFill>
                  </a:rPr>
                  <a:t>GI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Time Series </a:t>
                </a:r>
                <a:br>
                  <a:rPr lang="en-US" altLang="ko-KR" sz="1400" dirty="0">
                    <a:solidFill>
                      <a:schemeClr val="tx1"/>
                    </a:solidFill>
                  </a:rPr>
                </a:br>
                <a:r>
                  <a:rPr lang="en-US" altLang="ko-KR" sz="1400" dirty="0">
                    <a:solidFill>
                      <a:schemeClr val="tx1"/>
                    </a:solidFill>
                  </a:rPr>
                  <a:t>Glucose data</a:t>
                </a: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6EA85FFE-AA0A-4C9F-8AB3-332E07321B77}"/>
                  </a:ext>
                </a:extLst>
              </p:cNvPr>
              <p:cNvSpPr/>
              <p:nvPr/>
            </p:nvSpPr>
            <p:spPr>
              <a:xfrm>
                <a:off x="-7524583" y="10952519"/>
                <a:ext cx="1687553" cy="4350982"/>
              </a:xfrm>
              <a:prstGeom prst="rect">
                <a:avLst/>
              </a:prstGeom>
              <a:solidFill>
                <a:srgbClr val="FFFF99">
                  <a:alpha val="20000"/>
                </a:srgb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LSTM</a:t>
                </a: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C6954A5-65FB-4FB8-9C3C-C219DEA9E2F6}"/>
                  </a:ext>
                </a:extLst>
              </p:cNvPr>
              <p:cNvCxnSpPr>
                <a:cxnSpLocks/>
                <a:stCxn id="215" idx="6"/>
                <a:endCxn id="210" idx="2"/>
              </p:cNvCxnSpPr>
              <p:nvPr/>
            </p:nvCxnSpPr>
            <p:spPr>
              <a:xfrm>
                <a:off x="-3924808" y="11715250"/>
                <a:ext cx="357817" cy="14164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41AACFF-C622-4E15-84A0-FF73F93469D2}"/>
                  </a:ext>
                </a:extLst>
              </p:cNvPr>
              <p:cNvCxnSpPr>
                <a:cxnSpLocks/>
                <a:stCxn id="214" idx="6"/>
                <a:endCxn id="210" idx="2"/>
              </p:cNvCxnSpPr>
              <p:nvPr/>
            </p:nvCxnSpPr>
            <p:spPr>
              <a:xfrm>
                <a:off x="-3924808" y="12425695"/>
                <a:ext cx="357817" cy="7060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0EE9F12-4020-45EF-A5DA-F911FCF0C750}"/>
                  </a:ext>
                </a:extLst>
              </p:cNvPr>
              <p:cNvCxnSpPr>
                <a:cxnSpLocks/>
                <a:stCxn id="213" idx="6"/>
                <a:endCxn id="210" idx="2"/>
              </p:cNvCxnSpPr>
              <p:nvPr/>
            </p:nvCxnSpPr>
            <p:spPr>
              <a:xfrm flipV="1">
                <a:off x="-3924808" y="13131746"/>
                <a:ext cx="357817" cy="6562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04BEF857-F1C7-4EBD-B635-1E3BD0AA78C3}"/>
                  </a:ext>
                </a:extLst>
              </p:cNvPr>
              <p:cNvCxnSpPr>
                <a:cxnSpLocks/>
                <a:stCxn id="212" idx="6"/>
                <a:endCxn id="210" idx="2"/>
              </p:cNvCxnSpPr>
              <p:nvPr/>
            </p:nvCxnSpPr>
            <p:spPr>
              <a:xfrm flipV="1">
                <a:off x="-3924808" y="13131746"/>
                <a:ext cx="357817" cy="13666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DEB24B16-E994-401B-90DA-B338B84ECF6B}"/>
                  </a:ext>
                </a:extLst>
              </p:cNvPr>
              <p:cNvCxnSpPr>
                <a:cxnSpLocks/>
                <a:stCxn id="218" idx="6"/>
                <a:endCxn id="215" idx="2"/>
              </p:cNvCxnSpPr>
              <p:nvPr/>
            </p:nvCxnSpPr>
            <p:spPr>
              <a:xfrm>
                <a:off x="-5036883" y="11115585"/>
                <a:ext cx="641023" cy="5996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0C6E44A-071B-46DE-9227-F38B35380562}"/>
                  </a:ext>
                </a:extLst>
              </p:cNvPr>
              <p:cNvCxnSpPr>
                <a:cxnSpLocks/>
                <a:stCxn id="224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11078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A7C8AB0-225C-46E7-98EA-A3500A5E27A7}"/>
                  </a:ext>
                </a:extLst>
              </p:cNvPr>
              <p:cNvCxnSpPr>
                <a:cxnSpLocks/>
                <a:endCxn id="215" idx="2"/>
              </p:cNvCxnSpPr>
              <p:nvPr/>
            </p:nvCxnSpPr>
            <p:spPr>
              <a:xfrm flipV="1">
                <a:off x="-5055800" y="11715250"/>
                <a:ext cx="659941" cy="5550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CBECD4F-7CF2-4699-B99E-A720DF5F0BE7}"/>
                  </a:ext>
                </a:extLst>
              </p:cNvPr>
              <p:cNvCxnSpPr>
                <a:cxnSpLocks/>
                <a:stCxn id="222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18451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8E827697-1126-4402-BF10-5C7DB661F579}"/>
                  </a:ext>
                </a:extLst>
              </p:cNvPr>
              <p:cNvCxnSpPr>
                <a:cxnSpLocks/>
                <a:stCxn id="221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25556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61CCD689-D2F7-44A4-9245-EA54AB0F8CA9}"/>
                  </a:ext>
                </a:extLst>
              </p:cNvPr>
              <p:cNvCxnSpPr>
                <a:cxnSpLocks/>
                <a:stCxn id="220" idx="6"/>
                <a:endCxn id="215" idx="2"/>
              </p:cNvCxnSpPr>
              <p:nvPr/>
            </p:nvCxnSpPr>
            <p:spPr>
              <a:xfrm flipV="1">
                <a:off x="-5036883" y="11715250"/>
                <a:ext cx="641023" cy="32660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72731AE-876B-4B14-9789-84A88307A6F2}"/>
                  </a:ext>
                </a:extLst>
              </p:cNvPr>
              <p:cNvCxnSpPr>
                <a:cxnSpLocks/>
                <a:stCxn id="218" idx="6"/>
                <a:endCxn id="214" idx="2"/>
              </p:cNvCxnSpPr>
              <p:nvPr/>
            </p:nvCxnSpPr>
            <p:spPr>
              <a:xfrm>
                <a:off x="-5036883" y="11115585"/>
                <a:ext cx="641023" cy="13101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DDDCADF1-F23A-4A53-BD24-8765F98E23BC}"/>
                  </a:ext>
                </a:extLst>
              </p:cNvPr>
              <p:cNvCxnSpPr>
                <a:cxnSpLocks/>
                <a:stCxn id="224" idx="6"/>
                <a:endCxn id="214" idx="2"/>
              </p:cNvCxnSpPr>
              <p:nvPr/>
            </p:nvCxnSpPr>
            <p:spPr>
              <a:xfrm>
                <a:off x="-5036883" y="11826030"/>
                <a:ext cx="641023" cy="5996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A2B5034-2436-418E-8174-1F7B46AA51A9}"/>
                  </a:ext>
                </a:extLst>
              </p:cNvPr>
              <p:cNvCxnSpPr>
                <a:cxnSpLocks/>
                <a:endCxn id="214" idx="2"/>
              </p:cNvCxnSpPr>
              <p:nvPr/>
            </p:nvCxnSpPr>
            <p:spPr>
              <a:xfrm>
                <a:off x="-5055800" y="12270291"/>
                <a:ext cx="659941" cy="15540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8C252733-BB82-4756-BF7D-B9D53AC9E189}"/>
                  </a:ext>
                </a:extLst>
              </p:cNvPr>
              <p:cNvCxnSpPr>
                <a:cxnSpLocks/>
                <a:stCxn id="222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11347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B90D0CD-B2CF-4EC9-A4BE-1066D97BED55}"/>
                  </a:ext>
                </a:extLst>
              </p:cNvPr>
              <p:cNvCxnSpPr>
                <a:cxnSpLocks/>
                <a:stCxn id="221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18451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8F2A7BE1-3456-4AC6-A58A-3DF0E6094517}"/>
                  </a:ext>
                </a:extLst>
              </p:cNvPr>
              <p:cNvCxnSpPr>
                <a:cxnSpLocks/>
                <a:stCxn id="220" idx="6"/>
                <a:endCxn id="214" idx="2"/>
              </p:cNvCxnSpPr>
              <p:nvPr/>
            </p:nvCxnSpPr>
            <p:spPr>
              <a:xfrm flipV="1">
                <a:off x="-5036883" y="12425695"/>
                <a:ext cx="641023" cy="25556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22015601-5ECB-46CD-ACB4-FAB398D5D6AC}"/>
                  </a:ext>
                </a:extLst>
              </p:cNvPr>
              <p:cNvCxnSpPr>
                <a:cxnSpLocks/>
                <a:stCxn id="218" idx="6"/>
                <a:endCxn id="213" idx="2"/>
              </p:cNvCxnSpPr>
              <p:nvPr/>
            </p:nvCxnSpPr>
            <p:spPr>
              <a:xfrm>
                <a:off x="-5036883" y="11115585"/>
                <a:ext cx="641023" cy="26724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581033D-652E-4B80-8C8E-B4FDB404D505}"/>
                  </a:ext>
                </a:extLst>
              </p:cNvPr>
              <p:cNvCxnSpPr>
                <a:cxnSpLocks/>
                <a:stCxn id="224" idx="6"/>
                <a:endCxn id="213" idx="2"/>
              </p:cNvCxnSpPr>
              <p:nvPr/>
            </p:nvCxnSpPr>
            <p:spPr>
              <a:xfrm>
                <a:off x="-5036883" y="11826030"/>
                <a:ext cx="641023" cy="19619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0BFE47C6-BE9E-4308-8157-7A9ECB1C6327}"/>
                  </a:ext>
                </a:extLst>
              </p:cNvPr>
              <p:cNvCxnSpPr>
                <a:cxnSpLocks/>
                <a:endCxn id="213" idx="2"/>
              </p:cNvCxnSpPr>
              <p:nvPr/>
            </p:nvCxnSpPr>
            <p:spPr>
              <a:xfrm>
                <a:off x="-5055800" y="12270291"/>
                <a:ext cx="659941" cy="1517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F89EC832-0C85-48E6-8B35-3C1014853AA8}"/>
                  </a:ext>
                </a:extLst>
              </p:cNvPr>
              <p:cNvCxnSpPr>
                <a:cxnSpLocks/>
                <a:stCxn id="222" idx="6"/>
                <a:endCxn id="213" idx="2"/>
              </p:cNvCxnSpPr>
              <p:nvPr/>
            </p:nvCxnSpPr>
            <p:spPr>
              <a:xfrm>
                <a:off x="-5036883" y="13560415"/>
                <a:ext cx="641023" cy="22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60E6B2CE-A56D-49EC-90EF-617A92C5D43A}"/>
                  </a:ext>
                </a:extLst>
              </p:cNvPr>
              <p:cNvCxnSpPr>
                <a:cxnSpLocks/>
                <a:stCxn id="221" idx="6"/>
                <a:endCxn id="213" idx="2"/>
              </p:cNvCxnSpPr>
              <p:nvPr/>
            </p:nvCxnSpPr>
            <p:spPr>
              <a:xfrm flipV="1">
                <a:off x="-5036883" y="13787990"/>
                <a:ext cx="641023" cy="48287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27240060-FA30-4D05-9A62-2655E11C181D}"/>
                  </a:ext>
                </a:extLst>
              </p:cNvPr>
              <p:cNvCxnSpPr>
                <a:cxnSpLocks/>
                <a:stCxn id="220" idx="6"/>
                <a:endCxn id="213" idx="2"/>
              </p:cNvCxnSpPr>
              <p:nvPr/>
            </p:nvCxnSpPr>
            <p:spPr>
              <a:xfrm flipV="1">
                <a:off x="-5036883" y="13787990"/>
                <a:ext cx="641023" cy="11933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8A6EDDDE-164F-4AAD-A0C6-8A06BDB60DC7}"/>
                  </a:ext>
                </a:extLst>
              </p:cNvPr>
              <p:cNvCxnSpPr>
                <a:cxnSpLocks/>
                <a:stCxn id="218" idx="6"/>
                <a:endCxn id="212" idx="2"/>
              </p:cNvCxnSpPr>
              <p:nvPr/>
            </p:nvCxnSpPr>
            <p:spPr>
              <a:xfrm>
                <a:off x="-5036883" y="11115585"/>
                <a:ext cx="641023" cy="33828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2D7E8DCB-F70F-4BEC-AB32-10EA204C222A}"/>
                  </a:ext>
                </a:extLst>
              </p:cNvPr>
              <p:cNvCxnSpPr>
                <a:cxnSpLocks/>
                <a:stCxn id="224" idx="6"/>
                <a:endCxn id="212" idx="2"/>
              </p:cNvCxnSpPr>
              <p:nvPr/>
            </p:nvCxnSpPr>
            <p:spPr>
              <a:xfrm>
                <a:off x="-5036883" y="11826030"/>
                <a:ext cx="641023" cy="26724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11BA5BCF-2576-4A18-8768-51561988B092}"/>
                  </a:ext>
                </a:extLst>
              </p:cNvPr>
              <p:cNvCxnSpPr>
                <a:cxnSpLocks/>
                <a:endCxn id="212" idx="2"/>
              </p:cNvCxnSpPr>
              <p:nvPr/>
            </p:nvCxnSpPr>
            <p:spPr>
              <a:xfrm>
                <a:off x="-5055800" y="12270291"/>
                <a:ext cx="659941" cy="2228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5FAD3D78-26A4-4DB2-B02F-A83B740525D2}"/>
                  </a:ext>
                </a:extLst>
              </p:cNvPr>
              <p:cNvCxnSpPr>
                <a:cxnSpLocks/>
                <a:stCxn id="222" idx="6"/>
                <a:endCxn id="212" idx="2"/>
              </p:cNvCxnSpPr>
              <p:nvPr/>
            </p:nvCxnSpPr>
            <p:spPr>
              <a:xfrm>
                <a:off x="-5036883" y="13560415"/>
                <a:ext cx="641023" cy="93802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E1317802-7D86-49B2-B5BD-D2FAE90340DF}"/>
                  </a:ext>
                </a:extLst>
              </p:cNvPr>
              <p:cNvCxnSpPr>
                <a:cxnSpLocks/>
                <a:stCxn id="221" idx="6"/>
                <a:endCxn id="212" idx="2"/>
              </p:cNvCxnSpPr>
              <p:nvPr/>
            </p:nvCxnSpPr>
            <p:spPr>
              <a:xfrm>
                <a:off x="-5036883" y="14270860"/>
                <a:ext cx="641023" cy="22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FAEA1E06-9DE3-4984-97CD-64744B67831F}"/>
                  </a:ext>
                </a:extLst>
              </p:cNvPr>
              <p:cNvCxnSpPr>
                <a:cxnSpLocks/>
                <a:stCxn id="220" idx="6"/>
                <a:endCxn id="212" idx="2"/>
              </p:cNvCxnSpPr>
              <p:nvPr/>
            </p:nvCxnSpPr>
            <p:spPr>
              <a:xfrm flipV="1">
                <a:off x="-5036883" y="14498435"/>
                <a:ext cx="641023" cy="4828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2FA7AA1-9697-4C13-84E8-0107B94AC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1254509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01" name="왼쪽 중괄호 200">
                <a:extLst>
                  <a:ext uri="{FF2B5EF4-FFF2-40B4-BE49-F238E27FC236}">
                    <a16:creationId xmlns:a16="http://schemas.microsoft.com/office/drawing/2014/main" id="{10912B46-0E02-4B97-93CF-0C1C29DA9E80}"/>
                  </a:ext>
                </a:extLst>
              </p:cNvPr>
              <p:cNvSpPr/>
              <p:nvPr/>
            </p:nvSpPr>
            <p:spPr>
              <a:xfrm>
                <a:off x="-8178033" y="10897229"/>
                <a:ext cx="339474" cy="4544443"/>
              </a:xfrm>
              <a:prstGeom prst="leftBrace">
                <a:avLst>
                  <a:gd name="adj1" fmla="val 49084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CD91E53-681D-4DA2-93D2-624A8EDB5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5088383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1187FFA6-8DCD-4D28-A90A-C1D3608DC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1893487"/>
                <a:ext cx="34691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4C111260-CAD6-4EC4-AF3C-5DFFE92EE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2532466"/>
                <a:ext cx="346919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B307706F-3C0C-4C5E-9F39-F735F5B67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3171444"/>
                <a:ext cx="34691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A75DB506-6155-46A0-B361-28B7F749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3810423"/>
                <a:ext cx="340075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57C0D40E-3D66-4244-803C-D9F6E31D9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871502" y="14449402"/>
                <a:ext cx="340075" cy="24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AE882D-2645-4500-AC59-E723A65ACDA6}"/>
                  </a:ext>
                </a:extLst>
              </p:cNvPr>
              <p:cNvSpPr txBox="1"/>
              <p:nvPr/>
            </p:nvSpPr>
            <p:spPr>
              <a:xfrm rot="5400000">
                <a:off x="-5458323" y="12883919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직선 화살표 연결선 216">
                <a:extLst>
                  <a:ext uri="{FF2B5EF4-FFF2-40B4-BE49-F238E27FC236}">
                    <a16:creationId xmlns:a16="http://schemas.microsoft.com/office/drawing/2014/main" id="{D4407C49-A3A9-468F-997D-E192BD7D05F3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>
                <a:off x="-5845028" y="11115585"/>
                <a:ext cx="337094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50F9D00D-5D4E-4489-BAD3-ACFC390BF7D9}"/>
                  </a:ext>
                </a:extLst>
              </p:cNvPr>
              <p:cNvSpPr/>
              <p:nvPr/>
            </p:nvSpPr>
            <p:spPr>
              <a:xfrm>
                <a:off x="-5507934" y="10880059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040EE6E7-7FF7-431D-9F68-CCDB92E2C386}"/>
                  </a:ext>
                </a:extLst>
              </p:cNvPr>
              <p:cNvCxnSpPr>
                <a:cxnSpLocks/>
                <a:endCxn id="220" idx="2"/>
              </p:cNvCxnSpPr>
              <p:nvPr/>
            </p:nvCxnSpPr>
            <p:spPr>
              <a:xfrm>
                <a:off x="-5826124" y="14981306"/>
                <a:ext cx="31819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F53B7C4-9BC2-4FE0-B781-6F20E03E1704}"/>
                  </a:ext>
                </a:extLst>
              </p:cNvPr>
              <p:cNvSpPr/>
              <p:nvPr/>
            </p:nvSpPr>
            <p:spPr>
              <a:xfrm>
                <a:off x="-5507934" y="14745780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64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F9E7A01F-FF30-4B18-9303-436AC702E230}"/>
                  </a:ext>
                </a:extLst>
              </p:cNvPr>
              <p:cNvSpPr/>
              <p:nvPr/>
            </p:nvSpPr>
            <p:spPr>
              <a:xfrm>
                <a:off x="-5507934" y="14035334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09910120-844B-498C-A258-F5A7E4AE17F4}"/>
                  </a:ext>
                </a:extLst>
              </p:cNvPr>
              <p:cNvSpPr/>
              <p:nvPr/>
            </p:nvSpPr>
            <p:spPr>
              <a:xfrm>
                <a:off x="-5507934" y="13324889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62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D7E1A55F-161A-411B-BDE0-BAC0892F99F5}"/>
                  </a:ext>
                </a:extLst>
              </p:cNvPr>
              <p:cNvSpPr/>
              <p:nvPr/>
            </p:nvSpPr>
            <p:spPr>
              <a:xfrm>
                <a:off x="-5507934" y="12300948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E930B42C-EDA9-48A2-BC7B-CD2B99A64E02}"/>
                  </a:ext>
                </a:extLst>
              </p:cNvPr>
              <p:cNvSpPr/>
              <p:nvPr/>
            </p:nvSpPr>
            <p:spPr>
              <a:xfrm>
                <a:off x="-5507934" y="11590504"/>
                <a:ext cx="471051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N1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B282BD9-1D1D-430F-AEC6-C7F4F9586A43}"/>
                  </a:ext>
                </a:extLst>
              </p:cNvPr>
              <p:cNvCxnSpPr>
                <a:cxnSpLocks/>
                <a:endCxn id="224" idx="2"/>
              </p:cNvCxnSpPr>
              <p:nvPr/>
            </p:nvCxnSpPr>
            <p:spPr>
              <a:xfrm>
                <a:off x="-5837030" y="11826030"/>
                <a:ext cx="329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0797B8D2-32C0-4541-B4B1-351945015873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-5837030" y="12536475"/>
                <a:ext cx="329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E5208CF-668E-4B35-8E76-BEEBE70165AC}"/>
                  </a:ext>
                </a:extLst>
              </p:cNvPr>
              <p:cNvCxnSpPr>
                <a:cxnSpLocks/>
                <a:endCxn id="222" idx="2"/>
              </p:cNvCxnSpPr>
              <p:nvPr/>
            </p:nvCxnSpPr>
            <p:spPr>
              <a:xfrm>
                <a:off x="-5826124" y="13560415"/>
                <a:ext cx="3181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13A13244-9070-4CF8-9950-CD874D08BFE7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-5826124" y="14270860"/>
                <a:ext cx="3181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8BDAEE-C03B-461E-8260-76F34E2C0C49}"/>
                  </a:ext>
                </a:extLst>
              </p:cNvPr>
              <p:cNvGrpSpPr/>
              <p:nvPr/>
            </p:nvGrpSpPr>
            <p:grpSpPr>
              <a:xfrm>
                <a:off x="-4395862" y="11479724"/>
                <a:ext cx="482597" cy="3254236"/>
                <a:chOff x="3836605" y="1432176"/>
                <a:chExt cx="396126" cy="2671146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5B22E0E-71D0-4408-BEA7-FC881B55EBC9}"/>
                    </a:ext>
                  </a:extLst>
                </p:cNvPr>
                <p:cNvSpPr txBox="1"/>
                <p:nvPr/>
              </p:nvSpPr>
              <p:spPr>
                <a:xfrm rot="5400000">
                  <a:off x="3877327" y="2584769"/>
                  <a:ext cx="344847" cy="365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chemeClr val="tx1"/>
                      </a:solidFill>
                    </a:rPr>
                    <a:t>...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794068C0-8692-4042-A0D2-F7AFF3B417E1}"/>
                    </a:ext>
                  </a:extLst>
                </p:cNvPr>
                <p:cNvSpPr/>
                <p:nvPr/>
              </p:nvSpPr>
              <p:spPr>
                <a:xfrm>
                  <a:off x="3836605" y="3716673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10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F23DD52-4981-4E6F-9218-5E968BD00409}"/>
                    </a:ext>
                  </a:extLst>
                </p:cNvPr>
                <p:cNvSpPr/>
                <p:nvPr/>
              </p:nvSpPr>
              <p:spPr>
                <a:xfrm>
                  <a:off x="3836605" y="3133525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9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33F0FFDF-CA77-4D10-9CE4-44B987001A36}"/>
                    </a:ext>
                  </a:extLst>
                </p:cNvPr>
                <p:cNvSpPr/>
                <p:nvPr/>
              </p:nvSpPr>
              <p:spPr>
                <a:xfrm>
                  <a:off x="3836605" y="2015324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2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48DC1EEB-B804-46F4-A7BA-F83FDEE31B89}"/>
                    </a:ext>
                  </a:extLst>
                </p:cNvPr>
                <p:cNvSpPr/>
                <p:nvPr/>
              </p:nvSpPr>
              <p:spPr>
                <a:xfrm>
                  <a:off x="3836605" y="1432176"/>
                  <a:ext cx="386649" cy="38664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</a:ln>
                <a:effectLst/>
              </p:spPr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05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N2</a:t>
                  </a:r>
                  <a:r>
                    <a:rPr kumimoji="1" lang="en-US" altLang="ko-KR" sz="1050" baseline="-25000" dirty="0">
                      <a:solidFill>
                        <a:schemeClr val="tx1"/>
                      </a:solidFill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1</a:t>
                  </a:r>
                  <a:endParaRPr kumimoji="1" lang="ko-KR" altLang="en-US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84A4B67-56FE-4F7B-BCBC-2ADFC0725392}"/>
                  </a:ext>
                </a:extLst>
              </p:cNvPr>
              <p:cNvSpPr/>
              <p:nvPr/>
            </p:nvSpPr>
            <p:spPr>
              <a:xfrm>
                <a:off x="-3566991" y="12896220"/>
                <a:ext cx="471052" cy="471051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489CC107-298F-4549-ABF2-F4F9072C8573}"/>
                </a:ext>
              </a:extLst>
            </p:cNvPr>
            <p:cNvGrpSpPr/>
            <p:nvPr/>
          </p:nvGrpSpPr>
          <p:grpSpPr>
            <a:xfrm>
              <a:off x="-8028213" y="15896974"/>
              <a:ext cx="4950815" cy="3033929"/>
              <a:chOff x="-8028213" y="15896974"/>
              <a:chExt cx="4950815" cy="3033929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D69A9B3-BB21-41FC-87B2-8C6107CDF860}"/>
                  </a:ext>
                </a:extLst>
              </p:cNvPr>
              <p:cNvSpPr txBox="1"/>
              <p:nvPr/>
            </p:nvSpPr>
            <p:spPr>
              <a:xfrm>
                <a:off x="-8028213" y="16987038"/>
                <a:ext cx="1511523" cy="88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aseline="-25000" dirty="0">
                    <a:solidFill>
                      <a:schemeClr val="tx1"/>
                    </a:solidFill>
                  </a:rPr>
                  <a:t>PI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Value of Patient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6EFBDDB-A998-490E-88F9-739679BB64A8}"/>
                  </a:ext>
                </a:extLst>
              </p:cNvPr>
              <p:cNvSpPr txBox="1"/>
              <p:nvPr/>
            </p:nvSpPr>
            <p:spPr>
              <a:xfrm rot="5400000">
                <a:off x="-5455246" y="1721564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BC8EAAB6-171E-4984-B68D-8016FB243031}"/>
                  </a:ext>
                </a:extLst>
              </p:cNvPr>
              <p:cNvCxnSpPr>
                <a:cxnSpLocks/>
                <a:stCxn id="119" idx="6"/>
                <a:endCxn id="108" idx="2"/>
              </p:cNvCxnSpPr>
              <p:nvPr/>
            </p:nvCxnSpPr>
            <p:spPr>
              <a:xfrm flipV="1">
                <a:off x="-6018714" y="16132500"/>
                <a:ext cx="513856" cy="127677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1F0D383-58F8-4D44-A240-0E4F8B46CA64}"/>
                  </a:ext>
                </a:extLst>
              </p:cNvPr>
              <p:cNvSpPr/>
              <p:nvPr/>
            </p:nvSpPr>
            <p:spPr>
              <a:xfrm>
                <a:off x="-5504858" y="1589697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CDAEC891-A745-42E9-9755-E09E2A7EFE27}"/>
                  </a:ext>
                </a:extLst>
              </p:cNvPr>
              <p:cNvCxnSpPr>
                <a:cxnSpLocks/>
                <a:stCxn id="119" idx="6"/>
                <a:endCxn id="110" idx="2"/>
              </p:cNvCxnSpPr>
              <p:nvPr/>
            </p:nvCxnSpPr>
            <p:spPr>
              <a:xfrm>
                <a:off x="-6018714" y="17409274"/>
                <a:ext cx="513856" cy="128610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E3354E5-FF13-494C-8DDE-5FA18FFE35B3}"/>
                  </a:ext>
                </a:extLst>
              </p:cNvPr>
              <p:cNvSpPr/>
              <p:nvPr/>
            </p:nvSpPr>
            <p:spPr>
              <a:xfrm>
                <a:off x="-5504858" y="1845985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3C4CBBF1-4272-4BF8-9607-DCA7DD44283D}"/>
                  </a:ext>
                </a:extLst>
              </p:cNvPr>
              <p:cNvSpPr/>
              <p:nvPr/>
            </p:nvSpPr>
            <p:spPr>
              <a:xfrm>
                <a:off x="-5504858" y="178214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9B20185-ABDE-4982-92DF-A78A30107CE8}"/>
                  </a:ext>
                </a:extLst>
              </p:cNvPr>
              <p:cNvSpPr/>
              <p:nvPr/>
            </p:nvSpPr>
            <p:spPr>
              <a:xfrm>
                <a:off x="-5504858" y="16535360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N3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405EF0C-779D-44E1-B0AB-D4BB9EEEFE86}"/>
                  </a:ext>
                </a:extLst>
              </p:cNvPr>
              <p:cNvCxnSpPr>
                <a:cxnSpLocks/>
                <a:stCxn id="119" idx="6"/>
                <a:endCxn id="114" idx="2"/>
              </p:cNvCxnSpPr>
              <p:nvPr/>
            </p:nvCxnSpPr>
            <p:spPr>
              <a:xfrm flipV="1">
                <a:off x="-6018714" y="16770886"/>
                <a:ext cx="513856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F1A44C3-AAF2-4DEB-8A81-14623A07D07D}"/>
                  </a:ext>
                </a:extLst>
              </p:cNvPr>
              <p:cNvCxnSpPr>
                <a:cxnSpLocks/>
                <a:stCxn id="119" idx="6"/>
                <a:endCxn id="111" idx="2"/>
              </p:cNvCxnSpPr>
              <p:nvPr/>
            </p:nvCxnSpPr>
            <p:spPr>
              <a:xfrm>
                <a:off x="-6018714" y="17409274"/>
                <a:ext cx="513856" cy="6477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927FAC1-70E2-4ADB-969E-E65EA5BF15BD}"/>
                  </a:ext>
                </a:extLst>
              </p:cNvPr>
              <p:cNvSpPr/>
              <p:nvPr/>
            </p:nvSpPr>
            <p:spPr>
              <a:xfrm>
                <a:off x="-6489766" y="1717374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P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i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8A376E-8DEA-4066-9928-811A04F1B24B}"/>
                  </a:ext>
                </a:extLst>
              </p:cNvPr>
              <p:cNvSpPr txBox="1"/>
              <p:nvPr/>
            </p:nvSpPr>
            <p:spPr>
              <a:xfrm rot="5400000">
                <a:off x="-4331131" y="1721564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AF3DDCEC-9135-402F-A973-3626F764F951}"/>
                  </a:ext>
                </a:extLst>
              </p:cNvPr>
              <p:cNvSpPr/>
              <p:nvPr/>
            </p:nvSpPr>
            <p:spPr>
              <a:xfrm>
                <a:off x="-4380743" y="1589697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2F2CD2AE-FE81-4062-9B3E-C1AE104EACFE}"/>
                  </a:ext>
                </a:extLst>
              </p:cNvPr>
              <p:cNvSpPr/>
              <p:nvPr/>
            </p:nvSpPr>
            <p:spPr>
              <a:xfrm>
                <a:off x="-4380743" y="1845985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CF34AC8-C277-41FC-9698-3B31F233F2E6}"/>
                  </a:ext>
                </a:extLst>
              </p:cNvPr>
              <p:cNvSpPr/>
              <p:nvPr/>
            </p:nvSpPr>
            <p:spPr>
              <a:xfrm>
                <a:off x="-4380743" y="178214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51DE13D0-D295-47F2-BBE3-144523345B35}"/>
                  </a:ext>
                </a:extLst>
              </p:cNvPr>
              <p:cNvSpPr/>
              <p:nvPr/>
            </p:nvSpPr>
            <p:spPr>
              <a:xfrm>
                <a:off x="-4380743" y="16535360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N4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D4E189A5-604F-45C5-95B8-6E17E1438979}"/>
                  </a:ext>
                </a:extLst>
              </p:cNvPr>
              <p:cNvSpPr/>
              <p:nvPr/>
            </p:nvSpPr>
            <p:spPr>
              <a:xfrm>
                <a:off x="-3548450" y="1717374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06EA29D-8EC8-44AD-8E5C-3E113FA01DED}"/>
                  </a:ext>
                </a:extLst>
              </p:cNvPr>
              <p:cNvCxnSpPr>
                <a:cxnSpLocks/>
                <a:stCxn id="108" idx="6"/>
                <a:endCxn id="121" idx="2"/>
              </p:cNvCxnSpPr>
              <p:nvPr/>
            </p:nvCxnSpPr>
            <p:spPr>
              <a:xfrm>
                <a:off x="-5033806" y="16132500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BA647049-8A1B-4278-B782-E73CA8303821}"/>
                  </a:ext>
                </a:extLst>
              </p:cNvPr>
              <p:cNvCxnSpPr>
                <a:cxnSpLocks/>
                <a:stCxn id="108" idx="6"/>
                <a:endCxn id="126" idx="2"/>
              </p:cNvCxnSpPr>
              <p:nvPr/>
            </p:nvCxnSpPr>
            <p:spPr>
              <a:xfrm>
                <a:off x="-5033806" y="16132500"/>
                <a:ext cx="653063" cy="63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6D92F19-FA33-4D9A-999E-7EEE66A9E42A}"/>
                  </a:ext>
                </a:extLst>
              </p:cNvPr>
              <p:cNvCxnSpPr>
                <a:cxnSpLocks/>
                <a:stCxn id="108" idx="6"/>
                <a:endCxn id="123" idx="2"/>
              </p:cNvCxnSpPr>
              <p:nvPr/>
            </p:nvCxnSpPr>
            <p:spPr>
              <a:xfrm>
                <a:off x="-5033806" y="16132500"/>
                <a:ext cx="653063" cy="19244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8DBF37D-2F0A-4651-B0ED-A179F1E52F10}"/>
                  </a:ext>
                </a:extLst>
              </p:cNvPr>
              <p:cNvCxnSpPr>
                <a:cxnSpLocks/>
                <a:stCxn id="108" idx="6"/>
                <a:endCxn id="122" idx="2"/>
              </p:cNvCxnSpPr>
              <p:nvPr/>
            </p:nvCxnSpPr>
            <p:spPr>
              <a:xfrm>
                <a:off x="-5033806" y="16132500"/>
                <a:ext cx="653063" cy="25628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00753671-5E52-4AC3-9996-5072F1147D10}"/>
                  </a:ext>
                </a:extLst>
              </p:cNvPr>
              <p:cNvCxnSpPr>
                <a:stCxn id="114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63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8C2C7C6B-043C-43AD-BFF5-36E40D49E309}"/>
                  </a:ext>
                </a:extLst>
              </p:cNvPr>
              <p:cNvCxnSpPr>
                <a:stCxn id="114" idx="6"/>
                <a:endCxn id="126" idx="2"/>
              </p:cNvCxnSpPr>
              <p:nvPr/>
            </p:nvCxnSpPr>
            <p:spPr>
              <a:xfrm>
                <a:off x="-5033806" y="16770886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2176B64F-078C-47D4-955F-AB2A848B9FB4}"/>
                  </a:ext>
                </a:extLst>
              </p:cNvPr>
              <p:cNvCxnSpPr>
                <a:stCxn id="114" idx="6"/>
                <a:endCxn id="123" idx="2"/>
              </p:cNvCxnSpPr>
              <p:nvPr/>
            </p:nvCxnSpPr>
            <p:spPr>
              <a:xfrm>
                <a:off x="-5033806" y="16770886"/>
                <a:ext cx="653063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33E2A50C-BBD8-4075-A9D7-AC32CE9A0759}"/>
                  </a:ext>
                </a:extLst>
              </p:cNvPr>
              <p:cNvCxnSpPr>
                <a:stCxn id="114" idx="6"/>
                <a:endCxn id="122" idx="2"/>
              </p:cNvCxnSpPr>
              <p:nvPr/>
            </p:nvCxnSpPr>
            <p:spPr>
              <a:xfrm>
                <a:off x="-5033806" y="16770886"/>
                <a:ext cx="653063" cy="19244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535BC323-10D9-44C2-AFF5-E0D12FA35F9E}"/>
                  </a:ext>
                </a:extLst>
              </p:cNvPr>
              <p:cNvCxnSpPr>
                <a:stCxn id="111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19244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3893E0E-545C-4340-BE9C-AC25D8718DB9}"/>
                  </a:ext>
                </a:extLst>
              </p:cNvPr>
              <p:cNvCxnSpPr>
                <a:stCxn id="111" idx="6"/>
                <a:endCxn id="126" idx="2"/>
              </p:cNvCxnSpPr>
              <p:nvPr/>
            </p:nvCxnSpPr>
            <p:spPr>
              <a:xfrm flipV="1">
                <a:off x="-5033806" y="16770886"/>
                <a:ext cx="653063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3F9E5AD8-9107-47F4-8042-0BCAF465A904}"/>
                  </a:ext>
                </a:extLst>
              </p:cNvPr>
              <p:cNvCxnSpPr>
                <a:cxnSpLocks/>
                <a:stCxn id="111" idx="6"/>
                <a:endCxn id="123" idx="2"/>
              </p:cNvCxnSpPr>
              <p:nvPr/>
            </p:nvCxnSpPr>
            <p:spPr>
              <a:xfrm>
                <a:off x="-5033806" y="18056989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51AADA6-2BD8-4A16-B10F-44186A81EED5}"/>
                  </a:ext>
                </a:extLst>
              </p:cNvPr>
              <p:cNvCxnSpPr>
                <a:stCxn id="111" idx="6"/>
                <a:endCxn id="122" idx="2"/>
              </p:cNvCxnSpPr>
              <p:nvPr/>
            </p:nvCxnSpPr>
            <p:spPr>
              <a:xfrm>
                <a:off x="-5033806" y="18056989"/>
                <a:ext cx="653063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2F271E4-823D-4D97-B105-7FA26E53977F}"/>
                  </a:ext>
                </a:extLst>
              </p:cNvPr>
              <p:cNvCxnSpPr>
                <a:stCxn id="110" idx="6"/>
                <a:endCxn id="121" idx="2"/>
              </p:cNvCxnSpPr>
              <p:nvPr/>
            </p:nvCxnSpPr>
            <p:spPr>
              <a:xfrm flipV="1">
                <a:off x="-5033806" y="16132500"/>
                <a:ext cx="653063" cy="25628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71B2A1F5-5DE1-418D-8FCE-E97ABE49C3B1}"/>
                  </a:ext>
                </a:extLst>
              </p:cNvPr>
              <p:cNvCxnSpPr>
                <a:stCxn id="110" idx="6"/>
                <a:endCxn id="126" idx="2"/>
              </p:cNvCxnSpPr>
              <p:nvPr/>
            </p:nvCxnSpPr>
            <p:spPr>
              <a:xfrm flipV="1">
                <a:off x="-5033806" y="16770886"/>
                <a:ext cx="653063" cy="19244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6FAE94FE-C88C-4FBE-9B81-F2C18969E997}"/>
                  </a:ext>
                </a:extLst>
              </p:cNvPr>
              <p:cNvCxnSpPr>
                <a:stCxn id="110" idx="6"/>
                <a:endCxn id="123" idx="2"/>
              </p:cNvCxnSpPr>
              <p:nvPr/>
            </p:nvCxnSpPr>
            <p:spPr>
              <a:xfrm flipV="1">
                <a:off x="-5033806" y="18056989"/>
                <a:ext cx="653063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1854F5F3-BD72-4E8F-9196-7235406344C6}"/>
                  </a:ext>
                </a:extLst>
              </p:cNvPr>
              <p:cNvCxnSpPr>
                <a:stCxn id="110" idx="6"/>
                <a:endCxn id="122" idx="2"/>
              </p:cNvCxnSpPr>
              <p:nvPr/>
            </p:nvCxnSpPr>
            <p:spPr>
              <a:xfrm>
                <a:off x="-5033806" y="18695377"/>
                <a:ext cx="653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DEA2EF27-B14A-48A2-914C-E41DCFA05AE3}"/>
                  </a:ext>
                </a:extLst>
              </p:cNvPr>
              <p:cNvCxnSpPr>
                <a:stCxn id="121" idx="6"/>
                <a:endCxn id="127" idx="2"/>
              </p:cNvCxnSpPr>
              <p:nvPr/>
            </p:nvCxnSpPr>
            <p:spPr>
              <a:xfrm>
                <a:off x="-3909691" y="16132500"/>
                <a:ext cx="361241" cy="12767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52B5D4B0-80F5-4D51-8A74-DE42E605D57C}"/>
                  </a:ext>
                </a:extLst>
              </p:cNvPr>
              <p:cNvCxnSpPr>
                <a:stCxn id="126" idx="6"/>
                <a:endCxn id="127" idx="2"/>
              </p:cNvCxnSpPr>
              <p:nvPr/>
            </p:nvCxnSpPr>
            <p:spPr>
              <a:xfrm>
                <a:off x="-3909691" y="16770886"/>
                <a:ext cx="361241" cy="638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E3988BEC-0B5E-4B60-ADFD-00E54646F333}"/>
                  </a:ext>
                </a:extLst>
              </p:cNvPr>
              <p:cNvCxnSpPr>
                <a:stCxn id="123" idx="6"/>
                <a:endCxn id="127" idx="2"/>
              </p:cNvCxnSpPr>
              <p:nvPr/>
            </p:nvCxnSpPr>
            <p:spPr>
              <a:xfrm flipV="1">
                <a:off x="-3909691" y="17409274"/>
                <a:ext cx="361241" cy="6477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4C0B3EC3-B819-4504-A8CF-02AB672ACDCF}"/>
                  </a:ext>
                </a:extLst>
              </p:cNvPr>
              <p:cNvCxnSpPr>
                <a:stCxn id="122" idx="6"/>
                <a:endCxn id="127" idx="2"/>
              </p:cNvCxnSpPr>
              <p:nvPr/>
            </p:nvCxnSpPr>
            <p:spPr>
              <a:xfrm flipV="1">
                <a:off x="-3909691" y="17409274"/>
                <a:ext cx="361241" cy="12861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F5AF027E-3670-47D6-A9C1-4D5FDC9E2DFA}"/>
                </a:ext>
              </a:extLst>
            </p:cNvPr>
            <p:cNvGrpSpPr/>
            <p:nvPr/>
          </p:nvGrpSpPr>
          <p:grpSpPr>
            <a:xfrm>
              <a:off x="-3095939" y="12439273"/>
              <a:ext cx="3976849" cy="6096020"/>
              <a:chOff x="-3095939" y="12439273"/>
              <a:chExt cx="3976849" cy="609602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DF6889-C865-4DE8-BA03-70D9A6422BB7}"/>
                  </a:ext>
                </a:extLst>
              </p:cNvPr>
              <p:cNvSpPr txBox="1"/>
              <p:nvPr/>
            </p:nvSpPr>
            <p:spPr>
              <a:xfrm rot="5400000">
                <a:off x="-2291393" y="15264356"/>
                <a:ext cx="420125" cy="445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tx1"/>
                    </a:solidFill>
                  </a:rPr>
                  <a:t>...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AECB80C0-956D-49DC-8AB6-D64A4D06EF12}"/>
                  </a:ext>
                </a:extLst>
              </p:cNvPr>
              <p:cNvCxnSpPr>
                <a:cxnSpLocks/>
                <a:stCxn id="210" idx="6"/>
                <a:endCxn id="51" idx="2"/>
              </p:cNvCxnSpPr>
              <p:nvPr/>
            </p:nvCxnSpPr>
            <p:spPr>
              <a:xfrm>
                <a:off x="-3095939" y="13131746"/>
                <a:ext cx="754934" cy="25349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542E8B7-6649-4FDB-8175-678950909C83}"/>
                  </a:ext>
                </a:extLst>
              </p:cNvPr>
              <p:cNvSpPr/>
              <p:nvPr/>
            </p:nvSpPr>
            <p:spPr>
              <a:xfrm>
                <a:off x="-2341005" y="13149719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2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67D69FF-6941-415B-AC66-4B44B3B0DED5}"/>
                  </a:ext>
                </a:extLst>
              </p:cNvPr>
              <p:cNvCxnSpPr>
                <a:cxnSpLocks/>
                <a:stCxn id="127" idx="6"/>
                <a:endCxn id="53" idx="2"/>
              </p:cNvCxnSpPr>
              <p:nvPr/>
            </p:nvCxnSpPr>
            <p:spPr>
              <a:xfrm>
                <a:off x="-3077398" y="17409274"/>
                <a:ext cx="736393" cy="1800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9118B67-B0A6-4A5D-AE30-6EE17E4E8EAA}"/>
                  </a:ext>
                </a:extLst>
              </p:cNvPr>
              <p:cNvSpPr/>
              <p:nvPr/>
            </p:nvSpPr>
            <p:spPr>
              <a:xfrm>
                <a:off x="-2341005" y="17353795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9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7D579BB-87F5-4C61-9086-21D9CB57CF8D}"/>
                  </a:ext>
                </a:extLst>
              </p:cNvPr>
              <p:cNvSpPr/>
              <p:nvPr/>
            </p:nvSpPr>
            <p:spPr>
              <a:xfrm>
                <a:off x="-2341005" y="16643349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8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1221472-4A12-4C4D-B92B-FA2409AF39AF}"/>
                  </a:ext>
                </a:extLst>
              </p:cNvPr>
              <p:cNvSpPr/>
              <p:nvPr/>
            </p:nvSpPr>
            <p:spPr>
              <a:xfrm>
                <a:off x="-2341005" y="15932904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7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141363B-F6CC-4A5F-BB7B-9A64CA678CDD}"/>
                  </a:ext>
                </a:extLst>
              </p:cNvPr>
              <p:cNvSpPr/>
              <p:nvPr/>
            </p:nvSpPr>
            <p:spPr>
              <a:xfrm>
                <a:off x="-2341005" y="14570608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4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9A6AE2F-68D7-43B2-815A-93EB5CB3DA3F}"/>
                  </a:ext>
                </a:extLst>
              </p:cNvPr>
              <p:cNvSpPr/>
              <p:nvPr/>
            </p:nvSpPr>
            <p:spPr>
              <a:xfrm>
                <a:off x="-2341005" y="1386016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C019D16-E3E5-48C1-9549-50B246B157B3}"/>
                  </a:ext>
                </a:extLst>
              </p:cNvPr>
              <p:cNvCxnSpPr>
                <a:cxnSpLocks/>
                <a:stCxn id="210" idx="6"/>
                <a:endCxn id="57" idx="2"/>
              </p:cNvCxnSpPr>
              <p:nvPr/>
            </p:nvCxnSpPr>
            <p:spPr>
              <a:xfrm>
                <a:off x="-3095939" y="13131746"/>
                <a:ext cx="754934" cy="9639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31E8282-BBDE-472F-A78E-C0E7D11BA6C8}"/>
                  </a:ext>
                </a:extLst>
              </p:cNvPr>
              <p:cNvCxnSpPr>
                <a:cxnSpLocks/>
                <a:stCxn id="210" idx="6"/>
                <a:endCxn id="56" idx="2"/>
              </p:cNvCxnSpPr>
              <p:nvPr/>
            </p:nvCxnSpPr>
            <p:spPr>
              <a:xfrm>
                <a:off x="-3095939" y="13131746"/>
                <a:ext cx="754934" cy="16743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110DB33-0FD5-464E-9A0C-FA92145447C4}"/>
                  </a:ext>
                </a:extLst>
              </p:cNvPr>
              <p:cNvCxnSpPr>
                <a:cxnSpLocks/>
                <a:stCxn id="127" idx="6"/>
                <a:endCxn id="55" idx="2"/>
              </p:cNvCxnSpPr>
              <p:nvPr/>
            </p:nvCxnSpPr>
            <p:spPr>
              <a:xfrm flipV="1">
                <a:off x="-3077398" y="16168430"/>
                <a:ext cx="736393" cy="12408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325F318-E3D0-44B7-97D0-97FEC6A6E8CE}"/>
                  </a:ext>
                </a:extLst>
              </p:cNvPr>
              <p:cNvCxnSpPr>
                <a:cxnSpLocks/>
                <a:stCxn id="127" idx="6"/>
                <a:endCxn id="54" idx="2"/>
              </p:cNvCxnSpPr>
              <p:nvPr/>
            </p:nvCxnSpPr>
            <p:spPr>
              <a:xfrm flipV="1">
                <a:off x="-3077398" y="16878875"/>
                <a:ext cx="736393" cy="53039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0B72627-3D87-4368-A5AF-2A4B2C8349D3}"/>
                  </a:ext>
                </a:extLst>
              </p:cNvPr>
              <p:cNvCxnSpPr>
                <a:cxnSpLocks/>
                <a:stCxn id="127" idx="6"/>
                <a:endCxn id="63" idx="2"/>
              </p:cNvCxnSpPr>
              <p:nvPr/>
            </p:nvCxnSpPr>
            <p:spPr>
              <a:xfrm>
                <a:off x="-3077398" y="17409274"/>
                <a:ext cx="736393" cy="89049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5E4C290-9AE1-4291-A3E1-EC37DA2CEE8C}"/>
                  </a:ext>
                </a:extLst>
              </p:cNvPr>
              <p:cNvSpPr/>
              <p:nvPr/>
            </p:nvSpPr>
            <p:spPr>
              <a:xfrm>
                <a:off x="-2341005" y="18064241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10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44C6EE60-AC88-4AE5-A96C-1D82480CE3EE}"/>
                  </a:ext>
                </a:extLst>
              </p:cNvPr>
              <p:cNvCxnSpPr>
                <a:cxnSpLocks/>
                <a:stCxn id="210" idx="6"/>
                <a:endCxn id="65" idx="2"/>
              </p:cNvCxnSpPr>
              <p:nvPr/>
            </p:nvCxnSpPr>
            <p:spPr>
              <a:xfrm flipV="1">
                <a:off x="-3095939" y="12674799"/>
                <a:ext cx="754934" cy="45694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10E0CD9-8BF2-4861-92EF-69C7FF137464}"/>
                  </a:ext>
                </a:extLst>
              </p:cNvPr>
              <p:cNvSpPr/>
              <p:nvPr/>
            </p:nvSpPr>
            <p:spPr>
              <a:xfrm>
                <a:off x="-2341005" y="12439273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N5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D0F1D74B-F1A5-4CE8-B6D7-A9C619254AFF}"/>
                  </a:ext>
                </a:extLst>
              </p:cNvPr>
              <p:cNvCxnSpPr>
                <a:cxnSpLocks/>
                <a:stCxn id="210" idx="6"/>
                <a:endCxn id="54" idx="2"/>
              </p:cNvCxnSpPr>
              <p:nvPr/>
            </p:nvCxnSpPr>
            <p:spPr>
              <a:xfrm>
                <a:off x="-3095939" y="13131746"/>
                <a:ext cx="754934" cy="37471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B77F454-C580-4CDE-BCF2-81495EF22C0E}"/>
                  </a:ext>
                </a:extLst>
              </p:cNvPr>
              <p:cNvCxnSpPr>
                <a:cxnSpLocks/>
                <a:stCxn id="210" idx="6"/>
                <a:endCxn id="53" idx="2"/>
              </p:cNvCxnSpPr>
              <p:nvPr/>
            </p:nvCxnSpPr>
            <p:spPr>
              <a:xfrm>
                <a:off x="-3095939" y="13131746"/>
                <a:ext cx="754934" cy="44575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96B473D-6682-4BBC-929A-FF81F7CB0C56}"/>
                  </a:ext>
                </a:extLst>
              </p:cNvPr>
              <p:cNvCxnSpPr>
                <a:cxnSpLocks/>
                <a:stCxn id="210" idx="6"/>
                <a:endCxn id="63" idx="2"/>
              </p:cNvCxnSpPr>
              <p:nvPr/>
            </p:nvCxnSpPr>
            <p:spPr>
              <a:xfrm>
                <a:off x="-3095939" y="13131746"/>
                <a:ext cx="754934" cy="51680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67438DD4-C5E6-4DF0-B8E5-D77EC8E2383F}"/>
                  </a:ext>
                </a:extLst>
              </p:cNvPr>
              <p:cNvCxnSpPr>
                <a:cxnSpLocks/>
                <a:stCxn id="210" idx="6"/>
                <a:endCxn id="55" idx="2"/>
              </p:cNvCxnSpPr>
              <p:nvPr/>
            </p:nvCxnSpPr>
            <p:spPr>
              <a:xfrm>
                <a:off x="-3095939" y="13131746"/>
                <a:ext cx="754934" cy="30366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876ECCD-B323-4E12-9F76-FE3B84C387EB}"/>
                  </a:ext>
                </a:extLst>
              </p:cNvPr>
              <p:cNvCxnSpPr>
                <a:cxnSpLocks/>
                <a:stCxn id="127" idx="6"/>
                <a:endCxn id="57" idx="2"/>
              </p:cNvCxnSpPr>
              <p:nvPr/>
            </p:nvCxnSpPr>
            <p:spPr>
              <a:xfrm flipV="1">
                <a:off x="-3077398" y="14095689"/>
                <a:ext cx="736393" cy="331358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5E82586-652B-4AF1-89DF-FD378AC751F3}"/>
                  </a:ext>
                </a:extLst>
              </p:cNvPr>
              <p:cNvCxnSpPr>
                <a:cxnSpLocks/>
                <a:stCxn id="127" idx="6"/>
                <a:endCxn id="65" idx="2"/>
              </p:cNvCxnSpPr>
              <p:nvPr/>
            </p:nvCxnSpPr>
            <p:spPr>
              <a:xfrm flipV="1">
                <a:off x="-3077398" y="12674799"/>
                <a:ext cx="736393" cy="473447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D96EA6FE-9B24-4C06-917B-D0FF5B562F18}"/>
                  </a:ext>
                </a:extLst>
              </p:cNvPr>
              <p:cNvCxnSpPr>
                <a:cxnSpLocks/>
                <a:stCxn id="127" idx="6"/>
                <a:endCxn id="51" idx="2"/>
              </p:cNvCxnSpPr>
              <p:nvPr/>
            </p:nvCxnSpPr>
            <p:spPr>
              <a:xfrm flipV="1">
                <a:off x="-3077398" y="13385245"/>
                <a:ext cx="736393" cy="40240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FB45FF58-35E5-421A-8C34-F3B6EADAC8AB}"/>
                  </a:ext>
                </a:extLst>
              </p:cNvPr>
              <p:cNvCxnSpPr>
                <a:cxnSpLocks/>
                <a:stCxn id="127" idx="6"/>
                <a:endCxn id="56" idx="2"/>
              </p:cNvCxnSpPr>
              <p:nvPr/>
            </p:nvCxnSpPr>
            <p:spPr>
              <a:xfrm flipV="1">
                <a:off x="-3077398" y="14806134"/>
                <a:ext cx="736393" cy="26031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B58F83B-0116-42BC-9D6F-E715AA1148AC}"/>
                  </a:ext>
                </a:extLst>
              </p:cNvPr>
              <p:cNvSpPr/>
              <p:nvPr/>
            </p:nvSpPr>
            <p:spPr>
              <a:xfrm>
                <a:off x="-1180410" y="15244705"/>
                <a:ext cx="471052" cy="47105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105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O</a:t>
                </a:r>
                <a:r>
                  <a:rPr kumimoji="1" lang="en-US" altLang="ko-KR" sz="1050" baseline="-25000" dirty="0">
                    <a:solidFill>
                      <a:schemeClr val="tx1"/>
                    </a:solidFill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3</a:t>
                </a:r>
                <a:endParaRPr kumimoji="1" lang="ko-KR" altLang="en-US" sz="1050" baseline="-25000" dirty="0">
                  <a:solidFill>
                    <a:schemeClr val="tx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1F999E2-1E3A-464C-940F-440B0CA598FE}"/>
                  </a:ext>
                </a:extLst>
              </p:cNvPr>
              <p:cNvCxnSpPr>
                <a:stCxn id="65" idx="6"/>
                <a:endCxn id="74" idx="2"/>
              </p:cNvCxnSpPr>
              <p:nvPr/>
            </p:nvCxnSpPr>
            <p:spPr>
              <a:xfrm>
                <a:off x="-1869953" y="12674799"/>
                <a:ext cx="689543" cy="28054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1BDC92B-43BC-4794-9F00-C028495A8C91}"/>
                  </a:ext>
                </a:extLst>
              </p:cNvPr>
              <p:cNvCxnSpPr>
                <a:stCxn id="51" idx="6"/>
                <a:endCxn id="74" idx="2"/>
              </p:cNvCxnSpPr>
              <p:nvPr/>
            </p:nvCxnSpPr>
            <p:spPr>
              <a:xfrm>
                <a:off x="-1869953" y="13385245"/>
                <a:ext cx="689543" cy="20949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6E67E27-F48E-495A-BA9F-37F6394EF969}"/>
                  </a:ext>
                </a:extLst>
              </p:cNvPr>
              <p:cNvCxnSpPr>
                <a:stCxn id="57" idx="6"/>
                <a:endCxn id="74" idx="2"/>
              </p:cNvCxnSpPr>
              <p:nvPr/>
            </p:nvCxnSpPr>
            <p:spPr>
              <a:xfrm>
                <a:off x="-1869953" y="14095690"/>
                <a:ext cx="689543" cy="13845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F7C43540-D309-4665-AABB-D89BF2790131}"/>
                  </a:ext>
                </a:extLst>
              </p:cNvPr>
              <p:cNvCxnSpPr>
                <a:cxnSpLocks/>
                <a:stCxn id="56" idx="6"/>
                <a:endCxn id="74" idx="2"/>
              </p:cNvCxnSpPr>
              <p:nvPr/>
            </p:nvCxnSpPr>
            <p:spPr>
              <a:xfrm>
                <a:off x="-1869953" y="14806135"/>
                <a:ext cx="689543" cy="6740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ED855822-13DA-4D96-A2B8-6A3DA732E3F7}"/>
                  </a:ext>
                </a:extLst>
              </p:cNvPr>
              <p:cNvCxnSpPr>
                <a:stCxn id="55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68819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02A8B32-4A66-4C6F-963C-E98CD449CCB3}"/>
                  </a:ext>
                </a:extLst>
              </p:cNvPr>
              <p:cNvCxnSpPr>
                <a:stCxn id="54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13986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04EA50C9-80A4-4276-A0BF-0A8B949F94F7}"/>
                  </a:ext>
                </a:extLst>
              </p:cNvPr>
              <p:cNvCxnSpPr>
                <a:stCxn id="53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21090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F2F1F3-4D70-42D7-AAB8-B68168164EB4}"/>
                  </a:ext>
                </a:extLst>
              </p:cNvPr>
              <p:cNvCxnSpPr>
                <a:stCxn id="63" idx="6"/>
                <a:endCxn id="74" idx="2"/>
              </p:cNvCxnSpPr>
              <p:nvPr/>
            </p:nvCxnSpPr>
            <p:spPr>
              <a:xfrm flipV="1">
                <a:off x="-1869953" y="15480232"/>
                <a:ext cx="689543" cy="281953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none"/>
              </a:ln>
              <a:effectLst/>
            </p:spPr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BD111DC2-3F03-46F0-8784-CDDE601257D0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>
                <a:off x="-709359" y="15480232"/>
                <a:ext cx="309298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CAC79A-DF16-4B3B-BFA2-9AB20BE66C00}"/>
                  </a:ext>
                </a:extLst>
              </p:cNvPr>
              <p:cNvSpPr txBox="1"/>
              <p:nvPr/>
            </p:nvSpPr>
            <p:spPr>
              <a:xfrm>
                <a:off x="-382324" y="15041660"/>
                <a:ext cx="1263234" cy="11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O</a:t>
                </a:r>
                <a:r>
                  <a:rPr lang="en-US" altLang="ko-KR" sz="28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altLang="ko-KR" sz="700" baseline="-25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PH30, PH60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Glucose data</a:t>
                </a:r>
              </a:p>
            </p:txBody>
          </p:sp>
        </p:grpSp>
      </p:grpSp>
      <p:sp>
        <p:nvSpPr>
          <p:cNvPr id="292" name="Shape 57">
            <a:extLst>
              <a:ext uri="{FF2B5EF4-FFF2-40B4-BE49-F238E27FC236}">
                <a16:creationId xmlns:a16="http://schemas.microsoft.com/office/drawing/2014/main" id="{85EF5DC9-CDF4-4165-9A9B-95A33D14BB97}"/>
              </a:ext>
            </a:extLst>
          </p:cNvPr>
          <p:cNvSpPr/>
          <p:nvPr/>
        </p:nvSpPr>
        <p:spPr>
          <a:xfrm>
            <a:off x="1363840" y="14380990"/>
            <a:ext cx="9398661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2800" dirty="0"/>
              <a:t>CGM </a:t>
            </a:r>
            <a:r>
              <a:rPr lang="ko-KR" altLang="en-US" sz="2800" dirty="0"/>
              <a:t>혈당 데이터 </a:t>
            </a:r>
            <a:r>
              <a:rPr lang="en-US" altLang="ko-KR" sz="2800" dirty="0"/>
              <a:t>: LSTM </a:t>
            </a:r>
            <a:r>
              <a:rPr lang="ko-KR" altLang="en-US" sz="2800" dirty="0"/>
              <a:t>레이어</a:t>
            </a:r>
            <a:endParaRPr lang="en-US" altLang="ko-KR" sz="28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환자 특성변수 데이터 </a:t>
            </a:r>
            <a:r>
              <a:rPr lang="en-US" altLang="ko-KR" sz="2800" dirty="0"/>
              <a:t>: FFNN </a:t>
            </a:r>
            <a:r>
              <a:rPr lang="ko-KR" altLang="en-US" sz="2800" dirty="0"/>
              <a:t>레이어 </a:t>
            </a:r>
            <a:endParaRPr lang="en-US" altLang="ko-KR" sz="2800" dirty="0"/>
          </a:p>
        </p:txBody>
      </p:sp>
      <p:sp>
        <p:nvSpPr>
          <p:cNvPr id="293" name="Shape 57">
            <a:extLst>
              <a:ext uri="{FF2B5EF4-FFF2-40B4-BE49-F238E27FC236}">
                <a16:creationId xmlns:a16="http://schemas.microsoft.com/office/drawing/2014/main" id="{4BBC5CEF-DA1D-489F-9693-3B119414EA57}"/>
              </a:ext>
            </a:extLst>
          </p:cNvPr>
          <p:cNvSpPr/>
          <p:nvPr/>
        </p:nvSpPr>
        <p:spPr>
          <a:xfrm>
            <a:off x="1358281" y="25398043"/>
            <a:ext cx="9398661" cy="1371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en-US" altLang="ko-KR" sz="2800" dirty="0"/>
              <a:t>RMSE (Root Mean Square Error) </a:t>
            </a:r>
            <a:r>
              <a:rPr lang="ko-KR" altLang="en-US" sz="2800" dirty="0"/>
              <a:t>측정 및 비교</a:t>
            </a:r>
            <a:endParaRPr lang="en-US" altLang="ko-KR" sz="2000" dirty="0"/>
          </a:p>
          <a:p>
            <a:pPr marL="571500" indent="-571500" algn="just" rtl="0">
              <a:buFont typeface="Wingdings" panose="05000000000000000000" pitchFamily="2" charset="2"/>
              <a:buChar char="l"/>
            </a:pPr>
            <a:endParaRPr lang="en-US" altLang="ko-KR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33C5F6-0A10-408E-A747-D15AA048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64252" y="5028872"/>
            <a:ext cx="2159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535602936" descr="EMB00001d6861a5">
            <a:extLst>
              <a:ext uri="{FF2B5EF4-FFF2-40B4-BE49-F238E27FC236}">
                <a16:creationId xmlns:a16="http://schemas.microsoft.com/office/drawing/2014/main" id="{B7E66C65-B1E7-4115-8318-26C2AA16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 r="1875"/>
          <a:stretch>
            <a:fillRect/>
          </a:stretch>
        </p:blipFill>
        <p:spPr bwMode="auto">
          <a:xfrm>
            <a:off x="12778157" y="9503930"/>
            <a:ext cx="6480000" cy="33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4F6FB-6E54-4837-B1BE-615AA33EAB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8"/>
          <a:stretch/>
        </p:blipFill>
        <p:spPr>
          <a:xfrm>
            <a:off x="16440416" y="14213347"/>
            <a:ext cx="5021556" cy="3255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7CC759-A2FC-4D10-AA54-A9A32732C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69"/>
          <a:stretch/>
        </p:blipFill>
        <p:spPr>
          <a:xfrm>
            <a:off x="11253404" y="14204821"/>
            <a:ext cx="5021556" cy="3264029"/>
          </a:xfrm>
          <a:prstGeom prst="rect">
            <a:avLst/>
          </a:prstGeom>
        </p:spPr>
      </p:pic>
      <p:sp>
        <p:nvSpPr>
          <p:cNvPr id="238" name="Shape 57">
            <a:extLst>
              <a:ext uri="{FF2B5EF4-FFF2-40B4-BE49-F238E27FC236}">
                <a16:creationId xmlns:a16="http://schemas.microsoft.com/office/drawing/2014/main" id="{0C0964F3-2EB4-4511-9F1F-8D9C7CB12A03}"/>
              </a:ext>
            </a:extLst>
          </p:cNvPr>
          <p:cNvSpPr/>
          <p:nvPr/>
        </p:nvSpPr>
        <p:spPr>
          <a:xfrm>
            <a:off x="16298362" y="12996562"/>
            <a:ext cx="5305663" cy="9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just" rtl="0">
              <a:buFont typeface="Wingdings" panose="05000000000000000000" pitchFamily="2" charset="2"/>
              <a:buChar char="l"/>
            </a:pPr>
            <a:r>
              <a:rPr lang="ko-KR" altLang="en-US" sz="2800" dirty="0"/>
              <a:t>이전 </a:t>
            </a:r>
            <a:r>
              <a:rPr lang="en-US" altLang="ko-KR" sz="2800" dirty="0"/>
              <a:t>Bi-LSTM </a:t>
            </a:r>
            <a:r>
              <a:rPr lang="ko-KR" altLang="en-US" sz="2800" dirty="0"/>
              <a:t>모델과 비교</a:t>
            </a:r>
            <a:endParaRPr lang="en-US" altLang="ko-KR" sz="2800" dirty="0"/>
          </a:p>
        </p:txBody>
      </p:sp>
      <p:sp>
        <p:nvSpPr>
          <p:cNvPr id="240" name="Shape 57">
            <a:extLst>
              <a:ext uri="{FF2B5EF4-FFF2-40B4-BE49-F238E27FC236}">
                <a16:creationId xmlns:a16="http://schemas.microsoft.com/office/drawing/2014/main" id="{D694407E-C519-4A27-B612-C780C68B1B6D}"/>
              </a:ext>
            </a:extLst>
          </p:cNvPr>
          <p:cNvSpPr/>
          <p:nvPr/>
        </p:nvSpPr>
        <p:spPr>
          <a:xfrm>
            <a:off x="12153115" y="8704161"/>
            <a:ext cx="8964204" cy="9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당화혈색소</a:t>
            </a:r>
            <a:r>
              <a:rPr lang="en-US" altLang="ko-KR" sz="2800" dirty="0"/>
              <a:t>(HbA1c)</a:t>
            </a:r>
            <a:r>
              <a:rPr lang="ko-KR" altLang="en-US" sz="2800" dirty="0"/>
              <a:t> 입력 모델이 정확도 ↑ </a:t>
            </a:r>
            <a:endParaRPr lang="en-US" altLang="ko-KR" sz="2800" dirty="0"/>
          </a:p>
        </p:txBody>
      </p:sp>
      <p:sp>
        <p:nvSpPr>
          <p:cNvPr id="208" name="Shape 57">
            <a:extLst>
              <a:ext uri="{FF2B5EF4-FFF2-40B4-BE49-F238E27FC236}">
                <a16:creationId xmlns:a16="http://schemas.microsoft.com/office/drawing/2014/main" id="{4722581C-A7CE-4CDE-839E-44D8F1EF3BDF}"/>
              </a:ext>
            </a:extLst>
          </p:cNvPr>
          <p:cNvSpPr/>
          <p:nvPr/>
        </p:nvSpPr>
        <p:spPr>
          <a:xfrm>
            <a:off x="12105828" y="13490232"/>
            <a:ext cx="4334588" cy="9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선행학습 후 정확도 ↑</a:t>
            </a:r>
            <a:endParaRPr lang="en-US" altLang="ko-KR" sz="2800" dirty="0"/>
          </a:p>
        </p:txBody>
      </p:sp>
      <p:sp>
        <p:nvSpPr>
          <p:cNvPr id="229" name="Shape 57">
            <a:extLst>
              <a:ext uri="{FF2B5EF4-FFF2-40B4-BE49-F238E27FC236}">
                <a16:creationId xmlns:a16="http://schemas.microsoft.com/office/drawing/2014/main" id="{4E28C56B-A036-4762-BCFC-E903AD3929D9}"/>
              </a:ext>
            </a:extLst>
          </p:cNvPr>
          <p:cNvSpPr/>
          <p:nvPr/>
        </p:nvSpPr>
        <p:spPr>
          <a:xfrm>
            <a:off x="16560138" y="13490232"/>
            <a:ext cx="4334588" cy="9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341" tIns="252341" rIns="252341" bIns="252341">
            <a:spAutoFit/>
          </a:bodyPr>
          <a:lstStyle>
            <a:lvl1pPr defTabSz="3600450"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rtl="0"/>
            <a:r>
              <a:rPr lang="ko-KR" altLang="en-US" sz="2800" dirty="0"/>
              <a:t>제안한 모델 정확도 ↑</a:t>
            </a:r>
            <a:endParaRPr lang="en-US" altLang="ko-KR" sz="2800" dirty="0"/>
          </a:p>
        </p:txBody>
      </p:sp>
      <p:pic>
        <p:nvPicPr>
          <p:cNvPr id="1026" name="Picture 2" descr="Tensorflow에 대한 이미지 검색결과">
            <a:extLst>
              <a:ext uri="{FF2B5EF4-FFF2-40B4-BE49-F238E27FC236}">
                <a16:creationId xmlns:a16="http://schemas.microsoft.com/office/drawing/2014/main" id="{C7C0A4CC-328A-481F-A34D-F60EE5C9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44" y="27704114"/>
            <a:ext cx="4201012" cy="268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logo에 대한 이미지 검색결과">
            <a:extLst>
              <a:ext uri="{FF2B5EF4-FFF2-40B4-BE49-F238E27FC236}">
                <a16:creationId xmlns:a16="http://schemas.microsoft.com/office/drawing/2014/main" id="{EDC29B8C-A791-4458-BACC-0AD0F47B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41" y="27420665"/>
            <a:ext cx="3278292" cy="314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003BCE-E016-491F-95CE-557EB48A5A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"/>
          <a:stretch/>
        </p:blipFill>
        <p:spPr>
          <a:xfrm>
            <a:off x="549708" y="15697052"/>
            <a:ext cx="10208657" cy="8864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0C6864-C121-4CA8-B322-F1648E86F9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295"/>
          <a:stretch/>
        </p:blipFill>
        <p:spPr>
          <a:xfrm>
            <a:off x="12675159" y="18267301"/>
            <a:ext cx="7115578" cy="80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19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10094</TotalTime>
  <Words>204</Words>
  <Application>Microsoft Office PowerPoint</Application>
  <PresentationFormat>사용자 지정</PresentationFormat>
  <Paragraphs>125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Avenir Roman</vt:lpstr>
      <vt:lpstr>맑은 고딕</vt:lpstr>
      <vt:lpstr>한컴 윤고딕 230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HanBeom Lee</cp:lastModifiedBy>
  <cp:revision>263</cp:revision>
  <dcterms:modified xsi:type="dcterms:W3CDTF">2019-10-17T06:28:30Z</dcterms:modified>
</cp:coreProperties>
</file>