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90" r:id="rId5"/>
    <p:sldId id="280" r:id="rId6"/>
    <p:sldId id="295" r:id="rId7"/>
    <p:sldId id="296" r:id="rId8"/>
    <p:sldId id="287" r:id="rId9"/>
    <p:sldId id="297" r:id="rId10"/>
    <p:sldId id="298" r:id="rId11"/>
    <p:sldId id="283" r:id="rId12"/>
    <p:sldId id="279" r:id="rId13"/>
    <p:sldId id="30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909874" y="2709902"/>
            <a:ext cx="6372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55D5B"/>
                </a:solidFill>
              </a:rPr>
              <a:t>텍스트 파일에 나타난 단어의 </a:t>
            </a:r>
            <a:endParaRPr lang="en-US" altLang="ko-KR" sz="3600" dirty="0">
              <a:solidFill>
                <a:srgbClr val="655D5B"/>
              </a:solidFill>
            </a:endParaRPr>
          </a:p>
          <a:p>
            <a:pPr algn="ctr"/>
            <a:r>
              <a:rPr lang="ko-KR" altLang="en-US" sz="3600" dirty="0">
                <a:solidFill>
                  <a:srgbClr val="655D5B"/>
                </a:solidFill>
              </a:rPr>
              <a:t>인덱스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7299159" y="4379495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554F4D"/>
                </a:solidFill>
              </a:rPr>
              <a:t>어드벤처 디자인 </a:t>
            </a:r>
            <a:r>
              <a:rPr lang="en-US" altLang="ko-KR" sz="2000" dirty="0">
                <a:solidFill>
                  <a:srgbClr val="554F4D"/>
                </a:solidFill>
              </a:rPr>
              <a:t>1</a:t>
            </a:r>
            <a:r>
              <a:rPr lang="ko-KR" altLang="en-US" sz="2000" dirty="0">
                <a:solidFill>
                  <a:srgbClr val="554F4D"/>
                </a:solidFill>
              </a:rPr>
              <a:t>분반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r"/>
            <a:r>
              <a:rPr lang="ko-KR" altLang="en-US" sz="2000" dirty="0">
                <a:solidFill>
                  <a:srgbClr val="554F4D"/>
                </a:solidFill>
              </a:rPr>
              <a:t>컴퓨터공학과 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r"/>
            <a:r>
              <a:rPr lang="en-US" altLang="ko-KR" sz="2000" dirty="0">
                <a:solidFill>
                  <a:srgbClr val="554F4D"/>
                </a:solidFill>
              </a:rPr>
              <a:t>20170523 </a:t>
            </a:r>
          </a:p>
          <a:p>
            <a:pPr algn="r"/>
            <a:r>
              <a:rPr lang="ko-KR" altLang="en-US" sz="2000" dirty="0" err="1">
                <a:solidFill>
                  <a:srgbClr val="554F4D"/>
                </a:solidFill>
              </a:rPr>
              <a:t>박희홍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310136" y="1354614"/>
            <a:ext cx="8194028" cy="210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•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문자열의크기를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비교하기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(compare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함수 구현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strcmp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()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함수 사용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include &lt;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string.h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&gt;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선언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9750-4DDB-44ED-A12A-413CA5B33B08}"/>
              </a:ext>
            </a:extLst>
          </p:cNvPr>
          <p:cNvSpPr txBox="1"/>
          <p:nvPr/>
        </p:nvSpPr>
        <p:spPr>
          <a:xfrm>
            <a:off x="4940969" y="3203313"/>
            <a:ext cx="7061919" cy="262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compare(const void* word1, const void* word2) {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return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strcmp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((char*)word1, (char*) word2) 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}</a:t>
            </a:r>
          </a:p>
          <a:p>
            <a:pPr algn="just">
              <a:lnSpc>
                <a:spcPct val="120000"/>
              </a:lnSpc>
            </a:pP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598C1-D45C-4E14-9E34-99A7F7E50694}"/>
              </a:ext>
            </a:extLst>
          </p:cNvPr>
          <p:cNvSpPr txBox="1"/>
          <p:nvPr/>
        </p:nvSpPr>
        <p:spPr>
          <a:xfrm>
            <a:off x="573148" y="3823291"/>
            <a:ext cx="4272757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strcmp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문자열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1,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문자열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60416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94E047-16B8-468E-8EF3-162776B568F7}"/>
              </a:ext>
            </a:extLst>
          </p:cNvPr>
          <p:cNvGrpSpPr/>
          <p:nvPr/>
        </p:nvGrpSpPr>
        <p:grpSpPr>
          <a:xfrm>
            <a:off x="1094620" y="1589510"/>
            <a:ext cx="4798521" cy="4812572"/>
            <a:chOff x="1480564" y="1576156"/>
            <a:chExt cx="4798521" cy="481257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9119DF-1E2D-401A-9B99-66417515017C}"/>
                </a:ext>
              </a:extLst>
            </p:cNvPr>
            <p:cNvSpPr/>
            <p:nvPr/>
          </p:nvSpPr>
          <p:spPr>
            <a:xfrm>
              <a:off x="1482851" y="1587411"/>
              <a:ext cx="4796234" cy="480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5400258-4A41-48A6-A683-E09EFDC9B32E}"/>
                </a:ext>
              </a:extLst>
            </p:cNvPr>
            <p:cNvGrpSpPr/>
            <p:nvPr/>
          </p:nvGrpSpPr>
          <p:grpSpPr>
            <a:xfrm>
              <a:off x="1480564" y="1576156"/>
              <a:ext cx="668244" cy="668244"/>
              <a:chOff x="1289606" y="1576156"/>
              <a:chExt cx="668244" cy="66824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7A4F8F6-EB2C-41D6-85FF-3836759C4A4C}"/>
                  </a:ext>
                </a:extLst>
              </p:cNvPr>
              <p:cNvSpPr/>
              <p:nvPr/>
            </p:nvSpPr>
            <p:spPr>
              <a:xfrm>
                <a:off x="1289606" y="1576156"/>
                <a:ext cx="668244" cy="6682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1CE12-4918-47C1-92EB-B7B05E06FD9D}"/>
                  </a:ext>
                </a:extLst>
              </p:cNvPr>
              <p:cNvSpPr txBox="1"/>
              <p:nvPr/>
            </p:nvSpPr>
            <p:spPr>
              <a:xfrm>
                <a:off x="1339066" y="1617891"/>
                <a:ext cx="5950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전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D103E68-ABD5-4D09-B1D9-BF95EDF5FFCE}"/>
                </a:ext>
              </a:extLst>
            </p:cNvPr>
            <p:cNvGrpSpPr/>
            <p:nvPr/>
          </p:nvGrpSpPr>
          <p:grpSpPr>
            <a:xfrm>
              <a:off x="2568746" y="2253354"/>
              <a:ext cx="2640190" cy="512683"/>
              <a:chOff x="2568746" y="2253354"/>
              <a:chExt cx="2640190" cy="512683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4B3CFE2-75E1-4EAE-A36D-08D9FB631765}"/>
                  </a:ext>
                </a:extLst>
              </p:cNvPr>
              <p:cNvSpPr/>
              <p:nvPr/>
            </p:nvSpPr>
            <p:spPr>
              <a:xfrm>
                <a:off x="2568746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91582ED-A9C5-4ACE-842A-69A4828F3324}"/>
                  </a:ext>
                </a:extLst>
              </p:cNvPr>
              <p:cNvSpPr/>
              <p:nvPr/>
            </p:nvSpPr>
            <p:spPr>
              <a:xfrm>
                <a:off x="2838010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553D9C0-D3EF-44E4-9887-ED65274585C0}"/>
                  </a:ext>
                </a:extLst>
              </p:cNvPr>
              <p:cNvSpPr/>
              <p:nvPr/>
            </p:nvSpPr>
            <p:spPr>
              <a:xfrm>
                <a:off x="3107275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A250073-05F5-4F8F-B71F-3FDD462668B3}"/>
                  </a:ext>
                </a:extLst>
              </p:cNvPr>
              <p:cNvSpPr/>
              <p:nvPr/>
            </p:nvSpPr>
            <p:spPr>
              <a:xfrm>
                <a:off x="3376539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884E87B-D2CF-40C1-B40B-99A6F7742BF7}"/>
                  </a:ext>
                </a:extLst>
              </p:cNvPr>
              <p:cNvSpPr/>
              <p:nvPr/>
            </p:nvSpPr>
            <p:spPr>
              <a:xfrm>
                <a:off x="3645804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C8EBD18-67B1-4656-AE79-A3B3263B6AD4}"/>
                  </a:ext>
                </a:extLst>
              </p:cNvPr>
              <p:cNvSpPr/>
              <p:nvPr/>
            </p:nvSpPr>
            <p:spPr>
              <a:xfrm>
                <a:off x="3915068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D133E7C-B2B4-486C-AE2F-B93EE02CE96A}"/>
                  </a:ext>
                </a:extLst>
              </p:cNvPr>
              <p:cNvSpPr/>
              <p:nvPr/>
            </p:nvSpPr>
            <p:spPr>
              <a:xfrm>
                <a:off x="4184332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ADA57C5-0AF8-4BC1-BA95-4F0796D85B2C}"/>
                  </a:ext>
                </a:extLst>
              </p:cNvPr>
              <p:cNvSpPr/>
              <p:nvPr/>
            </p:nvSpPr>
            <p:spPr>
              <a:xfrm>
                <a:off x="4453597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C31454D-315A-442D-8B5E-2D9326CCB542}"/>
                  </a:ext>
                </a:extLst>
              </p:cNvPr>
              <p:cNvSpPr/>
              <p:nvPr/>
            </p:nvSpPr>
            <p:spPr>
              <a:xfrm>
                <a:off x="4722861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1C6B9CC-3EFD-430A-B2C4-0633ADBC4A8F}"/>
                  </a:ext>
                </a:extLst>
              </p:cNvPr>
              <p:cNvSpPr/>
              <p:nvPr/>
            </p:nvSpPr>
            <p:spPr>
              <a:xfrm>
                <a:off x="4992126" y="2253354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0FC0D47-3448-43BF-BF3E-CD6AEFAA65FE}"/>
                  </a:ext>
                </a:extLst>
              </p:cNvPr>
              <p:cNvSpPr/>
              <p:nvPr/>
            </p:nvSpPr>
            <p:spPr>
              <a:xfrm>
                <a:off x="4453597" y="2549227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48C576-A208-4FFA-9A3D-566324FC1830}"/>
                  </a:ext>
                </a:extLst>
              </p:cNvPr>
              <p:cNvSpPr/>
              <p:nvPr/>
            </p:nvSpPr>
            <p:spPr>
              <a:xfrm>
                <a:off x="4722861" y="2549227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70E6729-A82B-4773-ACA5-761707F3AD7E}"/>
                  </a:ext>
                </a:extLst>
              </p:cNvPr>
              <p:cNvSpPr/>
              <p:nvPr/>
            </p:nvSpPr>
            <p:spPr>
              <a:xfrm>
                <a:off x="4992126" y="2549227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B6DFF3-B49F-4385-BDD1-311D4F01EBAD}"/>
              </a:ext>
            </a:extLst>
          </p:cNvPr>
          <p:cNvGrpSpPr/>
          <p:nvPr/>
        </p:nvGrpSpPr>
        <p:grpSpPr>
          <a:xfrm>
            <a:off x="6855140" y="1576156"/>
            <a:ext cx="4796234" cy="4814671"/>
            <a:chOff x="6855140" y="1576156"/>
            <a:chExt cx="4796234" cy="481467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6531C85-710B-45FC-8147-D0F49D3C982D}"/>
                </a:ext>
              </a:extLst>
            </p:cNvPr>
            <p:cNvSpPr/>
            <p:nvPr/>
          </p:nvSpPr>
          <p:spPr>
            <a:xfrm>
              <a:off x="6855140" y="1589510"/>
              <a:ext cx="4796234" cy="480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7E8AD9D-605F-4665-81F5-D058A924C759}"/>
                </a:ext>
              </a:extLst>
            </p:cNvPr>
            <p:cNvGrpSpPr/>
            <p:nvPr/>
          </p:nvGrpSpPr>
          <p:grpSpPr>
            <a:xfrm>
              <a:off x="7933162" y="2280143"/>
              <a:ext cx="2640190" cy="1104429"/>
              <a:chOff x="7933162" y="2280143"/>
              <a:chExt cx="2640190" cy="1104429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3F5AF346-A617-4E38-8876-14E4F620F37F}"/>
                  </a:ext>
                </a:extLst>
              </p:cNvPr>
              <p:cNvSpPr/>
              <p:nvPr/>
            </p:nvSpPr>
            <p:spPr>
              <a:xfrm>
                <a:off x="7933162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08CACDC0-A748-4574-A62E-4DBB8074DDE7}"/>
                  </a:ext>
                </a:extLst>
              </p:cNvPr>
              <p:cNvSpPr/>
              <p:nvPr/>
            </p:nvSpPr>
            <p:spPr>
              <a:xfrm>
                <a:off x="8202426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0D7BB37-791D-4060-A8AE-7D1BF446DEF7}"/>
                  </a:ext>
                </a:extLst>
              </p:cNvPr>
              <p:cNvSpPr/>
              <p:nvPr/>
            </p:nvSpPr>
            <p:spPr>
              <a:xfrm>
                <a:off x="8471691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5659BB6F-6CE1-472F-9B88-A68E3F48B6FC}"/>
                  </a:ext>
                </a:extLst>
              </p:cNvPr>
              <p:cNvSpPr/>
              <p:nvPr/>
            </p:nvSpPr>
            <p:spPr>
              <a:xfrm>
                <a:off x="8740955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3FBECC9C-0CE3-48B3-A9A1-B835AFC48C8C}"/>
                  </a:ext>
                </a:extLst>
              </p:cNvPr>
              <p:cNvSpPr/>
              <p:nvPr/>
            </p:nvSpPr>
            <p:spPr>
              <a:xfrm>
                <a:off x="9010220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B9AE0FC8-ECAA-4693-95B3-14AFFFC2A6A4}"/>
                  </a:ext>
                </a:extLst>
              </p:cNvPr>
              <p:cNvSpPr/>
              <p:nvPr/>
            </p:nvSpPr>
            <p:spPr>
              <a:xfrm>
                <a:off x="9279484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51730A6-FDC5-447E-B72C-D186ED25F936}"/>
                  </a:ext>
                </a:extLst>
              </p:cNvPr>
              <p:cNvSpPr/>
              <p:nvPr/>
            </p:nvSpPr>
            <p:spPr>
              <a:xfrm>
                <a:off x="9548748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2D76FB58-F25B-4706-861A-D8AD06BE736E}"/>
                  </a:ext>
                </a:extLst>
              </p:cNvPr>
              <p:cNvSpPr/>
              <p:nvPr/>
            </p:nvSpPr>
            <p:spPr>
              <a:xfrm>
                <a:off x="9818013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73610B1D-1C43-4F3B-8C45-EA50D55CA56C}"/>
                  </a:ext>
                </a:extLst>
              </p:cNvPr>
              <p:cNvSpPr/>
              <p:nvPr/>
            </p:nvSpPr>
            <p:spPr>
              <a:xfrm>
                <a:off x="10087277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68B8AE62-E634-43FF-AD39-D435819C28A9}"/>
                  </a:ext>
                </a:extLst>
              </p:cNvPr>
              <p:cNvSpPr/>
              <p:nvPr/>
            </p:nvSpPr>
            <p:spPr>
              <a:xfrm>
                <a:off x="10356542" y="2280143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136A491A-246F-4652-9716-E52B1BF0F6AE}"/>
                  </a:ext>
                </a:extLst>
              </p:cNvPr>
              <p:cNvSpPr/>
              <p:nvPr/>
            </p:nvSpPr>
            <p:spPr>
              <a:xfrm>
                <a:off x="7933162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19579AF2-A49E-4118-8347-CEF7A9AFD64F}"/>
                  </a:ext>
                </a:extLst>
              </p:cNvPr>
              <p:cNvSpPr/>
              <p:nvPr/>
            </p:nvSpPr>
            <p:spPr>
              <a:xfrm>
                <a:off x="8202426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74D49FC2-EF78-49B5-ABA6-96F0DB682B80}"/>
                  </a:ext>
                </a:extLst>
              </p:cNvPr>
              <p:cNvSpPr/>
              <p:nvPr/>
            </p:nvSpPr>
            <p:spPr>
              <a:xfrm>
                <a:off x="8471691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A1C89FB3-C005-43CF-9ED5-576B881F7D39}"/>
                  </a:ext>
                </a:extLst>
              </p:cNvPr>
              <p:cNvSpPr/>
              <p:nvPr/>
            </p:nvSpPr>
            <p:spPr>
              <a:xfrm>
                <a:off x="8740955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E0CD33DD-FE4A-4A30-99C7-794ACF17ED0A}"/>
                  </a:ext>
                </a:extLst>
              </p:cNvPr>
              <p:cNvSpPr/>
              <p:nvPr/>
            </p:nvSpPr>
            <p:spPr>
              <a:xfrm>
                <a:off x="9010220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A8B94EE8-2CE3-48EC-8761-E132E53C9CFB}"/>
                  </a:ext>
                </a:extLst>
              </p:cNvPr>
              <p:cNvSpPr/>
              <p:nvPr/>
            </p:nvSpPr>
            <p:spPr>
              <a:xfrm>
                <a:off x="9279484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8365D44-0213-4FA9-AF13-8D25CE9685E3}"/>
                  </a:ext>
                </a:extLst>
              </p:cNvPr>
              <p:cNvSpPr/>
              <p:nvPr/>
            </p:nvSpPr>
            <p:spPr>
              <a:xfrm>
                <a:off x="9548748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5BC1B63-67D9-4F19-B494-C7280572C69F}"/>
                  </a:ext>
                </a:extLst>
              </p:cNvPr>
              <p:cNvSpPr/>
              <p:nvPr/>
            </p:nvSpPr>
            <p:spPr>
              <a:xfrm>
                <a:off x="9818013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18E61CC-18E6-4229-B4FF-1FF8EA727D7E}"/>
                  </a:ext>
                </a:extLst>
              </p:cNvPr>
              <p:cNvSpPr/>
              <p:nvPr/>
            </p:nvSpPr>
            <p:spPr>
              <a:xfrm>
                <a:off x="10087277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46896568-E3CF-42E6-9153-4C7CA8722DEB}"/>
                  </a:ext>
                </a:extLst>
              </p:cNvPr>
              <p:cNvSpPr/>
              <p:nvPr/>
            </p:nvSpPr>
            <p:spPr>
              <a:xfrm>
                <a:off x="10356542" y="2576016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A0DA5739-DDE6-439F-81FA-F614492190CD}"/>
                  </a:ext>
                </a:extLst>
              </p:cNvPr>
              <p:cNvSpPr/>
              <p:nvPr/>
            </p:nvSpPr>
            <p:spPr>
              <a:xfrm>
                <a:off x="7933162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04394C63-E337-4DE6-BE1A-DC8872EED1F0}"/>
                  </a:ext>
                </a:extLst>
              </p:cNvPr>
              <p:cNvSpPr/>
              <p:nvPr/>
            </p:nvSpPr>
            <p:spPr>
              <a:xfrm>
                <a:off x="8202426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84AE5897-56B6-47C7-BCA5-AFB03EDD1909}"/>
                  </a:ext>
                </a:extLst>
              </p:cNvPr>
              <p:cNvSpPr/>
              <p:nvPr/>
            </p:nvSpPr>
            <p:spPr>
              <a:xfrm>
                <a:off x="8471691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DBC2A08B-192C-4ABE-A4DA-9CEC4C221927}"/>
                  </a:ext>
                </a:extLst>
              </p:cNvPr>
              <p:cNvSpPr/>
              <p:nvPr/>
            </p:nvSpPr>
            <p:spPr>
              <a:xfrm>
                <a:off x="8740955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41981A6-537C-4FAB-8AFE-2846165AE184}"/>
                  </a:ext>
                </a:extLst>
              </p:cNvPr>
              <p:cNvSpPr/>
              <p:nvPr/>
            </p:nvSpPr>
            <p:spPr>
              <a:xfrm>
                <a:off x="9010220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666F8D0A-8FCB-410B-958C-3A1003898F12}"/>
                  </a:ext>
                </a:extLst>
              </p:cNvPr>
              <p:cNvSpPr/>
              <p:nvPr/>
            </p:nvSpPr>
            <p:spPr>
              <a:xfrm>
                <a:off x="9279484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4E2848D-268F-4852-9935-AA7B09B713E3}"/>
                  </a:ext>
                </a:extLst>
              </p:cNvPr>
              <p:cNvSpPr/>
              <p:nvPr/>
            </p:nvSpPr>
            <p:spPr>
              <a:xfrm>
                <a:off x="9548748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1B4799C-729D-4D42-96FE-9543D975C34E}"/>
                  </a:ext>
                </a:extLst>
              </p:cNvPr>
              <p:cNvSpPr/>
              <p:nvPr/>
            </p:nvSpPr>
            <p:spPr>
              <a:xfrm>
                <a:off x="9818013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BFD601AA-0E27-485A-865B-28FED84D913C}"/>
                  </a:ext>
                </a:extLst>
              </p:cNvPr>
              <p:cNvSpPr/>
              <p:nvPr/>
            </p:nvSpPr>
            <p:spPr>
              <a:xfrm>
                <a:off x="10087277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30D3ECE-2B15-4AA7-B898-9928FC1D7DF4}"/>
                  </a:ext>
                </a:extLst>
              </p:cNvPr>
              <p:cNvSpPr/>
              <p:nvPr/>
            </p:nvSpPr>
            <p:spPr>
              <a:xfrm>
                <a:off x="10356542" y="2871889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7E33D544-4D90-4786-A57E-E83011DA8FAB}"/>
                  </a:ext>
                </a:extLst>
              </p:cNvPr>
              <p:cNvSpPr/>
              <p:nvPr/>
            </p:nvSpPr>
            <p:spPr>
              <a:xfrm>
                <a:off x="9818013" y="3167762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072D077-3B0C-4162-B828-A552C415B73F}"/>
                  </a:ext>
                </a:extLst>
              </p:cNvPr>
              <p:cNvSpPr/>
              <p:nvPr/>
            </p:nvSpPr>
            <p:spPr>
              <a:xfrm>
                <a:off x="10087277" y="3167762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DF1981BE-505B-4764-A256-57AD69DD3E85}"/>
                  </a:ext>
                </a:extLst>
              </p:cNvPr>
              <p:cNvSpPr/>
              <p:nvPr/>
            </p:nvSpPr>
            <p:spPr>
              <a:xfrm>
                <a:off x="10356542" y="3167762"/>
                <a:ext cx="216810" cy="216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3CAD55-2D26-45C0-AE22-6F4777E01E6C}"/>
                </a:ext>
              </a:extLst>
            </p:cNvPr>
            <p:cNvGrpSpPr/>
            <p:nvPr/>
          </p:nvGrpSpPr>
          <p:grpSpPr>
            <a:xfrm>
              <a:off x="6855140" y="1576156"/>
              <a:ext cx="668244" cy="668244"/>
              <a:chOff x="6855140" y="1576156"/>
              <a:chExt cx="668244" cy="668244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223FAE8F-F456-4AD4-BF5F-5D2F5118BCF8}"/>
                  </a:ext>
                </a:extLst>
              </p:cNvPr>
              <p:cNvSpPr/>
              <p:nvPr/>
            </p:nvSpPr>
            <p:spPr>
              <a:xfrm>
                <a:off x="6855140" y="1576156"/>
                <a:ext cx="668244" cy="66824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503BD7-1315-43E7-90A2-E40F68FA1BEF}"/>
                  </a:ext>
                </a:extLst>
              </p:cNvPr>
              <p:cNvSpPr txBox="1"/>
              <p:nvPr/>
            </p:nvSpPr>
            <p:spPr>
              <a:xfrm>
                <a:off x="6891744" y="1617891"/>
                <a:ext cx="5950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rgbClr val="655D5B"/>
                    </a:solidFill>
                  </a:rPr>
                  <a:t>후</a:t>
                </a:r>
              </a:p>
            </p:txBody>
          </p:sp>
        </p:grp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3EFCBE3-93BC-4116-A0FE-EDAFE4581AD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13">
            <a:extLst>
              <a:ext uri="{FF2B5EF4-FFF2-40B4-BE49-F238E27FC236}">
                <a16:creationId xmlns:a16="http://schemas.microsoft.com/office/drawing/2014/main" id="{0F999750-4DDB-44ED-A12A-413CA5B33B08}"/>
              </a:ext>
            </a:extLst>
          </p:cNvPr>
          <p:cNvSpPr txBox="1"/>
          <p:nvPr/>
        </p:nvSpPr>
        <p:spPr>
          <a:xfrm>
            <a:off x="1449816" y="2397616"/>
            <a:ext cx="3908247" cy="314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단어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		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라인 번호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guest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opinion 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essay	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argues      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… </a:t>
            </a:r>
          </a:p>
        </p:txBody>
      </p:sp>
      <p:sp>
        <p:nvSpPr>
          <p:cNvPr id="238" name="TextBox 13">
            <a:extLst>
              <a:ext uri="{FF2B5EF4-FFF2-40B4-BE49-F238E27FC236}">
                <a16:creationId xmlns:a16="http://schemas.microsoft.com/office/drawing/2014/main" id="{0F999750-4DDB-44ED-A12A-413CA5B33B08}"/>
              </a:ext>
            </a:extLst>
          </p:cNvPr>
          <p:cNvSpPr txBox="1"/>
          <p:nvPr/>
        </p:nvSpPr>
        <p:spPr>
          <a:xfrm>
            <a:off x="7308581" y="2397133"/>
            <a:ext cx="3676836" cy="314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단어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		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라인 번호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argues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essay 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guest	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opinion	1 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97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3. </a:t>
            </a:r>
            <a:r>
              <a:rPr lang="ko-KR" altLang="en-US" sz="3600" dirty="0">
                <a:solidFill>
                  <a:srgbClr val="554F4D"/>
                </a:solidFill>
              </a:rPr>
              <a:t>알고리즘 분석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069606" y="1526956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414009"/>
            <a:ext cx="9341587" cy="93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분할 정복 기법의 </a:t>
            </a:r>
            <a:r>
              <a:rPr lang="ko-KR" altLang="en-US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퀵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정렬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qsort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사용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수행시간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평균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-O(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nlogn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최악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-O(n^2) 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547127" y="1581944"/>
            <a:ext cx="1883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시간복잡도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FDEB16-4778-4AF3-96CC-2BE1684BF61F}"/>
              </a:ext>
            </a:extLst>
          </p:cNvPr>
          <p:cNvGrpSpPr/>
          <p:nvPr/>
        </p:nvGrpSpPr>
        <p:grpSpPr>
          <a:xfrm>
            <a:off x="1069606" y="4134884"/>
            <a:ext cx="10675088" cy="2343181"/>
            <a:chOff x="1212112" y="1388840"/>
            <a:chExt cx="10675088" cy="23431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62322D-C249-4A70-919F-663584EDEA07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3E3FA1-EF87-43C0-90B8-2D78BC180466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BF6DC4-AE48-444E-B679-DF5D04235E24}"/>
              </a:ext>
            </a:extLst>
          </p:cNvPr>
          <p:cNvSpPr txBox="1"/>
          <p:nvPr/>
        </p:nvSpPr>
        <p:spPr>
          <a:xfrm>
            <a:off x="1502282" y="4204494"/>
            <a:ext cx="1883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공간복잡도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A1E6E-217A-4853-8D5C-76AABAE8E13D}"/>
              </a:ext>
            </a:extLst>
          </p:cNvPr>
          <p:cNvSpPr txBox="1"/>
          <p:nvPr/>
        </p:nvSpPr>
        <p:spPr>
          <a:xfrm>
            <a:off x="1547127" y="4931357"/>
            <a:ext cx="10644873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구조체 배열 사용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예외 단어 및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중복된 단어 제외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수행공간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O(k*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sizeof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word_dic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))   (k =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제외 조건에 포함되지 않는 단어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24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4. </a:t>
            </a:r>
            <a:r>
              <a:rPr lang="ko-KR" altLang="en-US" sz="3600" dirty="0">
                <a:solidFill>
                  <a:srgbClr val="554F4D"/>
                </a:solidFill>
              </a:rPr>
              <a:t>기타사항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069606" y="1526956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23429"/>
            <a:ext cx="9341587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언어 사용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stdlib.h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string.h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stdio.h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strtok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(),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strcmp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(),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qsort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(),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메모리 동적 할당 등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663345" y="1581944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사용 언어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FDEB16-4778-4AF3-96CC-2BE1684BF61F}"/>
              </a:ext>
            </a:extLst>
          </p:cNvPr>
          <p:cNvGrpSpPr/>
          <p:nvPr/>
        </p:nvGrpSpPr>
        <p:grpSpPr>
          <a:xfrm>
            <a:off x="1069606" y="4134884"/>
            <a:ext cx="10675088" cy="2343181"/>
            <a:chOff x="1212112" y="1388840"/>
            <a:chExt cx="10675088" cy="23431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62322D-C249-4A70-919F-663584EDEA07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3E3FA1-EF87-43C0-90B8-2D78BC180466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BF6DC4-AE48-444E-B679-DF5D04235E24}"/>
              </a:ext>
            </a:extLst>
          </p:cNvPr>
          <p:cNvSpPr txBox="1"/>
          <p:nvPr/>
        </p:nvSpPr>
        <p:spPr>
          <a:xfrm>
            <a:off x="1618500" y="4204494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추가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A1E6E-217A-4853-8D5C-76AABAE8E13D}"/>
              </a:ext>
            </a:extLst>
          </p:cNvPr>
          <p:cNvSpPr txBox="1"/>
          <p:nvPr/>
        </p:nvSpPr>
        <p:spPr>
          <a:xfrm>
            <a:off x="1425206" y="4931357"/>
            <a:ext cx="10644873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대문자 구분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ex) “Zoo” → “zoo”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문자들 제외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ex) “ - ”, “ : ”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인칭 단수 고려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ex) “argues” → “argue”</a:t>
            </a:r>
          </a:p>
        </p:txBody>
      </p:sp>
    </p:spTree>
    <p:extLst>
      <p:ext uri="{BB962C8B-B14F-4D97-AF65-F5344CB8AC3E}">
        <p14:creationId xmlns:p14="http://schemas.microsoft.com/office/powerpoint/2010/main" val="132740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090E18-C874-40D2-A953-CC4531BE9648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222718-842E-4663-BE03-5E49CBE910C1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98BC90-2400-4F69-A3E5-E342CC448F55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0D4464-54C9-4380-A014-CCCD210C4FD3}"/>
              </a:ext>
            </a:extLst>
          </p:cNvPr>
          <p:cNvSpPr txBox="1"/>
          <p:nvPr/>
        </p:nvSpPr>
        <p:spPr>
          <a:xfrm>
            <a:off x="3968654" y="2921168"/>
            <a:ext cx="4254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i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i="1" dirty="0">
                <a:solidFill>
                  <a:schemeClr val="bg1"/>
                </a:solidFill>
              </a:rPr>
              <a:t>!</a:t>
            </a:r>
            <a:endParaRPr lang="ko-KR" alt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90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165053" y="193323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960373" y="197990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문제 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163076" y="290579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960373" y="2904282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문제 해결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165053" y="3858111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960373" y="382865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알고리즘 분석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32C728-8B0E-43A5-8D92-1283EECDDE9F}"/>
              </a:ext>
            </a:extLst>
          </p:cNvPr>
          <p:cNvSpPr txBox="1"/>
          <p:nvPr/>
        </p:nvSpPr>
        <p:spPr>
          <a:xfrm>
            <a:off x="1163076" y="475303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AC9F5-88E9-4E2A-AF50-EA2A485AD48D}"/>
              </a:ext>
            </a:extLst>
          </p:cNvPr>
          <p:cNvSpPr txBox="1"/>
          <p:nvPr/>
        </p:nvSpPr>
        <p:spPr>
          <a:xfrm>
            <a:off x="1960373" y="475303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기타 사항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문제 개요</a:t>
            </a: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84" y="146119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166910" y="1393756"/>
            <a:ext cx="9341587" cy="10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입력으로 주어진 한 텍스트 파일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영어로 저장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에서 단어들을 읽어 인덱스를 구성하는 프로그램을 작성하라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B001C-6499-4928-8FBC-3466BC0D76A4}"/>
              </a:ext>
            </a:extLst>
          </p:cNvPr>
          <p:cNvSpPr txBox="1"/>
          <p:nvPr/>
        </p:nvSpPr>
        <p:spPr>
          <a:xfrm>
            <a:off x="975385" y="2666697"/>
            <a:ext cx="4697144" cy="315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b="0" i="0" dirty="0">
                <a:solidFill>
                  <a:srgbClr val="333333"/>
                </a:solidFill>
                <a:effectLst/>
                <a:latin typeface="nyt-cheltenham"/>
              </a:rPr>
              <a:t>A guest opinion essay argues that modern zoos are harmful to the health and well-being 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b="0" i="0" dirty="0">
                <a:solidFill>
                  <a:srgbClr val="333333"/>
                </a:solidFill>
                <a:effectLst/>
                <a:latin typeface="nyt-cheltenham"/>
              </a:rPr>
              <a:t>of animals. Do you agree? Is 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b="0" i="0" dirty="0">
                <a:solidFill>
                  <a:srgbClr val="333333"/>
                </a:solidFill>
                <a:effectLst/>
                <a:latin typeface="nyt-cheltenham"/>
              </a:rPr>
              <a:t>it time to rethink the zoo, 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b="0" i="0" dirty="0">
                <a:solidFill>
                  <a:srgbClr val="333333"/>
                </a:solidFill>
                <a:effectLst/>
                <a:latin typeface="nyt-cheltenham"/>
              </a:rPr>
              <a:t>and perhaps even end them?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3" name="그래픽 12" descr="갈매기형 화살표">
            <a:extLst>
              <a:ext uri="{FF2B5EF4-FFF2-40B4-BE49-F238E27FC236}">
                <a16:creationId xmlns:a16="http://schemas.microsoft.com/office/drawing/2014/main" id="{892B9B8E-A71B-4C61-BF57-734E978D2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539" y="3721857"/>
            <a:ext cx="523221" cy="523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99750-4DDB-44ED-A12A-413CA5B33B08}"/>
              </a:ext>
            </a:extLst>
          </p:cNvPr>
          <p:cNvSpPr txBox="1"/>
          <p:nvPr/>
        </p:nvSpPr>
        <p:spPr>
          <a:xfrm>
            <a:off x="7141770" y="3187191"/>
            <a:ext cx="4697144" cy="15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단어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		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라인 번호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essay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	1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zoo 		2, 5 </a:t>
            </a: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79F379-2E9B-491E-B893-0E0E9B5EEDC1}"/>
              </a:ext>
            </a:extLst>
          </p:cNvPr>
          <p:cNvGrpSpPr/>
          <p:nvPr/>
        </p:nvGrpSpPr>
        <p:grpSpPr>
          <a:xfrm>
            <a:off x="811410" y="3116582"/>
            <a:ext cx="11099320" cy="3050538"/>
            <a:chOff x="811410" y="3004822"/>
            <a:chExt cx="11099320" cy="305053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EA076D4-0290-4636-8CF6-DA2C8043D862}"/>
                </a:ext>
              </a:extLst>
            </p:cNvPr>
            <p:cNvGrpSpPr/>
            <p:nvPr/>
          </p:nvGrpSpPr>
          <p:grpSpPr>
            <a:xfrm>
              <a:off x="811410" y="3004822"/>
              <a:ext cx="11096109" cy="848355"/>
              <a:chOff x="731520" y="3004822"/>
              <a:chExt cx="9804400" cy="84835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7D38037-9F81-40BA-A228-F6BEFBE2E34B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848355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5CE6C-D032-42BE-81B2-82DB3F9CE85E}"/>
                  </a:ext>
                </a:extLst>
              </p:cNvPr>
              <p:cNvSpPr/>
              <p:nvPr/>
            </p:nvSpPr>
            <p:spPr>
              <a:xfrm>
                <a:off x="2692400" y="3004822"/>
                <a:ext cx="1960880" cy="8483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D13F68-CDE5-47AB-9C56-8EB29EA1BD6C}"/>
                  </a:ext>
                </a:extLst>
              </p:cNvPr>
              <p:cNvSpPr/>
              <p:nvPr/>
            </p:nvSpPr>
            <p:spPr>
              <a:xfrm>
                <a:off x="4653280" y="3004822"/>
                <a:ext cx="1960880" cy="848355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BBF00AA-8002-42D5-97E8-81C451B060AF}"/>
                  </a:ext>
                </a:extLst>
              </p:cNvPr>
              <p:cNvSpPr/>
              <p:nvPr/>
            </p:nvSpPr>
            <p:spPr>
              <a:xfrm>
                <a:off x="6614160" y="3004822"/>
                <a:ext cx="1960880" cy="8483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B7F73A-9E5A-4736-BAFE-217E0E7BF445}"/>
                  </a:ext>
                </a:extLst>
              </p:cNvPr>
              <p:cNvSpPr/>
              <p:nvPr/>
            </p:nvSpPr>
            <p:spPr>
              <a:xfrm>
                <a:off x="8575040" y="3004822"/>
                <a:ext cx="1960880" cy="8483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85F5705-9566-46E1-B7EB-E750E86DCF93}"/>
                </a:ext>
              </a:extLst>
            </p:cNvPr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BF22B36-C7F4-4470-9199-9FA1E8301E6E}"/>
                </a:ext>
              </a:extLst>
            </p:cNvPr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17579A-DCB0-4AAE-A34D-3A30F331161B}"/>
                </a:ext>
              </a:extLst>
            </p:cNvPr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47D3F60-8C3B-4802-AC32-5C0237D55B5E}"/>
                </a:ext>
              </a:extLst>
            </p:cNvPr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8C0E608-D9A8-427F-8E6C-842256C9451B}"/>
                </a:ext>
              </a:extLst>
            </p:cNvPr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F2D6899-C951-46C6-95BA-F4D298449135}"/>
                </a:ext>
              </a:extLst>
            </p:cNvPr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7EFE617-B1BF-4A5E-BD45-6B6CF2C73EB9}"/>
                </a:ext>
              </a:extLst>
            </p:cNvPr>
            <p:cNvCxnSpPr>
              <a:cxnSpLocks/>
            </p:cNvCxnSpPr>
            <p:nvPr/>
          </p:nvCxnSpPr>
          <p:spPr>
            <a:xfrm>
              <a:off x="811410" y="5791200"/>
              <a:ext cx="44384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1C1B0C-789F-4300-AA0D-EB4C1D0486FD}"/>
                </a:ext>
              </a:extLst>
            </p:cNvPr>
            <p:cNvSpPr txBox="1"/>
            <p:nvPr/>
          </p:nvSpPr>
          <p:spPr>
            <a:xfrm>
              <a:off x="1451022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54F4D"/>
                  </a:solidFill>
                </a:rPr>
                <a:t>동작 </a:t>
              </a:r>
              <a:r>
                <a:rPr lang="en-US" altLang="ko-KR" sz="2000" dirty="0">
                  <a:solidFill>
                    <a:srgbClr val="554F4D"/>
                  </a:solidFill>
                </a:rPr>
                <a:t>1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AEAAEE-192E-4033-A553-DEEA123BD43F}"/>
                </a:ext>
              </a:extLst>
            </p:cNvPr>
            <p:cNvSpPr txBox="1"/>
            <p:nvPr/>
          </p:nvSpPr>
          <p:spPr>
            <a:xfrm>
              <a:off x="4042970" y="3228944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0FA524-44A5-475D-91FE-1C3B43EED020}"/>
                </a:ext>
              </a:extLst>
            </p:cNvPr>
            <p:cNvSpPr txBox="1"/>
            <p:nvPr/>
          </p:nvSpPr>
          <p:spPr>
            <a:xfrm>
              <a:off x="5891197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54F4D"/>
                  </a:solidFill>
                </a:rPr>
                <a:t>동작 </a:t>
              </a:r>
              <a:r>
                <a:rPr lang="en-US" altLang="ko-KR" sz="2000" dirty="0">
                  <a:solidFill>
                    <a:srgbClr val="554F4D"/>
                  </a:solidFill>
                </a:rPr>
                <a:t>3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1E6601-5D2D-4566-AA14-2E3C4ACB80F2}"/>
                </a:ext>
              </a:extLst>
            </p:cNvPr>
            <p:cNvSpPr txBox="1"/>
            <p:nvPr/>
          </p:nvSpPr>
          <p:spPr>
            <a:xfrm>
              <a:off x="8111288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54F4D"/>
                  </a:solidFill>
                </a:rPr>
                <a:t>동작 </a:t>
              </a:r>
              <a:r>
                <a:rPr lang="en-US" altLang="ko-KR" sz="2000" dirty="0">
                  <a:solidFill>
                    <a:srgbClr val="554F4D"/>
                  </a:solidFill>
                </a:rPr>
                <a:t>4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B8B0EF-E0E8-46DA-B738-1C466801C711}"/>
                </a:ext>
              </a:extLst>
            </p:cNvPr>
            <p:cNvSpPr txBox="1"/>
            <p:nvPr/>
          </p:nvSpPr>
          <p:spPr>
            <a:xfrm>
              <a:off x="10331377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동작 </a:t>
              </a:r>
              <a:r>
                <a:rPr lang="en-US" altLang="ko-KR" sz="2000" dirty="0">
                  <a:solidFill>
                    <a:schemeClr val="bg1"/>
                  </a:solidFill>
                </a:rPr>
                <a:t>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AE101F-4B41-40D7-8301-41B8702A7308}"/>
              </a:ext>
            </a:extLst>
          </p:cNvPr>
          <p:cNvSpPr/>
          <p:nvPr/>
        </p:nvSpPr>
        <p:spPr>
          <a:xfrm>
            <a:off x="811410" y="1402080"/>
            <a:ext cx="11085950" cy="1463035"/>
          </a:xfrm>
          <a:prstGeom prst="rect">
            <a:avLst/>
          </a:prstGeom>
          <a:solidFill>
            <a:srgbClr val="FC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00165B-5287-4570-AC79-616C4931BDDD}"/>
              </a:ext>
            </a:extLst>
          </p:cNvPr>
          <p:cNvSpPr txBox="1"/>
          <p:nvPr/>
        </p:nvSpPr>
        <p:spPr>
          <a:xfrm>
            <a:off x="2621594" y="1793925"/>
            <a:ext cx="707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554F4D"/>
                </a:solidFill>
              </a:rPr>
              <a:t>텍스트 파일이 주어질 때</a:t>
            </a:r>
            <a:r>
              <a:rPr lang="en-US" altLang="ko-KR" sz="2400" b="1" dirty="0">
                <a:solidFill>
                  <a:srgbClr val="554F4D"/>
                </a:solidFill>
              </a:rPr>
              <a:t>, </a:t>
            </a:r>
            <a:r>
              <a:rPr lang="ko-KR" altLang="en-US" sz="2400" b="1" dirty="0">
                <a:solidFill>
                  <a:srgbClr val="554F4D"/>
                </a:solidFill>
              </a:rPr>
              <a:t>다음의 동작들을 거친다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F45EBD-63EC-4384-A731-1993017A7167}"/>
              </a:ext>
            </a:extLst>
          </p:cNvPr>
          <p:cNvSpPr/>
          <p:nvPr/>
        </p:nvSpPr>
        <p:spPr>
          <a:xfrm>
            <a:off x="892453" y="4509773"/>
            <a:ext cx="1923299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54F4D"/>
                </a:solidFill>
              </a:rPr>
              <a:t>텍스트를 단어 단위로 </a:t>
            </a:r>
            <a:r>
              <a:rPr lang="ko-KR" altLang="en-US" b="1" dirty="0" err="1">
                <a:solidFill>
                  <a:srgbClr val="554F4D"/>
                </a:solidFill>
              </a:rPr>
              <a:t>읽어오기</a:t>
            </a:r>
            <a:endParaRPr lang="ko-KR" altLang="en-US" sz="1800" b="1" dirty="0">
              <a:solidFill>
                <a:srgbClr val="554F4D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61471-7ECB-4052-ABF5-90E8A6F132E0}"/>
              </a:ext>
            </a:extLst>
          </p:cNvPr>
          <p:cNvSpPr/>
          <p:nvPr/>
        </p:nvSpPr>
        <p:spPr>
          <a:xfrm>
            <a:off x="5358708" y="4540726"/>
            <a:ext cx="2088106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54F4D"/>
                </a:solidFill>
              </a:rPr>
              <a:t>예외 단어에 포함되는지 확인하기</a:t>
            </a:r>
            <a:endParaRPr lang="ko-KR" altLang="en-US" sz="1800" b="1" dirty="0">
              <a:solidFill>
                <a:srgbClr val="554F4D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A06AB7-9F45-44F2-917C-095FEA2E1171}"/>
              </a:ext>
            </a:extLst>
          </p:cNvPr>
          <p:cNvSpPr/>
          <p:nvPr/>
        </p:nvSpPr>
        <p:spPr>
          <a:xfrm>
            <a:off x="7613867" y="4492998"/>
            <a:ext cx="1923299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단어들을 구조체 배열로 구성하기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8688FF-5162-4CE6-92E0-3B0B445C02E5}"/>
              </a:ext>
            </a:extLst>
          </p:cNvPr>
          <p:cNvSpPr/>
          <p:nvPr/>
        </p:nvSpPr>
        <p:spPr>
          <a:xfrm>
            <a:off x="3105131" y="4540726"/>
            <a:ext cx="1996371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54F4D"/>
                </a:solidFill>
              </a:rPr>
              <a:t>각 줄</a:t>
            </a:r>
            <a:r>
              <a:rPr lang="en-US" altLang="ko-KR" b="1" dirty="0">
                <a:solidFill>
                  <a:srgbClr val="554F4D"/>
                </a:solidFill>
              </a:rPr>
              <a:t>(</a:t>
            </a:r>
            <a:r>
              <a:rPr lang="ko-KR" altLang="en-US" b="1" dirty="0">
                <a:solidFill>
                  <a:srgbClr val="554F4D"/>
                </a:solidFill>
              </a:rPr>
              <a:t>라인</a:t>
            </a:r>
            <a:r>
              <a:rPr lang="en-US" altLang="ko-KR" b="1" dirty="0">
                <a:solidFill>
                  <a:srgbClr val="554F4D"/>
                </a:solidFill>
              </a:rPr>
              <a:t>)</a:t>
            </a:r>
            <a:r>
              <a:rPr lang="ko-KR" altLang="en-US" b="1" dirty="0">
                <a:solidFill>
                  <a:srgbClr val="554F4D"/>
                </a:solidFill>
              </a:rPr>
              <a:t>별로 번호 가져오기</a:t>
            </a:r>
            <a:endParaRPr lang="ko-KR" altLang="en-US" sz="1800" b="1" dirty="0">
              <a:solidFill>
                <a:srgbClr val="554F4D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343E13-7DC2-4DDE-9D03-90B536298866}"/>
              </a:ext>
            </a:extLst>
          </p:cNvPr>
          <p:cNvSpPr/>
          <p:nvPr/>
        </p:nvSpPr>
        <p:spPr>
          <a:xfrm>
            <a:off x="9697501" y="4509773"/>
            <a:ext cx="2219220" cy="848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단어들을 오름차순으로 정렬하기</a:t>
            </a: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AEEF07-92ED-4B07-80D7-AC960E310E36}"/>
              </a:ext>
            </a:extLst>
          </p:cNvPr>
          <p:cNvSpPr/>
          <p:nvPr/>
        </p:nvSpPr>
        <p:spPr>
          <a:xfrm>
            <a:off x="832782" y="5788987"/>
            <a:ext cx="4421673" cy="2588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E02AE-B6F6-4D02-8AC3-81BBFAAB7471}"/>
              </a:ext>
            </a:extLst>
          </p:cNvPr>
          <p:cNvSpPr txBox="1"/>
          <p:nvPr/>
        </p:nvSpPr>
        <p:spPr>
          <a:xfrm>
            <a:off x="3737744" y="333279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54F4D"/>
                </a:solidFill>
              </a:rPr>
              <a:t>동작 </a:t>
            </a:r>
            <a:r>
              <a:rPr lang="en-US" altLang="ko-KR" sz="2000" dirty="0">
                <a:solidFill>
                  <a:srgbClr val="554F4D"/>
                </a:solidFill>
              </a:rPr>
              <a:t>2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6" name="화살표: 왼쪽/오른쪽 45">
            <a:extLst>
              <a:ext uri="{FF2B5EF4-FFF2-40B4-BE49-F238E27FC236}">
                <a16:creationId xmlns:a16="http://schemas.microsoft.com/office/drawing/2014/main" id="{C151151B-745A-483E-8D48-39EA183140B4}"/>
              </a:ext>
            </a:extLst>
          </p:cNvPr>
          <p:cNvSpPr/>
          <p:nvPr/>
        </p:nvSpPr>
        <p:spPr>
          <a:xfrm>
            <a:off x="5304689" y="5788987"/>
            <a:ext cx="4421673" cy="2588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1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696939" y="2646633"/>
            <a:ext cx="4922901" cy="2388016"/>
            <a:chOff x="7283579" y="1932234"/>
            <a:chExt cx="4922901" cy="238801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521848" cy="11639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어떤 단어가 들어가는 가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?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단어가 몇 번째 줄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(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라인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)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에 있는가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?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234"/>
              <a:ext cx="4256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자료구조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구조체 배열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30C27-E56D-4CBF-85C6-806BEBA623F2}"/>
              </a:ext>
            </a:extLst>
          </p:cNvPr>
          <p:cNvSpPr txBox="1"/>
          <p:nvPr/>
        </p:nvSpPr>
        <p:spPr>
          <a:xfrm>
            <a:off x="972572" y="2646633"/>
            <a:ext cx="5088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Struct  {</a:t>
            </a:r>
          </a:p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word</a:t>
            </a:r>
          </a:p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ko-KR" sz="32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line_num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[] } </a:t>
            </a:r>
            <a:r>
              <a:rPr lang="en-US" altLang="ko-KR" sz="32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word_dic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05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696939" y="2646633"/>
            <a:ext cx="4922901" cy="2018684"/>
            <a:chOff x="7283579" y="1932234"/>
            <a:chExt cx="4922901" cy="20186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622412" cy="794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관사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,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전치사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, Be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동사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,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의문사 등에 포함되는 단어인가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234"/>
              <a:ext cx="4256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자료구조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문자열 배열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30C27-E56D-4CBF-85C6-806BEBA623F2}"/>
              </a:ext>
            </a:extLst>
          </p:cNvPr>
          <p:cNvSpPr txBox="1"/>
          <p:nvPr/>
        </p:nvSpPr>
        <p:spPr>
          <a:xfrm>
            <a:off x="936613" y="2986832"/>
            <a:ext cx="5470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exc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[] = </a:t>
            </a:r>
          </a:p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{ “a”, “the”, “for”, “when”…}</a:t>
            </a:r>
          </a:p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508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1499058" y="1363786"/>
            <a:ext cx="9816183" cy="15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•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줄바꿈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문자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(“\n“)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만나는 경우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line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만큼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증가시키기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strtok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()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함수 사용 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;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strtok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문자열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구분할 문자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include &lt;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string.h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&gt;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B001C-6499-4928-8FBC-3466BC0D76A4}"/>
              </a:ext>
            </a:extLst>
          </p:cNvPr>
          <p:cNvSpPr txBox="1"/>
          <p:nvPr/>
        </p:nvSpPr>
        <p:spPr>
          <a:xfrm>
            <a:off x="811411" y="3429000"/>
            <a:ext cx="3519957" cy="206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yt-cheltenham"/>
              </a:rPr>
              <a:t>A guest opinion essay argues \n that modern zoos are harmful \n   to the health and well-being of \n animals. Do you agree? Is it time \n to rethink the zoo, and perhaps \n even end them? …</a:t>
            </a: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9750-4DDB-44ED-A12A-413CA5B33B08}"/>
              </a:ext>
            </a:extLst>
          </p:cNvPr>
          <p:cNvSpPr txBox="1"/>
          <p:nvPr/>
        </p:nvSpPr>
        <p:spPr>
          <a:xfrm>
            <a:off x="5226287" y="2956338"/>
            <a:ext cx="6965713" cy="338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line_n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=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 		       //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 번호</a:t>
            </a: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word_size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= 10	       //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단어 사이즈</a:t>
            </a: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line[255]	                  //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 </a:t>
            </a:r>
            <a:r>
              <a:rPr lang="ko-KR" altLang="en-US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줄씩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읽어올 공간</a:t>
            </a: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while (</a:t>
            </a: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fgets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(line, </a:t>
            </a: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sizeof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(line),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텍스트 파일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!= NULL) {</a:t>
            </a:r>
          </a:p>
          <a:p>
            <a:pPr algn="just">
              <a:lnSpc>
                <a:spcPct val="120000"/>
              </a:lnSpc>
            </a:pP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ptr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= </a:t>
            </a: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strtok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(line, “ ”)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if(</a:t>
            </a: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ptr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== “\n”) {</a:t>
            </a:r>
          </a:p>
          <a:p>
            <a:pPr algn="just">
              <a:lnSpc>
                <a:spcPct val="120000"/>
              </a:lnSpc>
            </a:pP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line_n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++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continue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… }</a:t>
            </a:r>
          </a:p>
        </p:txBody>
      </p:sp>
    </p:spTree>
    <p:extLst>
      <p:ext uri="{BB962C8B-B14F-4D97-AF65-F5344CB8AC3E}">
        <p14:creationId xmlns:p14="http://schemas.microsoft.com/office/powerpoint/2010/main" val="550390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1FE625-E61B-4A61-B44F-66AC5B0F47C5}"/>
              </a:ext>
            </a:extLst>
          </p:cNvPr>
          <p:cNvGrpSpPr/>
          <p:nvPr/>
        </p:nvGrpSpPr>
        <p:grpSpPr>
          <a:xfrm>
            <a:off x="1158306" y="2644824"/>
            <a:ext cx="10070583" cy="3192626"/>
            <a:chOff x="1182628" y="2092975"/>
            <a:chExt cx="10070583" cy="31926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9F63E06-4CEA-4AA9-9ED0-BDEDA9B309AA}"/>
                </a:ext>
              </a:extLst>
            </p:cNvPr>
            <p:cNvGrpSpPr/>
            <p:nvPr/>
          </p:nvGrpSpPr>
          <p:grpSpPr>
            <a:xfrm>
              <a:off x="1182628" y="4043680"/>
              <a:ext cx="2517646" cy="650235"/>
              <a:chOff x="811411" y="3799840"/>
              <a:chExt cx="2399149" cy="65023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53564E9-C0A9-4B14-B15F-E2247916F2D2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532CD-9EBA-4E8D-864A-A34D697F4AF7}"/>
                  </a:ext>
                </a:extLst>
              </p:cNvPr>
              <p:cNvSpPr txBox="1"/>
              <p:nvPr/>
            </p:nvSpPr>
            <p:spPr>
              <a:xfrm>
                <a:off x="1040957" y="3863347"/>
                <a:ext cx="1940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word-</a:t>
                </a:r>
                <a:r>
                  <a:rPr lang="en-US" altLang="ko-KR" sz="2800" dirty="0" err="1">
                    <a:solidFill>
                      <a:srgbClr val="554F4D"/>
                    </a:solidFill>
                  </a:rPr>
                  <a:t>dic</a:t>
                </a:r>
                <a:r>
                  <a:rPr lang="en-US" altLang="ko-KR" sz="2800" dirty="0">
                    <a:solidFill>
                      <a:srgbClr val="554F4D"/>
                    </a:solidFill>
                  </a:rPr>
                  <a:t>[0]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9C76754-6343-40EC-BC24-822D375657C5}"/>
                </a:ext>
              </a:extLst>
            </p:cNvPr>
            <p:cNvGrpSpPr/>
            <p:nvPr/>
          </p:nvGrpSpPr>
          <p:grpSpPr>
            <a:xfrm>
              <a:off x="3700274" y="3393445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4A8A45-9FCC-4BA0-B698-F27B764E47CA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73302-11AE-49BF-B59F-279E5162BDF0}"/>
                  </a:ext>
                </a:extLst>
              </p:cNvPr>
              <p:cNvSpPr txBox="1"/>
              <p:nvPr/>
            </p:nvSpPr>
            <p:spPr>
              <a:xfrm>
                <a:off x="1040956" y="3863347"/>
                <a:ext cx="1940056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word-</a:t>
                </a:r>
                <a:r>
                  <a:rPr lang="en-US" altLang="ko-KR" sz="2800" dirty="0" err="1">
                    <a:solidFill>
                      <a:srgbClr val="554F4D"/>
                    </a:solidFill>
                  </a:rPr>
                  <a:t>dic</a:t>
                </a:r>
                <a:r>
                  <a:rPr lang="en-US" altLang="ko-KR" sz="2800" dirty="0">
                    <a:solidFill>
                      <a:srgbClr val="554F4D"/>
                    </a:solidFill>
                  </a:rPr>
                  <a:t>[1]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9066B2-646E-4618-B182-29E7A9BA8B0C}"/>
                </a:ext>
              </a:extLst>
            </p:cNvPr>
            <p:cNvGrpSpPr/>
            <p:nvPr/>
          </p:nvGrpSpPr>
          <p:grpSpPr>
            <a:xfrm>
              <a:off x="6217920" y="2743210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FF6097-CA36-40DB-B97D-029EFBE1E9A8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431F23-BFC3-496F-89B7-9679A92FCEB8}"/>
                  </a:ext>
                </a:extLst>
              </p:cNvPr>
              <p:cNvSpPr txBox="1"/>
              <p:nvPr/>
            </p:nvSpPr>
            <p:spPr>
              <a:xfrm>
                <a:off x="1040956" y="3863347"/>
                <a:ext cx="1940056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word-</a:t>
                </a:r>
                <a:r>
                  <a:rPr lang="en-US" altLang="ko-KR" sz="2800" dirty="0" err="1">
                    <a:solidFill>
                      <a:srgbClr val="554F4D"/>
                    </a:solidFill>
                  </a:rPr>
                  <a:t>dic</a:t>
                </a:r>
                <a:r>
                  <a:rPr lang="en-US" altLang="ko-KR" sz="2800" dirty="0">
                    <a:solidFill>
                      <a:srgbClr val="554F4D"/>
                    </a:solidFill>
                  </a:rPr>
                  <a:t>[2]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415C3DF-2E34-4E5C-9176-EE0428A71C7D}"/>
                </a:ext>
              </a:extLst>
            </p:cNvPr>
            <p:cNvGrpSpPr/>
            <p:nvPr/>
          </p:nvGrpSpPr>
          <p:grpSpPr>
            <a:xfrm>
              <a:off x="8735565" y="2092975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FF1129-5362-4FC0-8E50-DA17729DE54C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F14D-DB7F-44AB-B34C-CFB0FD13B656}"/>
                  </a:ext>
                </a:extLst>
              </p:cNvPr>
              <p:cNvSpPr txBox="1"/>
              <p:nvPr/>
            </p:nvSpPr>
            <p:spPr>
              <a:xfrm>
                <a:off x="1040956" y="3863347"/>
                <a:ext cx="1940056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word-</a:t>
                </a:r>
                <a:r>
                  <a:rPr lang="en-US" altLang="ko-KR" sz="2800" dirty="0" err="1">
                    <a:solidFill>
                      <a:srgbClr val="554F4D"/>
                    </a:solidFill>
                  </a:rPr>
                  <a:t>dic</a:t>
                </a:r>
                <a:r>
                  <a:rPr lang="en-US" altLang="ko-KR" sz="2800" dirty="0">
                    <a:solidFill>
                      <a:srgbClr val="554F4D"/>
                    </a:solidFill>
                  </a:rPr>
                  <a:t>[3]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81074B-3B97-4ADA-A6BD-C3FDE732F9F7}"/>
                </a:ext>
              </a:extLst>
            </p:cNvPr>
            <p:cNvSpPr txBox="1"/>
            <p:nvPr/>
          </p:nvSpPr>
          <p:spPr>
            <a:xfrm>
              <a:off x="1182628" y="4762381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word = guest</a:t>
              </a:r>
            </a:p>
            <a:p>
              <a:pPr algn="just"/>
              <a:r>
                <a:rPr lang="en-US" altLang="ko-KR" sz="1400" dirty="0" err="1"/>
                <a:t>llne</a:t>
              </a:r>
              <a:r>
                <a:rPr lang="en-US" altLang="ko-KR" sz="1400" dirty="0"/>
                <a:t> = 1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5944E2-8586-4624-9D96-D203141F68BB}"/>
                </a:ext>
              </a:extLst>
            </p:cNvPr>
            <p:cNvSpPr txBox="1"/>
            <p:nvPr/>
          </p:nvSpPr>
          <p:spPr>
            <a:xfrm>
              <a:off x="3752091" y="4195851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word = opinion</a:t>
              </a:r>
            </a:p>
            <a:p>
              <a:pPr algn="just"/>
              <a:r>
                <a:rPr lang="en-US" altLang="ko-KR" sz="1400" dirty="0" err="1"/>
                <a:t>llne</a:t>
              </a:r>
              <a:r>
                <a:rPr lang="en-US" altLang="ko-KR" sz="1400" dirty="0"/>
                <a:t> = 1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5C6049-F99C-47E8-B7EF-268C17CDECB3}"/>
                </a:ext>
              </a:extLst>
            </p:cNvPr>
            <p:cNvSpPr txBox="1"/>
            <p:nvPr/>
          </p:nvSpPr>
          <p:spPr>
            <a:xfrm>
              <a:off x="6293108" y="3507752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word = essay</a:t>
              </a:r>
            </a:p>
            <a:p>
              <a:pPr algn="just"/>
              <a:r>
                <a:rPr lang="en-US" altLang="ko-KR" sz="1400" dirty="0" err="1"/>
                <a:t>llne</a:t>
              </a:r>
              <a:r>
                <a:rPr lang="en-US" altLang="ko-KR" sz="1400" dirty="0"/>
                <a:t> = 1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DEC0F6-B480-4963-BAAB-52BAA6606B4A}"/>
                </a:ext>
              </a:extLst>
            </p:cNvPr>
            <p:cNvSpPr txBox="1"/>
            <p:nvPr/>
          </p:nvSpPr>
          <p:spPr>
            <a:xfrm>
              <a:off x="8839199" y="2877703"/>
              <a:ext cx="24140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word = argues</a:t>
              </a:r>
            </a:p>
            <a:p>
              <a:pPr algn="just"/>
              <a:r>
                <a:rPr lang="en-US" altLang="ko-KR" sz="1400" dirty="0" err="1"/>
                <a:t>llne</a:t>
              </a:r>
              <a:r>
                <a:rPr lang="en-US" altLang="ko-KR" sz="1400" dirty="0"/>
                <a:t> = 1</a:t>
              </a:r>
              <a:endParaRPr lang="ko-KR" altLang="en-US" sz="1400" dirty="0"/>
            </a:p>
            <a:p>
              <a:pPr algn="just"/>
              <a:endParaRPr lang="ko-KR" altLang="en-US" sz="14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48D3D-60F3-48B4-BFBD-ADE575E07EDE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BB68F-AEE6-4F73-A7BA-9FF35B8DDBBA}"/>
              </a:ext>
            </a:extLst>
          </p:cNvPr>
          <p:cNvSpPr txBox="1"/>
          <p:nvPr/>
        </p:nvSpPr>
        <p:spPr>
          <a:xfrm>
            <a:off x="1810275" y="1438753"/>
            <a:ext cx="3249586" cy="206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yt-cheltenham"/>
              </a:rPr>
              <a:t>A guest opinion essay argues that modern zoos are harmful to the health and well-being of animals. Do you agree? Is it time to rethink the zoo, and perhaps even end them? …</a:t>
            </a: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9EADB-B37B-40B6-8958-141773ABB2BC}"/>
              </a:ext>
            </a:extLst>
          </p:cNvPr>
          <p:cNvSpPr txBox="1"/>
          <p:nvPr/>
        </p:nvSpPr>
        <p:spPr>
          <a:xfrm>
            <a:off x="6308631" y="1658848"/>
            <a:ext cx="4263116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예외 단어 체크하기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!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if(</a:t>
            </a: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ptr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== </a:t>
            </a:r>
            <a:r>
              <a:rPr lang="en-US" altLang="ko-KR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exc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[?]) continue</a:t>
            </a:r>
          </a:p>
        </p:txBody>
      </p:sp>
    </p:spTree>
    <p:extLst>
      <p:ext uri="{BB962C8B-B14F-4D97-AF65-F5344CB8AC3E}">
        <p14:creationId xmlns:p14="http://schemas.microsoft.com/office/powerpoint/2010/main" val="365656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487705" y="1309230"/>
            <a:ext cx="7838890" cy="210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•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구성한 구조체 배열을 오름차순으로 정렬하기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qsort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()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함수 사용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include &lt;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stdlib.h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&gt;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선언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B001C-6499-4928-8FBC-3466BC0D76A4}"/>
              </a:ext>
            </a:extLst>
          </p:cNvPr>
          <p:cNvSpPr txBox="1"/>
          <p:nvPr/>
        </p:nvSpPr>
        <p:spPr>
          <a:xfrm>
            <a:off x="828632" y="3401273"/>
            <a:ext cx="4272757" cy="10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qsort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정렬할 배열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요소 개수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요소 크기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비교함수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CDDD2-60FB-49CD-A3CC-B288E49B5E3F}"/>
              </a:ext>
            </a:extLst>
          </p:cNvPr>
          <p:cNvSpPr txBox="1"/>
          <p:nvPr/>
        </p:nvSpPr>
        <p:spPr>
          <a:xfrm>
            <a:off x="5666977" y="3142740"/>
            <a:ext cx="6192253" cy="15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qsort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(words,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sizeof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(words)/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sizeof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(struct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word_dic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),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sizeof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word_dic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[0]), compare)</a:t>
            </a:r>
          </a:p>
        </p:txBody>
      </p:sp>
    </p:spTree>
    <p:extLst>
      <p:ext uri="{BB962C8B-B14F-4D97-AF65-F5344CB8AC3E}">
        <p14:creationId xmlns:p14="http://schemas.microsoft.com/office/powerpoint/2010/main" val="209677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778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nyt-cheltenham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희홍. 박</cp:lastModifiedBy>
  <cp:revision>135</cp:revision>
  <dcterms:created xsi:type="dcterms:W3CDTF">2020-05-03T01:37:17Z</dcterms:created>
  <dcterms:modified xsi:type="dcterms:W3CDTF">2021-11-07T14:52:53Z</dcterms:modified>
</cp:coreProperties>
</file>