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5" r:id="rId11"/>
    <p:sldId id="306" r:id="rId12"/>
    <p:sldId id="307" r:id="rId13"/>
    <p:sldId id="304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52EA1-BA14-4597-A985-2A7D75222950}"/>
              </a:ext>
            </a:extLst>
          </p:cNvPr>
          <p:cNvSpPr txBox="1"/>
          <p:nvPr/>
        </p:nvSpPr>
        <p:spPr>
          <a:xfrm>
            <a:off x="2965182" y="2709902"/>
            <a:ext cx="626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55D5B"/>
                </a:solidFill>
              </a:rPr>
              <a:t>고급 레벨 </a:t>
            </a:r>
            <a:r>
              <a:rPr lang="en-US" altLang="ko-KR" sz="3600" dirty="0">
                <a:solidFill>
                  <a:srgbClr val="655D5B"/>
                </a:solidFill>
              </a:rPr>
              <a:t>- </a:t>
            </a:r>
            <a:r>
              <a:rPr lang="ko-KR" altLang="en-US" sz="3600" dirty="0">
                <a:solidFill>
                  <a:srgbClr val="655D5B"/>
                </a:solidFill>
              </a:rPr>
              <a:t>술 취한 딱정벌레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BE0C0-4877-4891-897C-C6517D0650B6}"/>
              </a:ext>
            </a:extLst>
          </p:cNvPr>
          <p:cNvSpPr txBox="1"/>
          <p:nvPr/>
        </p:nvSpPr>
        <p:spPr>
          <a:xfrm>
            <a:off x="7299159" y="4379495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554F4D"/>
                </a:solidFill>
              </a:rPr>
              <a:t>어드벤처 디자인 </a:t>
            </a:r>
            <a:r>
              <a:rPr lang="en-US" altLang="ko-KR" sz="2000" dirty="0">
                <a:solidFill>
                  <a:srgbClr val="554F4D"/>
                </a:solidFill>
              </a:rPr>
              <a:t>1</a:t>
            </a:r>
            <a:r>
              <a:rPr lang="ko-KR" altLang="en-US" sz="2000" dirty="0">
                <a:solidFill>
                  <a:srgbClr val="554F4D"/>
                </a:solidFill>
              </a:rPr>
              <a:t>분반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r"/>
            <a:r>
              <a:rPr lang="ko-KR" altLang="en-US" sz="2000" dirty="0">
                <a:solidFill>
                  <a:srgbClr val="554F4D"/>
                </a:solidFill>
              </a:rPr>
              <a:t>컴퓨터공학과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r"/>
            <a:r>
              <a:rPr lang="en-US" altLang="ko-KR" sz="2000" dirty="0">
                <a:solidFill>
                  <a:srgbClr val="554F4D"/>
                </a:solidFill>
              </a:rPr>
              <a:t>20170523 </a:t>
            </a:r>
          </a:p>
          <a:p>
            <a:pPr algn="r"/>
            <a:r>
              <a:rPr lang="ko-KR" altLang="en-US" sz="2000" dirty="0" err="1">
                <a:solidFill>
                  <a:srgbClr val="554F4D"/>
                </a:solidFill>
              </a:rPr>
              <a:t>박희홍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95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 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407150" y="2358107"/>
            <a:ext cx="4922901" cy="2992964"/>
            <a:chOff x="7283579" y="1932466"/>
            <a:chExt cx="4922901" cy="299296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022858"/>
              <a:ext cx="4773166" cy="1902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벌레는 랜덤하게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8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개의 방향으로 이동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</a:t>
              </a:r>
              <a:r>
                <a:rPr lang="ko-KR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→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총 소요 시간 예상 어려움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   </a:t>
              </a:r>
              <a:r>
                <a:rPr lang="ko-KR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→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여러 번 실행시켜 평균값 계산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dx = 0, </a:t>
              </a:r>
              <a:r>
                <a:rPr lang="en-US" altLang="ko-KR" sz="20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dy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= 0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인 경우는 제외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466"/>
              <a:ext cx="4767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총 소요 시간 측정 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횟수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3E9D9-247E-4926-A034-CD73979946C1}"/>
              </a:ext>
            </a:extLst>
          </p:cNvPr>
          <p:cNvSpPr txBox="1"/>
          <p:nvPr/>
        </p:nvSpPr>
        <p:spPr>
          <a:xfrm>
            <a:off x="958796" y="1386789"/>
            <a:ext cx="328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모듈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import random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5F40E-A25F-405D-9E6F-87B0411CEEA5}"/>
              </a:ext>
            </a:extLst>
          </p:cNvPr>
          <p:cNvSpPr txBox="1"/>
          <p:nvPr/>
        </p:nvSpPr>
        <p:spPr>
          <a:xfrm>
            <a:off x="1331147" y="5322793"/>
            <a:ext cx="468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Result_count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[ ]</a:t>
            </a: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Result_count.append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Result.count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avg = sum(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Result_count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)/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len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Result_count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520433-68F8-4D69-BB56-97FB5FDA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3" y="2311176"/>
            <a:ext cx="2834082" cy="2790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F7BC73-2982-4936-B8BE-3C32250420D0}"/>
              </a:ext>
            </a:extLst>
          </p:cNvPr>
          <p:cNvSpPr txBox="1"/>
          <p:nvPr/>
        </p:nvSpPr>
        <p:spPr>
          <a:xfrm>
            <a:off x="1704850" y="24678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2A881-EE4D-43CD-A47C-A050B83DDF33}"/>
              </a:ext>
            </a:extLst>
          </p:cNvPr>
          <p:cNvSpPr txBox="1"/>
          <p:nvPr/>
        </p:nvSpPr>
        <p:spPr>
          <a:xfrm>
            <a:off x="2870397" y="247075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8473-F722-4704-A50B-BF0EDAB37BDF}"/>
              </a:ext>
            </a:extLst>
          </p:cNvPr>
          <p:cNvSpPr txBox="1"/>
          <p:nvPr/>
        </p:nvSpPr>
        <p:spPr>
          <a:xfrm>
            <a:off x="3969906" y="2470650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AD04D-1801-4A08-9869-57D69E39A5B2}"/>
              </a:ext>
            </a:extLst>
          </p:cNvPr>
          <p:cNvSpPr txBox="1"/>
          <p:nvPr/>
        </p:nvSpPr>
        <p:spPr>
          <a:xfrm>
            <a:off x="1704850" y="3575708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A48CE-3570-411F-8796-93F3AF498A54}"/>
              </a:ext>
            </a:extLst>
          </p:cNvPr>
          <p:cNvSpPr txBox="1"/>
          <p:nvPr/>
        </p:nvSpPr>
        <p:spPr>
          <a:xfrm>
            <a:off x="2868205" y="3582012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E049-B983-4834-B497-C210B6E5D6D4}"/>
              </a:ext>
            </a:extLst>
          </p:cNvPr>
          <p:cNvSpPr txBox="1"/>
          <p:nvPr/>
        </p:nvSpPr>
        <p:spPr>
          <a:xfrm>
            <a:off x="3969906" y="3584526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D581D-DD24-4095-866C-57774D8338F6}"/>
              </a:ext>
            </a:extLst>
          </p:cNvPr>
          <p:cNvSpPr txBox="1"/>
          <p:nvPr/>
        </p:nvSpPr>
        <p:spPr>
          <a:xfrm>
            <a:off x="1715347" y="4728784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77AA9-D601-4C75-B03D-B92F7AA168F5}"/>
              </a:ext>
            </a:extLst>
          </p:cNvPr>
          <p:cNvSpPr txBox="1"/>
          <p:nvPr/>
        </p:nvSpPr>
        <p:spPr>
          <a:xfrm>
            <a:off x="2868204" y="47287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729BA-CF3E-479E-9EE8-7F90185C8163}"/>
              </a:ext>
            </a:extLst>
          </p:cNvPr>
          <p:cNvSpPr txBox="1"/>
          <p:nvPr/>
        </p:nvSpPr>
        <p:spPr>
          <a:xfrm>
            <a:off x="3969906" y="4731621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D3A762-CFEA-4F79-8E65-F1719D5FE6C0}"/>
              </a:ext>
            </a:extLst>
          </p:cNvPr>
          <p:cNvCxnSpPr>
            <a:cxnSpLocks/>
          </p:cNvCxnSpPr>
          <p:nvPr/>
        </p:nvCxnSpPr>
        <p:spPr>
          <a:xfrm>
            <a:off x="3323902" y="3584526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F4F71D-6606-47DE-BFE4-0E2D1CCF6940}"/>
              </a:ext>
            </a:extLst>
          </p:cNvPr>
          <p:cNvCxnSpPr/>
          <p:nvPr/>
        </p:nvCxnSpPr>
        <p:spPr>
          <a:xfrm flipV="1">
            <a:off x="4440855" y="3584526"/>
            <a:ext cx="0" cy="114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벌레 단색으로 채워진">
            <a:extLst>
              <a:ext uri="{FF2B5EF4-FFF2-40B4-BE49-F238E27FC236}">
                <a16:creationId xmlns:a16="http://schemas.microsoft.com/office/drawing/2014/main" id="{CAF26B46-3791-41E1-83A1-0C6F165D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066" y="2239187"/>
            <a:ext cx="457197" cy="457197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8B333E-F6EE-41B6-9EBB-EE76648566EC}"/>
              </a:ext>
            </a:extLst>
          </p:cNvPr>
          <p:cNvCxnSpPr/>
          <p:nvPr/>
        </p:nvCxnSpPr>
        <p:spPr>
          <a:xfrm>
            <a:off x="2181726" y="2467885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5EE816-140D-4955-BDDA-55F35008944E}"/>
              </a:ext>
            </a:extLst>
          </p:cNvPr>
          <p:cNvCxnSpPr/>
          <p:nvPr/>
        </p:nvCxnSpPr>
        <p:spPr>
          <a:xfrm>
            <a:off x="2181726" y="2484875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C0A072-5DA9-4CF3-8966-1ECAC18B9839}"/>
              </a:ext>
            </a:extLst>
          </p:cNvPr>
          <p:cNvCxnSpPr>
            <a:cxnSpLocks/>
          </p:cNvCxnSpPr>
          <p:nvPr/>
        </p:nvCxnSpPr>
        <p:spPr>
          <a:xfrm>
            <a:off x="2160547" y="3591775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07285A-2D55-4CA7-B7C4-615BA51400A0}"/>
              </a:ext>
            </a:extLst>
          </p:cNvPr>
          <p:cNvCxnSpPr/>
          <p:nvPr/>
        </p:nvCxnSpPr>
        <p:spPr>
          <a:xfrm flipH="1">
            <a:off x="2198882" y="3612210"/>
            <a:ext cx="1133088" cy="11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2B192F-D148-44C2-B171-9E5E87E90CF0}"/>
              </a:ext>
            </a:extLst>
          </p:cNvPr>
          <p:cNvCxnSpPr/>
          <p:nvPr/>
        </p:nvCxnSpPr>
        <p:spPr>
          <a:xfrm>
            <a:off x="2123233" y="4737608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D9C1B24-FAA4-4E68-9D01-9E6381732CF8}"/>
              </a:ext>
            </a:extLst>
          </p:cNvPr>
          <p:cNvCxnSpPr/>
          <p:nvPr/>
        </p:nvCxnSpPr>
        <p:spPr>
          <a:xfrm>
            <a:off x="3314814" y="3614026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B0FB4-18C0-4EA6-9F0E-FA51151C44B2}"/>
              </a:ext>
            </a:extLst>
          </p:cNvPr>
          <p:cNvCxnSpPr/>
          <p:nvPr/>
        </p:nvCxnSpPr>
        <p:spPr>
          <a:xfrm>
            <a:off x="4440855" y="2476380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6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451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 </a:t>
            </a:r>
            <a:r>
              <a:rPr lang="en-US" altLang="ko-KR" sz="3600" dirty="0">
                <a:solidFill>
                  <a:srgbClr val="554F4D"/>
                </a:solidFill>
              </a:rPr>
              <a:t>– </a:t>
            </a:r>
            <a:r>
              <a:rPr lang="ko-KR" altLang="en-US" sz="3600" dirty="0">
                <a:solidFill>
                  <a:srgbClr val="554F4D"/>
                </a:solidFill>
              </a:rPr>
              <a:t>방의 크기 변경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3E9D9-247E-4926-A034-CD73979946C1}"/>
              </a:ext>
            </a:extLst>
          </p:cNvPr>
          <p:cNvSpPr txBox="1"/>
          <p:nvPr/>
        </p:nvSpPr>
        <p:spPr>
          <a:xfrm>
            <a:off x="958796" y="1386789"/>
            <a:ext cx="478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함수 종합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def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drunken_bug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(m, n, start)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5F40E-A25F-405D-9E6F-87B0411CEEA5}"/>
              </a:ext>
            </a:extLst>
          </p:cNvPr>
          <p:cNvSpPr txBox="1"/>
          <p:nvPr/>
        </p:nvSpPr>
        <p:spPr>
          <a:xfrm>
            <a:off x="1835613" y="5434154"/>
            <a:ext cx="407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bug_test1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drunken_bug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(2, 2, [1, 1])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520433-68F8-4D69-BB56-97FB5FDA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39" y="2958487"/>
            <a:ext cx="1837829" cy="18097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EF2B966-9EC9-4878-850A-3B0C1887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30" y="1935407"/>
            <a:ext cx="2627937" cy="312280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D4397F-7E16-4B94-850B-A3829515ABF3}"/>
              </a:ext>
            </a:extLst>
          </p:cNvPr>
          <p:cNvCxnSpPr>
            <a:cxnSpLocks/>
          </p:cNvCxnSpPr>
          <p:nvPr/>
        </p:nvCxnSpPr>
        <p:spPr>
          <a:xfrm flipV="1">
            <a:off x="4640484" y="2099663"/>
            <a:ext cx="2549346" cy="1026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1125EB-BAD0-41A2-9209-22479735B39B}"/>
              </a:ext>
            </a:extLst>
          </p:cNvPr>
          <p:cNvCxnSpPr>
            <a:cxnSpLocks/>
          </p:cNvCxnSpPr>
          <p:nvPr/>
        </p:nvCxnSpPr>
        <p:spPr>
          <a:xfrm flipV="1">
            <a:off x="4640484" y="4427621"/>
            <a:ext cx="2690758" cy="1165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045813-AF3D-484D-B206-9D40FE0B76AE}"/>
              </a:ext>
            </a:extLst>
          </p:cNvPr>
          <p:cNvSpPr txBox="1"/>
          <p:nvPr/>
        </p:nvSpPr>
        <p:spPr>
          <a:xfrm>
            <a:off x="6694464" y="5434154"/>
            <a:ext cx="413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bug_test2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drunken_bug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(3, 3, [2, 2])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83D2D5A-472C-4234-91E6-381DB653AF47}"/>
              </a:ext>
            </a:extLst>
          </p:cNvPr>
          <p:cNvSpPr/>
          <p:nvPr/>
        </p:nvSpPr>
        <p:spPr>
          <a:xfrm>
            <a:off x="6096000" y="5434154"/>
            <a:ext cx="417095" cy="4110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2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0812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 </a:t>
            </a:r>
            <a:r>
              <a:rPr lang="en-US" altLang="ko-KR" sz="3600" dirty="0">
                <a:solidFill>
                  <a:srgbClr val="554F4D"/>
                </a:solidFill>
              </a:rPr>
              <a:t>– </a:t>
            </a:r>
            <a:r>
              <a:rPr lang="ko-KR" altLang="en-US" sz="3600" dirty="0">
                <a:solidFill>
                  <a:srgbClr val="554F4D"/>
                </a:solidFill>
              </a:rPr>
              <a:t>술집을 찾는 </a:t>
            </a:r>
            <a:r>
              <a:rPr lang="en-US" altLang="ko-KR" sz="3600" dirty="0">
                <a:solidFill>
                  <a:srgbClr val="554F4D"/>
                </a:solidFill>
              </a:rPr>
              <a:t>n </a:t>
            </a:r>
            <a:r>
              <a:rPr lang="ko-KR" altLang="en-US" sz="3600" dirty="0">
                <a:solidFill>
                  <a:srgbClr val="554F4D"/>
                </a:solidFill>
              </a:rPr>
              <a:t>마리의 딱정벌레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5369406" y="2425035"/>
            <a:ext cx="6357657" cy="2535242"/>
            <a:chOff x="6489099" y="2043403"/>
            <a:chExt cx="6357657" cy="25352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6489099" y="3045405"/>
              <a:ext cx="6357657" cy="15332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임의의 타일을 술집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bar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로 지정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n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마리의 벌레들의 위치를 입력으로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Random Walk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수행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en-US" altLang="ko-KR" sz="20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bar_count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배열에서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n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개의 모든 요소가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1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인 경우 종료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2043403"/>
              <a:ext cx="4692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n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마리 모두 술집을 찾기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4D913B-0558-4C1C-BCAC-0DAA4D55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3" y="2311176"/>
            <a:ext cx="2834082" cy="2790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32F2C-D834-4735-8C4E-629C2EBF5916}"/>
              </a:ext>
            </a:extLst>
          </p:cNvPr>
          <p:cNvSpPr txBox="1"/>
          <p:nvPr/>
        </p:nvSpPr>
        <p:spPr>
          <a:xfrm>
            <a:off x="1704850" y="24678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1427B-2C93-427C-932D-BED4E59CADAA}"/>
              </a:ext>
            </a:extLst>
          </p:cNvPr>
          <p:cNvSpPr txBox="1"/>
          <p:nvPr/>
        </p:nvSpPr>
        <p:spPr>
          <a:xfrm>
            <a:off x="2870397" y="247075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0305E-27F9-45A5-B96D-2198B4C5F4D9}"/>
              </a:ext>
            </a:extLst>
          </p:cNvPr>
          <p:cNvSpPr txBox="1"/>
          <p:nvPr/>
        </p:nvSpPr>
        <p:spPr>
          <a:xfrm>
            <a:off x="3969906" y="2470650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rgbClr val="00B0F0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BF7D6-95A7-4881-BDA5-2797AE20F3BE}"/>
              </a:ext>
            </a:extLst>
          </p:cNvPr>
          <p:cNvSpPr txBox="1"/>
          <p:nvPr/>
        </p:nvSpPr>
        <p:spPr>
          <a:xfrm>
            <a:off x="1704850" y="3575708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AA7C1-40AA-4650-BC73-D48ECF7F24F2}"/>
              </a:ext>
            </a:extLst>
          </p:cNvPr>
          <p:cNvSpPr txBox="1"/>
          <p:nvPr/>
        </p:nvSpPr>
        <p:spPr>
          <a:xfrm>
            <a:off x="2868205" y="3582012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A48-D5EA-42A4-BF34-5D2198263535}"/>
              </a:ext>
            </a:extLst>
          </p:cNvPr>
          <p:cNvSpPr txBox="1"/>
          <p:nvPr/>
        </p:nvSpPr>
        <p:spPr>
          <a:xfrm>
            <a:off x="3969906" y="3584526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2D9DB-B391-49D6-8A42-7F76FB0B7C09}"/>
              </a:ext>
            </a:extLst>
          </p:cNvPr>
          <p:cNvSpPr txBox="1"/>
          <p:nvPr/>
        </p:nvSpPr>
        <p:spPr>
          <a:xfrm>
            <a:off x="1715347" y="4728784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85581-8256-4DED-B205-60F19800F5C1}"/>
              </a:ext>
            </a:extLst>
          </p:cNvPr>
          <p:cNvSpPr txBox="1"/>
          <p:nvPr/>
        </p:nvSpPr>
        <p:spPr>
          <a:xfrm>
            <a:off x="2868204" y="47287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1042B-A6B3-446C-A9AC-F359BB6D8BCE}"/>
              </a:ext>
            </a:extLst>
          </p:cNvPr>
          <p:cNvSpPr txBox="1"/>
          <p:nvPr/>
        </p:nvSpPr>
        <p:spPr>
          <a:xfrm>
            <a:off x="3969906" y="4731621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62BD71-E705-4BDF-BD3C-2E38A4F643B5}"/>
              </a:ext>
            </a:extLst>
          </p:cNvPr>
          <p:cNvCxnSpPr>
            <a:cxnSpLocks/>
          </p:cNvCxnSpPr>
          <p:nvPr/>
        </p:nvCxnSpPr>
        <p:spPr>
          <a:xfrm>
            <a:off x="3323902" y="3584526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267750-92BC-402C-AFFA-8B4F43679DA3}"/>
              </a:ext>
            </a:extLst>
          </p:cNvPr>
          <p:cNvCxnSpPr/>
          <p:nvPr/>
        </p:nvCxnSpPr>
        <p:spPr>
          <a:xfrm flipV="1">
            <a:off x="4440855" y="3584526"/>
            <a:ext cx="0" cy="114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벌레 단색으로 채워진">
            <a:extLst>
              <a:ext uri="{FF2B5EF4-FFF2-40B4-BE49-F238E27FC236}">
                <a16:creationId xmlns:a16="http://schemas.microsoft.com/office/drawing/2014/main" id="{B3AECA5D-5C53-45C2-BDA1-622BD4A7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0670" y="3383612"/>
            <a:ext cx="457197" cy="4571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1A8072-3782-4B4D-A7F4-A99D91AD026F}"/>
              </a:ext>
            </a:extLst>
          </p:cNvPr>
          <p:cNvSpPr txBox="1"/>
          <p:nvPr/>
        </p:nvSpPr>
        <p:spPr>
          <a:xfrm>
            <a:off x="996144" y="5316285"/>
            <a:ext cx="4948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[0, 0, 0, … , 0, 0]</a:t>
            </a: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bug_test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drunken_bug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(m, n, </a:t>
            </a:r>
            <a:r>
              <a:rPr lang="en-US" altLang="ko-KR" dirty="0" err="1">
                <a:solidFill>
                  <a:srgbClr val="00B0F0"/>
                </a:solidFill>
                <a:latin typeface="+mj-ea"/>
                <a:ea typeface="+mj-ea"/>
              </a:rPr>
              <a:t>bar_x</a:t>
            </a:r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rgbClr val="00B0F0"/>
                </a:solidFill>
                <a:latin typeface="+mj-ea"/>
                <a:ea typeface="+mj-ea"/>
              </a:rPr>
              <a:t>bar_y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	</a:t>
            </a:r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bug1, … </a:t>
            </a:r>
            <a:r>
              <a:rPr lang="en-US" altLang="ko-KR" dirty="0" err="1">
                <a:solidFill>
                  <a:srgbClr val="00B0F0"/>
                </a:solidFill>
                <a:latin typeface="+mj-ea"/>
                <a:ea typeface="+mj-ea"/>
              </a:rPr>
              <a:t>bugn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rgbClr val="00B0F0"/>
                </a:solidFill>
                <a:latin typeface="+mj-ea"/>
                <a:ea typeface="+mj-ea"/>
              </a:rPr>
              <a:t>bar_count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189A23-2D7C-4FD5-A066-672F25A095A2}"/>
              </a:ext>
            </a:extLst>
          </p:cNvPr>
          <p:cNvCxnSpPr/>
          <p:nvPr/>
        </p:nvCxnSpPr>
        <p:spPr>
          <a:xfrm>
            <a:off x="2181726" y="2467885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6C24D-CE18-4F51-898E-109278EFB346}"/>
              </a:ext>
            </a:extLst>
          </p:cNvPr>
          <p:cNvCxnSpPr/>
          <p:nvPr/>
        </p:nvCxnSpPr>
        <p:spPr>
          <a:xfrm>
            <a:off x="2181726" y="2484875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261F00-2B70-4560-A62F-C3BD0980AFCC}"/>
              </a:ext>
            </a:extLst>
          </p:cNvPr>
          <p:cNvCxnSpPr>
            <a:cxnSpLocks/>
          </p:cNvCxnSpPr>
          <p:nvPr/>
        </p:nvCxnSpPr>
        <p:spPr>
          <a:xfrm>
            <a:off x="2160547" y="3591775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804E39-2FD2-4623-BBCB-D360A5E97C32}"/>
              </a:ext>
            </a:extLst>
          </p:cNvPr>
          <p:cNvCxnSpPr/>
          <p:nvPr/>
        </p:nvCxnSpPr>
        <p:spPr>
          <a:xfrm flipH="1">
            <a:off x="2198882" y="3612210"/>
            <a:ext cx="1133088" cy="11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6190F07-6511-4AE5-A341-CF05CA815679}"/>
              </a:ext>
            </a:extLst>
          </p:cNvPr>
          <p:cNvCxnSpPr/>
          <p:nvPr/>
        </p:nvCxnSpPr>
        <p:spPr>
          <a:xfrm>
            <a:off x="2123233" y="4737608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7A48FC4-6C46-48C8-ACC3-7E6B26036BC5}"/>
              </a:ext>
            </a:extLst>
          </p:cNvPr>
          <p:cNvCxnSpPr/>
          <p:nvPr/>
        </p:nvCxnSpPr>
        <p:spPr>
          <a:xfrm>
            <a:off x="3314814" y="3614026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벌레 단색으로 채워진">
            <a:extLst>
              <a:ext uri="{FF2B5EF4-FFF2-40B4-BE49-F238E27FC236}">
                <a16:creationId xmlns:a16="http://schemas.microsoft.com/office/drawing/2014/main" id="{2DC08E97-90BF-49BD-91E9-5DEA34993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4124" y="4416137"/>
            <a:ext cx="457197" cy="457197"/>
          </a:xfrm>
          <a:prstGeom prst="rect">
            <a:avLst/>
          </a:prstGeom>
        </p:spPr>
      </p:pic>
      <p:pic>
        <p:nvPicPr>
          <p:cNvPr id="5" name="그래픽 4" descr="맥주 단색으로 채워진">
            <a:extLst>
              <a:ext uri="{FF2B5EF4-FFF2-40B4-BE49-F238E27FC236}">
                <a16:creationId xmlns:a16="http://schemas.microsoft.com/office/drawing/2014/main" id="{F4F74411-5FC8-4453-9802-7E8D11851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365" y="2216629"/>
            <a:ext cx="411805" cy="4118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193174E-1750-456C-AF8B-E5D5FD2514CA}"/>
              </a:ext>
            </a:extLst>
          </p:cNvPr>
          <p:cNvSpPr txBox="1"/>
          <p:nvPr/>
        </p:nvSpPr>
        <p:spPr>
          <a:xfrm>
            <a:off x="811411" y="1528847"/>
            <a:ext cx="93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함수 종합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def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drunken_bug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(m, n,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bar_x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bar_y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bug1,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bug2,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…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bugn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bar_count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9DDDE-FC33-49E9-94F2-FC47471E72A5}"/>
              </a:ext>
            </a:extLst>
          </p:cNvPr>
          <p:cNvSpPr txBox="1"/>
          <p:nvPr/>
        </p:nvSpPr>
        <p:spPr>
          <a:xfrm>
            <a:off x="6621476" y="5030078"/>
            <a:ext cx="4761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if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bug_x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bar_x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and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bar_y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[k] = 1;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for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in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bar_count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if I == 0: trigger = </a:t>
            </a:r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True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04D50A8-308D-4FF3-973A-53C2F3FB4758}"/>
              </a:ext>
            </a:extLst>
          </p:cNvPr>
          <p:cNvSpPr/>
          <p:nvPr/>
        </p:nvSpPr>
        <p:spPr>
          <a:xfrm>
            <a:off x="5944702" y="5502442"/>
            <a:ext cx="489685" cy="3689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0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3. </a:t>
            </a:r>
            <a:r>
              <a:rPr lang="ko-KR" altLang="en-US" sz="3600" dirty="0">
                <a:solidFill>
                  <a:srgbClr val="554F4D"/>
                </a:solidFill>
              </a:rPr>
              <a:t>알고리즘 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069606" y="1526956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414009"/>
            <a:ext cx="10173236" cy="93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랜덤하게 수행되기 때문에 정확한 수행시간 계산 어려움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반복 시행과 방의 크기 변화에 따른 결과값을 종합하여 엑셀 그래프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547127" y="1581944"/>
            <a:ext cx="18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시간복잡도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DEB16-4778-4AF3-96CC-2BE1684BF61F}"/>
              </a:ext>
            </a:extLst>
          </p:cNvPr>
          <p:cNvGrpSpPr/>
          <p:nvPr/>
        </p:nvGrpSpPr>
        <p:grpSpPr>
          <a:xfrm>
            <a:off x="1069606" y="4134884"/>
            <a:ext cx="10675088" cy="2343181"/>
            <a:chOff x="1212112" y="1388840"/>
            <a:chExt cx="10675088" cy="23431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2322D-C249-4A70-919F-663584EDEA07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3E3FA1-EF87-43C0-90B8-2D78BC180466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BF6DC4-AE48-444E-B679-DF5D04235E24}"/>
              </a:ext>
            </a:extLst>
          </p:cNvPr>
          <p:cNvSpPr txBox="1"/>
          <p:nvPr/>
        </p:nvSpPr>
        <p:spPr>
          <a:xfrm>
            <a:off x="1502282" y="4204494"/>
            <a:ext cx="18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공간복잡도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A1E6E-217A-4853-8D5C-76AABAE8E13D}"/>
              </a:ext>
            </a:extLst>
          </p:cNvPr>
          <p:cNvSpPr txBox="1"/>
          <p:nvPr/>
        </p:nvSpPr>
        <p:spPr>
          <a:xfrm>
            <a:off x="1547127" y="4931357"/>
            <a:ext cx="10644873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차원 배열 사용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방의 가로 길이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m,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방의 세로 길이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n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수행공간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O(m * n)  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87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4. </a:t>
            </a:r>
            <a:r>
              <a:rPr lang="ko-KR" altLang="en-US" sz="3600" dirty="0">
                <a:solidFill>
                  <a:srgbClr val="554F4D"/>
                </a:solidFill>
              </a:rPr>
              <a:t>기타사항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069606" y="1526956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468997"/>
            <a:ext cx="9341587" cy="93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Python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사용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random, turtle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모듈 사용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663345" y="1581944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사용 언어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DEB16-4778-4AF3-96CC-2BE1684BF61F}"/>
              </a:ext>
            </a:extLst>
          </p:cNvPr>
          <p:cNvGrpSpPr/>
          <p:nvPr/>
        </p:nvGrpSpPr>
        <p:grpSpPr>
          <a:xfrm>
            <a:off x="1069606" y="4134884"/>
            <a:ext cx="10675088" cy="2343181"/>
            <a:chOff x="1212112" y="1388840"/>
            <a:chExt cx="10675088" cy="23431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2322D-C249-4A70-919F-663584EDEA07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3E3FA1-EF87-43C0-90B8-2D78BC180466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BF6DC4-AE48-444E-B679-DF5D04235E24}"/>
              </a:ext>
            </a:extLst>
          </p:cNvPr>
          <p:cNvSpPr txBox="1"/>
          <p:nvPr/>
        </p:nvSpPr>
        <p:spPr>
          <a:xfrm>
            <a:off x="1618500" y="4204494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추가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A1E6E-217A-4853-8D5C-76AABAE8E13D}"/>
              </a:ext>
            </a:extLst>
          </p:cNvPr>
          <p:cNvSpPr txBox="1"/>
          <p:nvPr/>
        </p:nvSpPr>
        <p:spPr>
          <a:xfrm>
            <a:off x="1335420" y="4847628"/>
            <a:ext cx="10644873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기존에 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마리의 위치를 일일이 입력하는 것은 비효율적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+mn-ea"/>
              </a:rPr>
              <a:t>  → 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입력</a:t>
            </a:r>
            <a:r>
              <a:rPr lang="en-US" altLang="ko-KR" sz="2400" dirty="0">
                <a:solidFill>
                  <a:srgbClr val="655D5B"/>
                </a:solidFill>
                <a:latin typeface="+mn-ea"/>
              </a:rPr>
              <a:t>n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에 따라 </a:t>
            </a:r>
            <a:r>
              <a:rPr lang="en-US" altLang="ko-KR" sz="2400" dirty="0">
                <a:solidFill>
                  <a:srgbClr val="655D5B"/>
                </a:solidFill>
                <a:latin typeface="+mn-ea"/>
              </a:rPr>
              <a:t>n 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마리의 벌레를 자동으로 생성해서 </a:t>
            </a:r>
            <a:r>
              <a:rPr lang="ko-KR" altLang="en-US" sz="2400" dirty="0" err="1">
                <a:solidFill>
                  <a:srgbClr val="655D5B"/>
                </a:solidFill>
                <a:latin typeface="+mn-ea"/>
              </a:rPr>
              <a:t>랜덤한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 위치에 배치</a:t>
            </a:r>
            <a:endParaRPr lang="en-US" altLang="ko-KR" sz="2400" dirty="0">
              <a:solidFill>
                <a:srgbClr val="655D5B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엑셀을 통한 방 크기</a:t>
            </a:r>
            <a:r>
              <a:rPr lang="en-US" altLang="ko-KR" sz="2400" dirty="0">
                <a:solidFill>
                  <a:srgbClr val="655D5B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벌레 수</a:t>
            </a:r>
            <a:r>
              <a:rPr lang="en-US" altLang="ko-KR" sz="2400" dirty="0">
                <a:solidFill>
                  <a:srgbClr val="655D5B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+mn-ea"/>
              </a:rPr>
              <a:t>시작 위치에 따른 소요시간 차이 그래프 </a:t>
            </a:r>
            <a:endParaRPr lang="en-US" altLang="ko-KR" sz="2400" dirty="0">
              <a:solidFill>
                <a:srgbClr val="655D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40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BE6B7F-DB7A-4E4D-A28F-0163F5C56393}"/>
              </a:ext>
            </a:extLst>
          </p:cNvPr>
          <p:cNvSpPr txBox="1"/>
          <p:nvPr/>
        </p:nvSpPr>
        <p:spPr>
          <a:xfrm>
            <a:off x="1165053" y="193323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2BA12-2C33-42BB-A2BF-CBF8F7CDEFAC}"/>
              </a:ext>
            </a:extLst>
          </p:cNvPr>
          <p:cNvSpPr txBox="1"/>
          <p:nvPr/>
        </p:nvSpPr>
        <p:spPr>
          <a:xfrm>
            <a:off x="1960373" y="197990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문제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AF2B0-9BB3-4134-9DB5-9FDE919562AD}"/>
              </a:ext>
            </a:extLst>
          </p:cNvPr>
          <p:cNvSpPr txBox="1"/>
          <p:nvPr/>
        </p:nvSpPr>
        <p:spPr>
          <a:xfrm>
            <a:off x="1163076" y="290579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7B08-1AF9-4DF1-91F5-6E8590AFB347}"/>
              </a:ext>
            </a:extLst>
          </p:cNvPr>
          <p:cNvSpPr txBox="1"/>
          <p:nvPr/>
        </p:nvSpPr>
        <p:spPr>
          <a:xfrm>
            <a:off x="1165053" y="3858111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D1346-5B39-48B1-953F-128F97017452}"/>
              </a:ext>
            </a:extLst>
          </p:cNvPr>
          <p:cNvSpPr txBox="1"/>
          <p:nvPr/>
        </p:nvSpPr>
        <p:spPr>
          <a:xfrm>
            <a:off x="1960373" y="382865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알고리즘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D62B29-65A8-470F-9D3D-FB5D069BFD2A}"/>
              </a:ext>
            </a:extLst>
          </p:cNvPr>
          <p:cNvSpPr txBox="1"/>
          <p:nvPr/>
        </p:nvSpPr>
        <p:spPr>
          <a:xfrm>
            <a:off x="1163076" y="475303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CBC74-128A-48BD-972E-AFBDC6706CBD}"/>
              </a:ext>
            </a:extLst>
          </p:cNvPr>
          <p:cNvSpPr txBox="1"/>
          <p:nvPr/>
        </p:nvSpPr>
        <p:spPr>
          <a:xfrm>
            <a:off x="1960373" y="475303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기타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2B4EC-FA41-4547-A911-7C4935E33138}"/>
              </a:ext>
            </a:extLst>
          </p:cNvPr>
          <p:cNvSpPr txBox="1"/>
          <p:nvPr/>
        </p:nvSpPr>
        <p:spPr>
          <a:xfrm>
            <a:off x="1960373" y="2906460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1. </a:t>
            </a:r>
            <a:r>
              <a:rPr lang="ko-KR" altLang="en-US" sz="3600" dirty="0">
                <a:solidFill>
                  <a:srgbClr val="554F4D"/>
                </a:solidFill>
              </a:rPr>
              <a:t>문제 개요</a:t>
            </a: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84" y="146119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166910" y="1393756"/>
            <a:ext cx="9341587" cy="10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술 취한 딱정벌레가 방 안에 깔린 타일들을 최소 한 번씩 모두 지나가는데 걸리는 시간은 얼마일까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9750-4DDB-44ED-A12A-413CA5B33B08}"/>
              </a:ext>
            </a:extLst>
          </p:cNvPr>
          <p:cNvSpPr txBox="1"/>
          <p:nvPr/>
        </p:nvSpPr>
        <p:spPr>
          <a:xfrm>
            <a:off x="5474536" y="2905855"/>
            <a:ext cx="6364538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방향 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상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하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좌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우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대각선 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총 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방향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확률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각각 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분의 </a:t>
            </a:r>
            <a:r>
              <a:rPr lang="en-US" altLang="ko-KR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2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동일</a:t>
            </a:r>
            <a:endParaRPr lang="en-US" altLang="ko-KR" sz="2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EA9C1-6043-41BC-97BB-E06E8778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49" y="2655100"/>
            <a:ext cx="3959578" cy="33446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30F333-BAC8-495C-852D-1F7249F1DB81}"/>
              </a:ext>
            </a:extLst>
          </p:cNvPr>
          <p:cNvSpPr txBox="1"/>
          <p:nvPr/>
        </p:nvSpPr>
        <p:spPr>
          <a:xfrm>
            <a:off x="5474536" y="4407480"/>
            <a:ext cx="6033962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Random Walk</a:t>
            </a:r>
          </a:p>
          <a:p>
            <a:pPr algn="just">
              <a:lnSpc>
                <a:spcPct val="120000"/>
              </a:lnSpc>
            </a:pPr>
            <a:r>
              <a:rPr lang="en-US" altLang="ko-KR" b="1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주어진 공간에서 매 순간 랜덤으로 이동하는 모습을 나타내는 수학적 모델</a:t>
            </a:r>
            <a:endParaRPr lang="en-US" altLang="ko-KR" b="1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82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79F379-2E9B-491E-B893-0E0E9B5EEDC1}"/>
              </a:ext>
            </a:extLst>
          </p:cNvPr>
          <p:cNvGrpSpPr/>
          <p:nvPr/>
        </p:nvGrpSpPr>
        <p:grpSpPr>
          <a:xfrm>
            <a:off x="811411" y="2171477"/>
            <a:ext cx="11099320" cy="3050538"/>
            <a:chOff x="811410" y="3004822"/>
            <a:chExt cx="11099320" cy="30505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EA076D4-0290-4636-8CF6-DA2C8043D862}"/>
                </a:ext>
              </a:extLst>
            </p:cNvPr>
            <p:cNvGrpSpPr/>
            <p:nvPr/>
          </p:nvGrpSpPr>
          <p:grpSpPr>
            <a:xfrm>
              <a:off x="811410" y="3004822"/>
              <a:ext cx="11096109" cy="848355"/>
              <a:chOff x="731520" y="3004822"/>
              <a:chExt cx="9804400" cy="84835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7D38037-9F81-40BA-A228-F6BEFBE2E34B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EE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5CE6C-D032-42BE-81B2-82DB3F9CE85E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D13F68-CDE5-47AB-9C56-8EB29EA1BD6C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BBF00AA-8002-42D5-97E8-81C451B060AF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0880" cy="8483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B7F73A-9E5A-4736-BAFE-217E0E7BF445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5F5705-9566-46E1-B7EB-E750E86DCF93}"/>
                </a:ext>
              </a:extLst>
            </p:cNvPr>
            <p:cNvCxnSpPr/>
            <p:nvPr/>
          </p:nvCxnSpPr>
          <p:spPr>
            <a:xfrm>
              <a:off x="81141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BF22B36-C7F4-4470-9199-9FA1E8301E6E}"/>
                </a:ext>
              </a:extLst>
            </p:cNvPr>
            <p:cNvCxnSpPr/>
            <p:nvPr/>
          </p:nvCxnSpPr>
          <p:spPr>
            <a:xfrm>
              <a:off x="3029242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17579A-DCB0-4AAE-A34D-3A30F331161B}"/>
                </a:ext>
              </a:extLst>
            </p:cNvPr>
            <p:cNvCxnSpPr/>
            <p:nvPr/>
          </p:nvCxnSpPr>
          <p:spPr>
            <a:xfrm>
              <a:off x="5257234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47D3F60-8C3B-4802-AC32-5C0237D55B5E}"/>
                </a:ext>
              </a:extLst>
            </p:cNvPr>
            <p:cNvCxnSpPr/>
            <p:nvPr/>
          </p:nvCxnSpPr>
          <p:spPr>
            <a:xfrm>
              <a:off x="7464906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8C0E608-D9A8-427F-8E6C-842256C9451B}"/>
                </a:ext>
              </a:extLst>
            </p:cNvPr>
            <p:cNvCxnSpPr/>
            <p:nvPr/>
          </p:nvCxnSpPr>
          <p:spPr>
            <a:xfrm>
              <a:off x="9692898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F2D6899-C951-46C6-95BA-F4D298449135}"/>
                </a:ext>
              </a:extLst>
            </p:cNvPr>
            <p:cNvCxnSpPr/>
            <p:nvPr/>
          </p:nvCxnSpPr>
          <p:spPr>
            <a:xfrm>
              <a:off x="11910730" y="3004822"/>
              <a:ext cx="0" cy="30505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7EFE617-B1BF-4A5E-BD45-6B6CF2C73EB9}"/>
                </a:ext>
              </a:extLst>
            </p:cNvPr>
            <p:cNvCxnSpPr>
              <a:cxnSpLocks/>
            </p:cNvCxnSpPr>
            <p:nvPr/>
          </p:nvCxnSpPr>
          <p:spPr>
            <a:xfrm>
              <a:off x="811410" y="5791200"/>
              <a:ext cx="44384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1C1B0C-789F-4300-AA0D-EB4C1D0486FD}"/>
                </a:ext>
              </a:extLst>
            </p:cNvPr>
            <p:cNvSpPr txBox="1"/>
            <p:nvPr/>
          </p:nvSpPr>
          <p:spPr>
            <a:xfrm>
              <a:off x="1451022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1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AEAAEE-192E-4033-A553-DEEA123BD43F}"/>
                </a:ext>
              </a:extLst>
            </p:cNvPr>
            <p:cNvSpPr txBox="1"/>
            <p:nvPr/>
          </p:nvSpPr>
          <p:spPr>
            <a:xfrm>
              <a:off x="4042970" y="3228944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0FA524-44A5-475D-91FE-1C3B43EED020}"/>
                </a:ext>
              </a:extLst>
            </p:cNvPr>
            <p:cNvSpPr txBox="1"/>
            <p:nvPr/>
          </p:nvSpPr>
          <p:spPr>
            <a:xfrm>
              <a:off x="5891197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3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1E6601-5D2D-4566-AA14-2E3C4ACB80F2}"/>
                </a:ext>
              </a:extLst>
            </p:cNvPr>
            <p:cNvSpPr txBox="1"/>
            <p:nvPr/>
          </p:nvSpPr>
          <p:spPr>
            <a:xfrm>
              <a:off x="8111288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54F4D"/>
                  </a:solidFill>
                </a:rPr>
                <a:t>동작 </a:t>
              </a:r>
              <a:r>
                <a:rPr lang="en-US" altLang="ko-KR" sz="2000" dirty="0">
                  <a:solidFill>
                    <a:srgbClr val="554F4D"/>
                  </a:solidFill>
                </a:rPr>
                <a:t>4</a:t>
              </a:r>
              <a:endParaRPr lang="ko-KR" altLang="en-US" sz="2000" dirty="0">
                <a:solidFill>
                  <a:srgbClr val="554F4D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B8B0EF-E0E8-46DA-B738-1C466801C711}"/>
                </a:ext>
              </a:extLst>
            </p:cNvPr>
            <p:cNvSpPr txBox="1"/>
            <p:nvPr/>
          </p:nvSpPr>
          <p:spPr>
            <a:xfrm>
              <a:off x="10331377" y="3228944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동작 </a:t>
              </a:r>
              <a:r>
                <a:rPr lang="en-US" altLang="ko-KR" sz="2000" dirty="0">
                  <a:solidFill>
                    <a:schemeClr val="bg1"/>
                  </a:solidFill>
                </a:rPr>
                <a:t>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F45EBD-63EC-4384-A731-1993017A7167}"/>
              </a:ext>
            </a:extLst>
          </p:cNvPr>
          <p:cNvSpPr/>
          <p:nvPr/>
        </p:nvSpPr>
        <p:spPr>
          <a:xfrm>
            <a:off x="985964" y="3385537"/>
            <a:ext cx="1923299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방 안의 타일 </a:t>
            </a:r>
            <a:endParaRPr lang="en-US" altLang="ko-KR" sz="1800" b="1" dirty="0">
              <a:solidFill>
                <a:srgbClr val="554F4D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만들기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3A924D-3842-42C7-99F7-8A46055AA25A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161471-7ECB-4052-ABF5-90E8A6F132E0}"/>
              </a:ext>
            </a:extLst>
          </p:cNvPr>
          <p:cNvSpPr/>
          <p:nvPr/>
        </p:nvSpPr>
        <p:spPr>
          <a:xfrm>
            <a:off x="5311589" y="3437999"/>
            <a:ext cx="2142940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접근한 타일</a:t>
            </a:r>
            <a:r>
              <a:rPr lang="ko-KR" altLang="en-US" b="1" dirty="0">
                <a:solidFill>
                  <a:srgbClr val="554F4D"/>
                </a:solidFill>
              </a:rPr>
              <a:t>의</a:t>
            </a:r>
            <a:r>
              <a:rPr lang="en-US" altLang="ko-KR" b="1" dirty="0">
                <a:solidFill>
                  <a:srgbClr val="554F4D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정보 최신화</a:t>
            </a:r>
            <a:endParaRPr lang="ko-KR" altLang="en-US" sz="1800" b="1" dirty="0">
              <a:solidFill>
                <a:srgbClr val="554F4D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A06AB7-9F45-44F2-917C-095FEA2E1171}"/>
              </a:ext>
            </a:extLst>
          </p:cNvPr>
          <p:cNvSpPr/>
          <p:nvPr/>
        </p:nvSpPr>
        <p:spPr>
          <a:xfrm>
            <a:off x="7617254" y="3437999"/>
            <a:ext cx="1923299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아직 접근하지 않은 </a:t>
            </a:r>
            <a:r>
              <a:rPr lang="ko-KR" altLang="en-US" b="1" dirty="0">
                <a:solidFill>
                  <a:srgbClr val="554F4D"/>
                </a:solidFill>
              </a:rPr>
              <a:t>타일 검사</a:t>
            </a:r>
            <a:r>
              <a:rPr lang="ko-KR" altLang="en-US" sz="1800" b="1" dirty="0">
                <a:solidFill>
                  <a:srgbClr val="554F4D"/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8688FF-5162-4CE6-92E0-3B0B445C02E5}"/>
              </a:ext>
            </a:extLst>
          </p:cNvPr>
          <p:cNvSpPr/>
          <p:nvPr/>
        </p:nvSpPr>
        <p:spPr>
          <a:xfrm>
            <a:off x="3172231" y="3374478"/>
            <a:ext cx="1996371" cy="8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벌레</a:t>
            </a:r>
            <a:r>
              <a:rPr lang="en-US" altLang="ko-KR" sz="1800" b="1" dirty="0">
                <a:solidFill>
                  <a:srgbClr val="554F4D"/>
                </a:solidFill>
              </a:rPr>
              <a:t>(bug)</a:t>
            </a:r>
            <a:endParaRPr lang="en-US" altLang="ko-KR" b="1" dirty="0">
              <a:solidFill>
                <a:srgbClr val="554F4D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554F4D"/>
                </a:solidFill>
              </a:rPr>
              <a:t>이동시키기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343E13-7DC2-4DDE-9D03-90B536298866}"/>
              </a:ext>
            </a:extLst>
          </p:cNvPr>
          <p:cNvSpPr/>
          <p:nvPr/>
        </p:nvSpPr>
        <p:spPr>
          <a:xfrm>
            <a:off x="9703492" y="3437994"/>
            <a:ext cx="2204028" cy="848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모든 타일을 </a:t>
            </a:r>
            <a:endParaRPr lang="en-US" altLang="ko-KR" b="1" dirty="0">
              <a:solidFill>
                <a:srgbClr val="554F4D"/>
              </a:solidFill>
            </a:endParaRPr>
          </a:p>
          <a:p>
            <a:pPr algn="ctr"/>
            <a:r>
              <a:rPr lang="ko-KR" altLang="en-US" b="1" dirty="0">
                <a:solidFill>
                  <a:srgbClr val="554F4D"/>
                </a:solidFill>
              </a:rPr>
              <a:t>방문하는데 필요한 시간 측정</a:t>
            </a:r>
            <a:endParaRPr lang="ko-KR" altLang="en-US" sz="1800" b="1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E02AE-B6F6-4D02-8AC3-81BBFAAB7471}"/>
              </a:ext>
            </a:extLst>
          </p:cNvPr>
          <p:cNvSpPr txBox="1"/>
          <p:nvPr/>
        </p:nvSpPr>
        <p:spPr>
          <a:xfrm>
            <a:off x="3701929" y="242083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54F4D"/>
                </a:solidFill>
              </a:rPr>
              <a:t>동작 </a:t>
            </a:r>
            <a:r>
              <a:rPr lang="en-US" altLang="ko-KR" sz="2000" dirty="0">
                <a:solidFill>
                  <a:srgbClr val="554F4D"/>
                </a:solidFill>
              </a:rPr>
              <a:t>2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3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884966" y="2613107"/>
            <a:ext cx="4922901" cy="3496012"/>
            <a:chOff x="7283579" y="1932234"/>
            <a:chExt cx="4922901" cy="349601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521848" cy="22719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타일을 방문한 적이 있는가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해당 타일을 몇 번 지나갔는가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벌레가 몇 번 움직였는가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?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초기에는 모두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0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으로 초기화 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234"/>
              <a:ext cx="4071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자료구조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: 2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차원 배열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D73A-4CBD-42AA-A522-43D358F3D536}"/>
              </a:ext>
            </a:extLst>
          </p:cNvPr>
          <p:cNvSpPr txBox="1"/>
          <p:nvPr/>
        </p:nvSpPr>
        <p:spPr>
          <a:xfrm>
            <a:off x="974279" y="147563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언어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파이썬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D4C21-AAE2-46D6-A13D-2F3D029F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40" y="2597954"/>
            <a:ext cx="2656259" cy="2535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09F773-CEEF-44B7-A6CE-C65766540DF0}"/>
              </a:ext>
            </a:extLst>
          </p:cNvPr>
          <p:cNvSpPr txBox="1"/>
          <p:nvPr/>
        </p:nvSpPr>
        <p:spPr>
          <a:xfrm>
            <a:off x="4166337" y="2030368"/>
            <a:ext cx="22813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class Result: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tile = [ ]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count = 0</a:t>
            </a:r>
          </a:p>
          <a:p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06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 </a:t>
            </a:r>
            <a:r>
              <a:rPr lang="en-US" altLang="ko-KR" sz="3600" dirty="0">
                <a:solidFill>
                  <a:srgbClr val="554F4D"/>
                </a:solidFill>
              </a:rPr>
              <a:t>– GUI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561223" y="2357297"/>
            <a:ext cx="4922901" cy="3126448"/>
            <a:chOff x="7283579" y="1932466"/>
            <a:chExt cx="4922901" cy="31264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922900" cy="1902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각 지점에 지나친 횟수 출력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이동하는 경로를 빨간색 선으로 표시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실제 구현 시에는 투명한 가상의 그래프 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466"/>
              <a:ext cx="37673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 x n turtle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그래프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D73A-4CBD-42AA-A522-43D358F3D536}"/>
              </a:ext>
            </a:extLst>
          </p:cNvPr>
          <p:cNvSpPr txBox="1"/>
          <p:nvPr/>
        </p:nvSpPr>
        <p:spPr>
          <a:xfrm>
            <a:off x="958796" y="1386789"/>
            <a:ext cx="303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모듈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import turtle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624CA-8FAC-4E5C-871B-6BA4FB33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0" y="2083340"/>
            <a:ext cx="2965191" cy="2691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D913B-0558-4C1C-BCAC-0DAA4D5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97" y="3551190"/>
            <a:ext cx="2834082" cy="2790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32F2C-D834-4735-8C4E-629C2EBF5916}"/>
              </a:ext>
            </a:extLst>
          </p:cNvPr>
          <p:cNvSpPr txBox="1"/>
          <p:nvPr/>
        </p:nvSpPr>
        <p:spPr>
          <a:xfrm>
            <a:off x="2603774" y="3707899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1427B-2C93-427C-932D-BED4E59CADAA}"/>
              </a:ext>
            </a:extLst>
          </p:cNvPr>
          <p:cNvSpPr txBox="1"/>
          <p:nvPr/>
        </p:nvSpPr>
        <p:spPr>
          <a:xfrm>
            <a:off x="3769321" y="3710769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0305E-27F9-45A5-B96D-2198B4C5F4D9}"/>
              </a:ext>
            </a:extLst>
          </p:cNvPr>
          <p:cNvSpPr txBox="1"/>
          <p:nvPr/>
        </p:nvSpPr>
        <p:spPr>
          <a:xfrm>
            <a:off x="4868830" y="3710664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BF7D6-95A7-4881-BDA5-2797AE20F3BE}"/>
              </a:ext>
            </a:extLst>
          </p:cNvPr>
          <p:cNvSpPr txBox="1"/>
          <p:nvPr/>
        </p:nvSpPr>
        <p:spPr>
          <a:xfrm>
            <a:off x="2603774" y="4815722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AA7C1-40AA-4650-BC73-D48ECF7F24F2}"/>
              </a:ext>
            </a:extLst>
          </p:cNvPr>
          <p:cNvSpPr txBox="1"/>
          <p:nvPr/>
        </p:nvSpPr>
        <p:spPr>
          <a:xfrm>
            <a:off x="3767129" y="4822026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A48-D5EA-42A4-BF34-5D2198263535}"/>
              </a:ext>
            </a:extLst>
          </p:cNvPr>
          <p:cNvSpPr txBox="1"/>
          <p:nvPr/>
        </p:nvSpPr>
        <p:spPr>
          <a:xfrm>
            <a:off x="4868830" y="4824540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2D9DB-B391-49D6-8A42-7F76FB0B7C09}"/>
              </a:ext>
            </a:extLst>
          </p:cNvPr>
          <p:cNvSpPr txBox="1"/>
          <p:nvPr/>
        </p:nvSpPr>
        <p:spPr>
          <a:xfrm>
            <a:off x="2614271" y="5968798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85581-8256-4DED-B205-60F19800F5C1}"/>
              </a:ext>
            </a:extLst>
          </p:cNvPr>
          <p:cNvSpPr txBox="1"/>
          <p:nvPr/>
        </p:nvSpPr>
        <p:spPr>
          <a:xfrm>
            <a:off x="3767128" y="5968799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1042B-A6B3-446C-A9AC-F359BB6D8BCE}"/>
              </a:ext>
            </a:extLst>
          </p:cNvPr>
          <p:cNvSpPr txBox="1"/>
          <p:nvPr/>
        </p:nvSpPr>
        <p:spPr>
          <a:xfrm>
            <a:off x="4868830" y="597163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F0514-F85E-4D7E-BB25-3C9C00B68A66}"/>
              </a:ext>
            </a:extLst>
          </p:cNvPr>
          <p:cNvSpPr txBox="1"/>
          <p:nvPr/>
        </p:nvSpPr>
        <p:spPr>
          <a:xfrm>
            <a:off x="3292093" y="2332607"/>
            <a:ext cx="343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t.color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(‘red’)</a:t>
            </a: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t.pensize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(5)</a:t>
            </a: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t.goto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(-100, -100)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" name="그래픽 29" descr="벌레 단색으로 채워진">
            <a:extLst>
              <a:ext uri="{FF2B5EF4-FFF2-40B4-BE49-F238E27FC236}">
                <a16:creationId xmlns:a16="http://schemas.microsoft.com/office/drawing/2014/main" id="{EF4E2F24-4866-4067-A28F-75DA55A8D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717" y="4629160"/>
            <a:ext cx="457197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958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 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407150" y="2125892"/>
            <a:ext cx="4922901" cy="2902013"/>
            <a:chOff x="7283579" y="2023417"/>
            <a:chExt cx="4922901" cy="29020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022858"/>
              <a:ext cx="4773166" cy="1902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 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현재 위치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(x, y)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에 다음 값 계산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좌우 이동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dx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{-1, 0, 1}</a:t>
              </a: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상하 이동 </a:t>
              </a:r>
              <a:r>
                <a:rPr lang="en-US" altLang="ko-KR" sz="20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dy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{-1, 0, 1}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dx = 0, </a:t>
              </a:r>
              <a:r>
                <a:rPr lang="en-US" altLang="ko-KR" sz="20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dy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= 0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인 경우는 제외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(continue)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2023417"/>
              <a:ext cx="3201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벌레 이동시키기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DA139-F264-4A9C-975D-F457BC86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43" y="1883247"/>
            <a:ext cx="2723156" cy="30915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3E9D9-247E-4926-A034-CD73979946C1}"/>
              </a:ext>
            </a:extLst>
          </p:cNvPr>
          <p:cNvSpPr txBox="1"/>
          <p:nvPr/>
        </p:nvSpPr>
        <p:spPr>
          <a:xfrm>
            <a:off x="958796" y="1386789"/>
            <a:ext cx="328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모듈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import random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5F40E-A25F-405D-9E6F-87B0411CEEA5}"/>
              </a:ext>
            </a:extLst>
          </p:cNvPr>
          <p:cNvSpPr txBox="1"/>
          <p:nvPr/>
        </p:nvSpPr>
        <p:spPr>
          <a:xfrm>
            <a:off x="2347230" y="5027905"/>
            <a:ext cx="343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dx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random.choice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((-1, 0, 1))</a:t>
            </a:r>
          </a:p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random.choice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((-1, 0, 1))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9" name="그래픽 28" descr="벌레 단색으로 채워진">
            <a:extLst>
              <a:ext uri="{FF2B5EF4-FFF2-40B4-BE49-F238E27FC236}">
                <a16:creationId xmlns:a16="http://schemas.microsoft.com/office/drawing/2014/main" id="{22C5D686-3B38-4E53-92FA-9BA622BD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622" y="3033833"/>
            <a:ext cx="457197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561223" y="2357297"/>
            <a:ext cx="4922901" cy="3126448"/>
            <a:chOff x="7283579" y="1932466"/>
            <a:chExt cx="4922901" cy="31264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7283579" y="3156342"/>
              <a:ext cx="4922900" cy="1902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벌레를 해당 위치로 이동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이동 후에는 해당 타일의 값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1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씩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증가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처음 시작 지점의 타일의 값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= 1</a:t>
              </a: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466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타일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정보 최신화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D73A-4CBD-42AA-A522-43D358F3D536}"/>
              </a:ext>
            </a:extLst>
          </p:cNvPr>
          <p:cNvSpPr txBox="1"/>
          <p:nvPr/>
        </p:nvSpPr>
        <p:spPr>
          <a:xfrm>
            <a:off x="958796" y="1386789"/>
            <a:ext cx="303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모듈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import turtle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4D913B-0558-4C1C-BCAC-0DAA4D55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3" y="2311176"/>
            <a:ext cx="2834082" cy="2790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32F2C-D834-4735-8C4E-629C2EBF5916}"/>
              </a:ext>
            </a:extLst>
          </p:cNvPr>
          <p:cNvSpPr txBox="1"/>
          <p:nvPr/>
        </p:nvSpPr>
        <p:spPr>
          <a:xfrm>
            <a:off x="1704850" y="24678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1427B-2C93-427C-932D-BED4E59CADAA}"/>
              </a:ext>
            </a:extLst>
          </p:cNvPr>
          <p:cNvSpPr txBox="1"/>
          <p:nvPr/>
        </p:nvSpPr>
        <p:spPr>
          <a:xfrm>
            <a:off x="2870397" y="247075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0305E-27F9-45A5-B96D-2198B4C5F4D9}"/>
              </a:ext>
            </a:extLst>
          </p:cNvPr>
          <p:cNvSpPr txBox="1"/>
          <p:nvPr/>
        </p:nvSpPr>
        <p:spPr>
          <a:xfrm>
            <a:off x="3969906" y="2470650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BF7D6-95A7-4881-BDA5-2797AE20F3BE}"/>
              </a:ext>
            </a:extLst>
          </p:cNvPr>
          <p:cNvSpPr txBox="1"/>
          <p:nvPr/>
        </p:nvSpPr>
        <p:spPr>
          <a:xfrm>
            <a:off x="1704850" y="3575708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AA7C1-40AA-4650-BC73-D48ECF7F24F2}"/>
              </a:ext>
            </a:extLst>
          </p:cNvPr>
          <p:cNvSpPr txBox="1"/>
          <p:nvPr/>
        </p:nvSpPr>
        <p:spPr>
          <a:xfrm>
            <a:off x="2868205" y="3582012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A48-D5EA-42A4-BF34-5D2198263535}"/>
              </a:ext>
            </a:extLst>
          </p:cNvPr>
          <p:cNvSpPr txBox="1"/>
          <p:nvPr/>
        </p:nvSpPr>
        <p:spPr>
          <a:xfrm>
            <a:off x="3969906" y="3584526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2D9DB-B391-49D6-8A42-7F76FB0B7C09}"/>
              </a:ext>
            </a:extLst>
          </p:cNvPr>
          <p:cNvSpPr txBox="1"/>
          <p:nvPr/>
        </p:nvSpPr>
        <p:spPr>
          <a:xfrm>
            <a:off x="1715347" y="4728784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85581-8256-4DED-B205-60F19800F5C1}"/>
              </a:ext>
            </a:extLst>
          </p:cNvPr>
          <p:cNvSpPr txBox="1"/>
          <p:nvPr/>
        </p:nvSpPr>
        <p:spPr>
          <a:xfrm>
            <a:off x="2868204" y="47287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1042B-A6B3-446C-A9AC-F359BB6D8BCE}"/>
              </a:ext>
            </a:extLst>
          </p:cNvPr>
          <p:cNvSpPr txBox="1"/>
          <p:nvPr/>
        </p:nvSpPr>
        <p:spPr>
          <a:xfrm>
            <a:off x="3969906" y="4731621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62BD71-E705-4BDF-BD3C-2E38A4F643B5}"/>
              </a:ext>
            </a:extLst>
          </p:cNvPr>
          <p:cNvCxnSpPr>
            <a:cxnSpLocks/>
          </p:cNvCxnSpPr>
          <p:nvPr/>
        </p:nvCxnSpPr>
        <p:spPr>
          <a:xfrm>
            <a:off x="3323902" y="3584526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267750-92BC-402C-AFFA-8B4F43679DA3}"/>
              </a:ext>
            </a:extLst>
          </p:cNvPr>
          <p:cNvCxnSpPr/>
          <p:nvPr/>
        </p:nvCxnSpPr>
        <p:spPr>
          <a:xfrm flipV="1">
            <a:off x="4440855" y="3584526"/>
            <a:ext cx="0" cy="114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벌레 단색으로 채워진">
            <a:extLst>
              <a:ext uri="{FF2B5EF4-FFF2-40B4-BE49-F238E27FC236}">
                <a16:creationId xmlns:a16="http://schemas.microsoft.com/office/drawing/2014/main" id="{B3AECA5D-5C53-45C2-BDA1-622BD4A7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2256" y="3389146"/>
            <a:ext cx="457197" cy="4571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1A8072-3782-4B4D-A7F4-A99D91AD026F}"/>
              </a:ext>
            </a:extLst>
          </p:cNvPr>
          <p:cNvSpPr txBox="1"/>
          <p:nvPr/>
        </p:nvSpPr>
        <p:spPr>
          <a:xfrm>
            <a:off x="1751612" y="5280607"/>
            <a:ext cx="343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bug_x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+=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dx,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bug_y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+=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dy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tile[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bug_x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bug_y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]++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count++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287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2. </a:t>
            </a:r>
            <a:r>
              <a:rPr lang="ko-KR" altLang="en-US" sz="3600" dirty="0">
                <a:solidFill>
                  <a:srgbClr val="554F4D"/>
                </a:solidFill>
              </a:rPr>
              <a:t>문제 해결 방법</a:t>
            </a:r>
          </a:p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C533F3-8652-4199-8B6D-A887027BADCE}"/>
              </a:ext>
            </a:extLst>
          </p:cNvPr>
          <p:cNvGrpSpPr/>
          <p:nvPr/>
        </p:nvGrpSpPr>
        <p:grpSpPr>
          <a:xfrm>
            <a:off x="6106649" y="2357297"/>
            <a:ext cx="5789132" cy="3357703"/>
            <a:chOff x="6829005" y="1932466"/>
            <a:chExt cx="5789132" cy="335770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D3CB65-97FD-4734-B5D5-272982D425A2}"/>
                </a:ext>
              </a:extLst>
            </p:cNvPr>
            <p:cNvSpPr txBox="1"/>
            <p:nvPr/>
          </p:nvSpPr>
          <p:spPr>
            <a:xfrm>
              <a:off x="6829005" y="3018265"/>
              <a:ext cx="5789132" cy="22719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     값이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0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인 타일이 존재하는지 확인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존재할 경우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→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계속 반복 수행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marL="342900" indent="-342900" algn="just">
                <a:lnSpc>
                  <a:spcPct val="120000"/>
                </a:lnSpc>
                <a:buAutoNum type="arabicPeriod"/>
              </a:pP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존재하지 않을 경우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→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타일 정보 </a:t>
              </a: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&amp;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이동횟수 반환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※ </a:t>
              </a:r>
              <a:r>
                <a:rPr lang="ko-KR" altLang="en-US" sz="20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트리거의 결과에 따라 다음 동작 수행</a:t>
              </a: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7E84D0-0D76-413C-8F2C-FE81B886D8D4}"/>
                </a:ext>
              </a:extLst>
            </p:cNvPr>
            <p:cNvSpPr txBox="1"/>
            <p:nvPr/>
          </p:nvSpPr>
          <p:spPr>
            <a:xfrm>
              <a:off x="7283579" y="1932466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타일</a:t>
              </a:r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정보 검사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CA38B82-8F4A-4A2F-ACD2-08DCD9E5E95E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D73A-4CBD-42AA-A522-43D358F3D536}"/>
              </a:ext>
            </a:extLst>
          </p:cNvPr>
          <p:cNvSpPr txBox="1"/>
          <p:nvPr/>
        </p:nvSpPr>
        <p:spPr>
          <a:xfrm>
            <a:off x="958796" y="1386789"/>
            <a:ext cx="303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※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 모듈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import turtle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4D913B-0558-4C1C-BCAC-0DAA4D55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3" y="2311176"/>
            <a:ext cx="2834082" cy="2790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32F2C-D834-4735-8C4E-629C2EBF5916}"/>
              </a:ext>
            </a:extLst>
          </p:cNvPr>
          <p:cNvSpPr txBox="1"/>
          <p:nvPr/>
        </p:nvSpPr>
        <p:spPr>
          <a:xfrm>
            <a:off x="1704850" y="24678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1427B-2C93-427C-932D-BED4E59CADAA}"/>
              </a:ext>
            </a:extLst>
          </p:cNvPr>
          <p:cNvSpPr txBox="1"/>
          <p:nvPr/>
        </p:nvSpPr>
        <p:spPr>
          <a:xfrm>
            <a:off x="2870397" y="247075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0305E-27F9-45A5-B96D-2198B4C5F4D9}"/>
              </a:ext>
            </a:extLst>
          </p:cNvPr>
          <p:cNvSpPr txBox="1"/>
          <p:nvPr/>
        </p:nvSpPr>
        <p:spPr>
          <a:xfrm>
            <a:off x="3969906" y="2470650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rgbClr val="00B0F0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BF7D6-95A7-4881-BDA5-2797AE20F3BE}"/>
              </a:ext>
            </a:extLst>
          </p:cNvPr>
          <p:cNvSpPr txBox="1"/>
          <p:nvPr/>
        </p:nvSpPr>
        <p:spPr>
          <a:xfrm>
            <a:off x="1704850" y="3575708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2AA7C1-40AA-4650-BC73-D48ECF7F24F2}"/>
              </a:ext>
            </a:extLst>
          </p:cNvPr>
          <p:cNvSpPr txBox="1"/>
          <p:nvPr/>
        </p:nvSpPr>
        <p:spPr>
          <a:xfrm>
            <a:off x="2868205" y="3582012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A48-D5EA-42A4-BF34-5D2198263535}"/>
              </a:ext>
            </a:extLst>
          </p:cNvPr>
          <p:cNvSpPr txBox="1"/>
          <p:nvPr/>
        </p:nvSpPr>
        <p:spPr>
          <a:xfrm>
            <a:off x="3969906" y="3584526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2D9DB-B391-49D6-8A42-7F76FB0B7C09}"/>
              </a:ext>
            </a:extLst>
          </p:cNvPr>
          <p:cNvSpPr txBox="1"/>
          <p:nvPr/>
        </p:nvSpPr>
        <p:spPr>
          <a:xfrm>
            <a:off x="1715347" y="4728784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85581-8256-4DED-B205-60F19800F5C1}"/>
              </a:ext>
            </a:extLst>
          </p:cNvPr>
          <p:cNvSpPr txBox="1"/>
          <p:nvPr/>
        </p:nvSpPr>
        <p:spPr>
          <a:xfrm>
            <a:off x="2868204" y="4728785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1042B-A6B3-446C-A9AC-F359BB6D8BCE}"/>
              </a:ext>
            </a:extLst>
          </p:cNvPr>
          <p:cNvSpPr txBox="1"/>
          <p:nvPr/>
        </p:nvSpPr>
        <p:spPr>
          <a:xfrm>
            <a:off x="3969906" y="4731621"/>
            <a:ext cx="602219" cy="425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62BD71-E705-4BDF-BD3C-2E38A4F643B5}"/>
              </a:ext>
            </a:extLst>
          </p:cNvPr>
          <p:cNvCxnSpPr>
            <a:cxnSpLocks/>
          </p:cNvCxnSpPr>
          <p:nvPr/>
        </p:nvCxnSpPr>
        <p:spPr>
          <a:xfrm>
            <a:off x="3323902" y="3584526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267750-92BC-402C-AFFA-8B4F43679DA3}"/>
              </a:ext>
            </a:extLst>
          </p:cNvPr>
          <p:cNvCxnSpPr/>
          <p:nvPr/>
        </p:nvCxnSpPr>
        <p:spPr>
          <a:xfrm flipV="1">
            <a:off x="4440855" y="3584526"/>
            <a:ext cx="0" cy="114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벌레 단색으로 채워진">
            <a:extLst>
              <a:ext uri="{FF2B5EF4-FFF2-40B4-BE49-F238E27FC236}">
                <a16:creationId xmlns:a16="http://schemas.microsoft.com/office/drawing/2014/main" id="{B3AECA5D-5C53-45C2-BDA1-622BD4A7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0670" y="3383612"/>
            <a:ext cx="457197" cy="4571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1A8072-3782-4B4D-A7F4-A99D91AD026F}"/>
              </a:ext>
            </a:extLst>
          </p:cNvPr>
          <p:cNvSpPr txBox="1"/>
          <p:nvPr/>
        </p:nvSpPr>
        <p:spPr>
          <a:xfrm>
            <a:off x="1661891" y="5322793"/>
            <a:ext cx="361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for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in range(m):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if 0 in tile[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]: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		trigger =  </a:t>
            </a:r>
            <a:r>
              <a:rPr lang="en-US" altLang="ko-KR" dirty="0">
                <a:solidFill>
                  <a:srgbClr val="00B0F0"/>
                </a:solidFill>
                <a:latin typeface="+mj-ea"/>
                <a:ea typeface="+mj-ea"/>
              </a:rPr>
              <a:t>True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189A23-2D7C-4FD5-A066-672F25A095A2}"/>
              </a:ext>
            </a:extLst>
          </p:cNvPr>
          <p:cNvCxnSpPr/>
          <p:nvPr/>
        </p:nvCxnSpPr>
        <p:spPr>
          <a:xfrm>
            <a:off x="2181726" y="2467885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6C24D-CE18-4F51-898E-109278EFB346}"/>
              </a:ext>
            </a:extLst>
          </p:cNvPr>
          <p:cNvCxnSpPr/>
          <p:nvPr/>
        </p:nvCxnSpPr>
        <p:spPr>
          <a:xfrm>
            <a:off x="2181726" y="2484875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261F00-2B70-4560-A62F-C3BD0980AFCC}"/>
              </a:ext>
            </a:extLst>
          </p:cNvPr>
          <p:cNvCxnSpPr>
            <a:cxnSpLocks/>
          </p:cNvCxnSpPr>
          <p:nvPr/>
        </p:nvCxnSpPr>
        <p:spPr>
          <a:xfrm>
            <a:off x="2160547" y="3591775"/>
            <a:ext cx="1116953" cy="1144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804E39-2FD2-4623-BBCB-D360A5E97C32}"/>
              </a:ext>
            </a:extLst>
          </p:cNvPr>
          <p:cNvCxnSpPr/>
          <p:nvPr/>
        </p:nvCxnSpPr>
        <p:spPr>
          <a:xfrm flipH="1">
            <a:off x="2198882" y="3612210"/>
            <a:ext cx="1133088" cy="1116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6190F07-6511-4AE5-A341-CF05CA815679}"/>
              </a:ext>
            </a:extLst>
          </p:cNvPr>
          <p:cNvCxnSpPr/>
          <p:nvPr/>
        </p:nvCxnSpPr>
        <p:spPr>
          <a:xfrm>
            <a:off x="2123233" y="4737608"/>
            <a:ext cx="1133088" cy="1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7A48FC4-6C46-48C8-ACC3-7E6B26036BC5}"/>
              </a:ext>
            </a:extLst>
          </p:cNvPr>
          <p:cNvCxnSpPr/>
          <p:nvPr/>
        </p:nvCxnSpPr>
        <p:spPr>
          <a:xfrm>
            <a:off x="3314814" y="3614026"/>
            <a:ext cx="0" cy="1099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2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883</Words>
  <Application>Microsoft Office PowerPoint</Application>
  <PresentationFormat>와이드스크린</PresentationFormat>
  <Paragraphs>179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희홍. 박</cp:lastModifiedBy>
  <cp:revision>100</cp:revision>
  <dcterms:created xsi:type="dcterms:W3CDTF">2020-05-03T01:37:17Z</dcterms:created>
  <dcterms:modified xsi:type="dcterms:W3CDTF">2021-12-24T13:19:01Z</dcterms:modified>
</cp:coreProperties>
</file>