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8" r:id="rId12"/>
    <p:sldId id="270" r:id="rId13"/>
    <p:sldId id="264" r:id="rId14"/>
    <p:sldId id="271" r:id="rId15"/>
  </p:sldIdLst>
  <p:sldSz cx="15122525" cy="7921625"/>
  <p:notesSz cx="6858000" cy="9144000"/>
  <p:embeddedFontLst>
    <p:embeddedFont>
      <p:font typeface="Montserrat" panose="02000505000000020004" pitchFamily="2" charset="0"/>
      <p:regular r:id="rId17"/>
      <p:bold r:id="rId18"/>
      <p:italic r:id="rId19"/>
      <p:boldItalic r:id="rId20"/>
    </p:embeddedFont>
    <p:embeddedFont>
      <p:font typeface="Montserrat SemiBold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Montserrat Medium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000000"/>
          </p15:clr>
        </p15:guide>
        <p15:guide id="2" pos="699">
          <p15:clr>
            <a:srgbClr val="000000"/>
          </p15:clr>
        </p15:guide>
        <p15:guide id="3" pos="2191">
          <p15:clr>
            <a:srgbClr val="9AA0A6"/>
          </p15:clr>
        </p15:guide>
        <p15:guide id="4" orient="horz" pos="1122">
          <p15:clr>
            <a:srgbClr val="9AA0A6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8AClsm0zc1WngCL1suWF1wxOt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18" y="72"/>
      </p:cViewPr>
      <p:guideLst>
        <p:guide orient="horz" pos="340"/>
        <p:guide pos="699"/>
        <p:guide pos="2191"/>
        <p:guide orient="horz" pos="11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7163" y="685800"/>
            <a:ext cx="65436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339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Colocar como fondo para que los elementos sobresalgan encima de la imagen.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181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Copia el elemento: CTRL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Pega en la diapositiva que lo necesites: CTRL V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3303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103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71107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5ee60fdfe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25ee60fdfe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ee60fdfe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5ee60fdfe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ee60fdfe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25ee60fdfe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ee60fdfe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5ee60fdfe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Colocar como fondo para que los elementos sobresalgan encima de la imagen.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3"/>
          <p:cNvSpPr txBox="1">
            <a:spLocks noGrp="1"/>
          </p:cNvSpPr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5" name="Google Shape;15;p33"/>
          <p:cNvSpPr txBox="1">
            <a:spLocks noGrp="1"/>
          </p:cNvSpPr>
          <p:nvPr>
            <p:ph type="subTitle" idx="1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6" name="Google Shape;16;p3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2"/>
          <p:cNvSpPr txBox="1">
            <a:spLocks noGrp="1"/>
          </p:cNvSpPr>
          <p:nvPr>
            <p:ph type="title" hasCustomPrompt="1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p42"/>
          <p:cNvSpPr txBox="1">
            <a:spLocks noGrp="1"/>
          </p:cNvSpPr>
          <p:nvPr>
            <p:ph type="body" idx="1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body" idx="2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8"/>
          <p:cNvSpPr txBox="1">
            <a:spLocks noGrp="1"/>
          </p:cNvSpPr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4" name="Google Shape;34;p38"/>
          <p:cNvSpPr txBox="1">
            <a:spLocks noGrp="1"/>
          </p:cNvSpPr>
          <p:nvPr>
            <p:ph type="body" idx="1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9"/>
          <p:cNvSpPr txBox="1">
            <a:spLocks noGrp="1"/>
          </p:cNvSpPr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8" name="Google Shape;38;p39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0"/>
          <p:cNvSpPr txBox="1">
            <a:spLocks noGrp="1"/>
          </p:cNvSpPr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42" name="Google Shape;42;p40"/>
          <p:cNvSpPr txBox="1">
            <a:spLocks noGrp="1"/>
          </p:cNvSpPr>
          <p:nvPr>
            <p:ph type="subTitle" idx="1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p40"/>
          <p:cNvSpPr txBox="1">
            <a:spLocks noGrp="1"/>
          </p:cNvSpPr>
          <p:nvPr>
            <p:ph type="body" idx="2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4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 txBox="1">
            <a:spLocks noGrp="1"/>
          </p:cNvSpPr>
          <p:nvPr>
            <p:ph type="body" idx="1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4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"/>
          <p:cNvPicPr preferRelativeResize="0"/>
          <p:nvPr/>
        </p:nvPicPr>
        <p:blipFill rotWithShape="1">
          <a:blip r:embed="rId3">
            <a:alphaModFix amt="50000"/>
          </a:blip>
          <a:srcRect l="-22410" t="-32620" r="32297" b="52015"/>
          <a:stretch/>
        </p:blipFill>
        <p:spPr>
          <a:xfrm>
            <a:off x="5728925" y="0"/>
            <a:ext cx="9393594" cy="792162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"/>
          <p:cNvSpPr txBox="1"/>
          <p:nvPr/>
        </p:nvSpPr>
        <p:spPr>
          <a:xfrm>
            <a:off x="1131995" y="3307387"/>
            <a:ext cx="11401892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tabLst/>
              <a:defRPr/>
            </a:pPr>
            <a:r>
              <a:rPr lang="es-MX" sz="65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CAFÉ BEDU</a:t>
            </a:r>
            <a:endParaRPr kumimoji="0" sz="6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1109172" y="4680169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lang="es-MX" sz="32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Ó</a:t>
            </a:r>
            <a:r>
              <a:rPr kumimoji="0" lang="es-MX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lvidate</a:t>
            </a:r>
            <a:r>
              <a:rPr kumimoji="0" lang="es-MX" sz="3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de hacer filas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1138749" y="259968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tabLst/>
              <a:defRPr/>
            </a:pPr>
            <a:r>
              <a:rPr kumimoji="0" lang="es-MX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Módulo: </a:t>
            </a:r>
            <a:r>
              <a:rPr lang="es-MX" sz="2900" noProof="0" dirty="0" smtClean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Android Avanzado</a:t>
            </a:r>
            <a:endParaRPr kumimoji="0" sz="2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5" name="Google Shape;7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07160" y="4925971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2"/>
          <p:cNvCxnSpPr/>
          <p:nvPr/>
        </p:nvCxnSpPr>
        <p:spPr>
          <a:xfrm>
            <a:off x="1298678" y="4648152"/>
            <a:ext cx="2896804" cy="0"/>
          </a:xfrm>
          <a:prstGeom prst="straightConnector1">
            <a:avLst/>
          </a:prstGeom>
          <a:noFill/>
          <a:ln w="28575" cap="flat" cmpd="sng">
            <a:solidFill>
              <a:srgbClr val="18222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7" name="Google Shape;77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98535" y="218500"/>
            <a:ext cx="5800580" cy="13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9176" y="521150"/>
            <a:ext cx="2369774" cy="12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065623" y="2517754"/>
            <a:ext cx="4561872" cy="5676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23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130" y="536223"/>
            <a:ext cx="3918059" cy="974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29882" y="6665495"/>
            <a:ext cx="2982980" cy="6648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421086" y="536223"/>
            <a:ext cx="7984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/>
              <a:t>Prototipo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30" y="1510864"/>
            <a:ext cx="2791215" cy="6077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0895" y="1510864"/>
            <a:ext cx="2838846" cy="59634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3291" y="1510864"/>
            <a:ext cx="2986736" cy="59634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99253" y="1568022"/>
            <a:ext cx="2762636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28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7" name="Google Shape;407;p27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8" name="Google Shape;408;p2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9" name="Google Shape;409;p27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tabLst/>
              <a:defRPr/>
            </a:pPr>
            <a:r>
              <a:rPr kumimoji="0" lang="es-MX" sz="2300" b="0" i="0" u="none" strike="noStrike" kern="0" cap="none" spc="0" normalizeH="0" baseline="0" noProof="0">
                <a:ln>
                  <a:noFill/>
                </a:ln>
                <a:solidFill>
                  <a:srgbClr val="D8D8D8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Negro</a:t>
            </a:r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D8D8D8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0" name="Google Shape;41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7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tabLst/>
              <a:defRPr/>
            </a:pPr>
            <a:r>
              <a:rPr lang="es-MX" sz="4000" b="1" dirty="0" smtClean="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Clientes Potenciales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FF6A39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691" y="3028253"/>
            <a:ext cx="5506218" cy="2152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4306" y="2666226"/>
            <a:ext cx="3405415" cy="287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7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0"/>
          <p:cNvGrpSpPr/>
          <p:nvPr/>
        </p:nvGrpSpPr>
        <p:grpSpPr>
          <a:xfrm>
            <a:off x="8039545" y="884794"/>
            <a:ext cx="5781607" cy="5163746"/>
            <a:chOff x="8411934" y="753404"/>
            <a:chExt cx="5781607" cy="5163746"/>
          </a:xfrm>
        </p:grpSpPr>
        <p:sp>
          <p:nvSpPr>
            <p:cNvPr id="283" name="Google Shape;283;p20"/>
            <p:cNvSpPr/>
            <p:nvPr/>
          </p:nvSpPr>
          <p:spPr>
            <a:xfrm>
              <a:off x="9216189" y="753404"/>
              <a:ext cx="2693803" cy="2693803"/>
            </a:xfrm>
            <a:prstGeom prst="ellipse">
              <a:avLst/>
            </a:prstGeom>
            <a:noFill/>
            <a:ln w="25400" cap="flat" cmpd="sng">
              <a:solidFill>
                <a:srgbClr val="FF6A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10302755" y="1802504"/>
              <a:ext cx="3890786" cy="3890786"/>
            </a:xfrm>
            <a:prstGeom prst="ellipse">
              <a:avLst/>
            </a:prstGeom>
            <a:noFill/>
            <a:ln w="25400" cap="flat" cmpd="sng">
              <a:solidFill>
                <a:srgbClr val="FF6A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8411934" y="3223347"/>
              <a:ext cx="2693803" cy="2693803"/>
            </a:xfrm>
            <a:prstGeom prst="ellipse">
              <a:avLst/>
            </a:prstGeom>
            <a:noFill/>
            <a:ln w="25400" cap="flat" cmpd="sng">
              <a:solidFill>
                <a:srgbClr val="FF6A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p20"/>
          <p:cNvSpPr/>
          <p:nvPr/>
        </p:nvSpPr>
        <p:spPr>
          <a:xfrm>
            <a:off x="0" y="0"/>
            <a:ext cx="6012900" cy="7938300"/>
          </a:xfrm>
          <a:prstGeom prst="rect">
            <a:avLst/>
          </a:prstGeom>
          <a:solidFill>
            <a:srgbClr val="182227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tabLst/>
              <a:defRPr/>
            </a:pPr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E3C87F"/>
              </a:solidFill>
              <a:effectLst/>
              <a:highlight>
                <a:srgbClr val="FF5D68"/>
              </a:highlight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342217" y="2615525"/>
            <a:ext cx="5328600" cy="53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MX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Bodega </a:t>
            </a:r>
            <a:r>
              <a:rPr kumimoji="0" lang="es-MX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Aurera</a:t>
            </a:r>
            <a:r>
              <a:rPr kumimoji="0" lang="es-MX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App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 New" panose="02070309020205020404" pitchFamily="49" charset="0"/>
              <a:buChar char="o"/>
              <a:tabLst/>
              <a:defRPr/>
            </a:pPr>
            <a:endParaRPr lang="es-MX" sz="26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MX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DiDi´s</a:t>
            </a:r>
            <a:r>
              <a:rPr kumimoji="0" lang="es-MX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kumimoji="0" lang="es-MX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Food</a:t>
            </a:r>
            <a:endParaRPr kumimoji="0" sz="2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342217" y="296204"/>
            <a:ext cx="53286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tabLst/>
              <a:defRPr/>
            </a:pPr>
            <a:r>
              <a:rPr lang="es-MX" sz="4000" b="1" dirty="0" smtClean="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Competencia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rgbClr val="FF6A39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0" name="Google Shape;29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9184" y="6800813"/>
            <a:ext cx="216535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0"/>
          <p:cNvSpPr/>
          <p:nvPr/>
        </p:nvSpPr>
        <p:spPr>
          <a:xfrm>
            <a:off x="8638673" y="801530"/>
            <a:ext cx="2693803" cy="2693803"/>
          </a:xfrm>
          <a:prstGeom prst="ellipse">
            <a:avLst/>
          </a:prstGeom>
          <a:solidFill>
            <a:srgbClr val="FF6A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9725239" y="1850630"/>
            <a:ext cx="3890786" cy="3890786"/>
          </a:xfrm>
          <a:prstGeom prst="ellipse">
            <a:avLst/>
          </a:prstGeom>
          <a:solidFill>
            <a:srgbClr val="1822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0"/>
          <p:cNvSpPr/>
          <p:nvPr/>
        </p:nvSpPr>
        <p:spPr>
          <a:xfrm>
            <a:off x="7834418" y="3271473"/>
            <a:ext cx="2693803" cy="2693803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0"/>
          <p:cNvSpPr txBox="1"/>
          <p:nvPr/>
        </p:nvSpPr>
        <p:spPr>
          <a:xfrm>
            <a:off x="7834418" y="3271473"/>
            <a:ext cx="2693803" cy="262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tabLst/>
              <a:defRPr/>
            </a:pPr>
            <a:r>
              <a:rPr lang="es-MX" sz="5400" b="1" dirty="0" smtClean="0">
                <a:solidFill>
                  <a:srgbClr val="182227"/>
                </a:solidFill>
                <a:latin typeface="Montserrat"/>
                <a:ea typeface="Montserrat"/>
                <a:cs typeface="Montserrat"/>
                <a:sym typeface="Montserrat"/>
              </a:rPr>
              <a:t>44</a:t>
            </a:r>
            <a:r>
              <a:rPr kumimoji="0" lang="es-MX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182227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% </a:t>
            </a:r>
            <a:endParaRPr kumimoji="0" sz="5400" b="0" i="0" u="none" strike="noStrike" kern="0" cap="none" spc="0" normalizeH="0" baseline="0" noProof="0" dirty="0">
              <a:ln>
                <a:noFill/>
              </a:ln>
              <a:solidFill>
                <a:srgbClr val="182227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20"/>
          <p:cNvSpPr txBox="1"/>
          <p:nvPr/>
        </p:nvSpPr>
        <p:spPr>
          <a:xfrm>
            <a:off x="10448743" y="3024598"/>
            <a:ext cx="2791333" cy="2365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lang="es-MX" sz="2000" dirty="0" smtClean="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Inscripción $3500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6A39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6" name="Google Shape;29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2578" y="1408072"/>
            <a:ext cx="1255576" cy="1255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900737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9181319" y="6800813"/>
            <a:ext cx="4844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*fuente: </a:t>
            </a:r>
            <a:r>
              <a:rPr lang="es-MX" dirty="0" err="1" smtClean="0"/>
              <a:t>parrotconnect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6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p1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6" name="Google Shape;13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10"/>
          <p:cNvSpPr txBox="1"/>
          <p:nvPr/>
        </p:nvSpPr>
        <p:spPr>
          <a:xfrm>
            <a:off x="6944575" y="1590875"/>
            <a:ext cx="5656200" cy="5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Crear el menú de perfil, en el que los usuarios pueden ver su </a:t>
            </a:r>
            <a:r>
              <a:rPr lang="es-MX" sz="2600" dirty="0" smtClean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historial </a:t>
            </a:r>
            <a:r>
              <a:rPr lang="es-MX" sz="2600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 compras, </a:t>
            </a:r>
            <a:r>
              <a:rPr lang="es-MX" sz="2600" dirty="0" smtClean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así </a:t>
            </a:r>
            <a:r>
              <a:rPr lang="es-MX" sz="2600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como editar datos de perfil</a:t>
            </a:r>
            <a:endParaRPr sz="2600" dirty="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dirty="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dirty="0" smtClean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Consultar</a:t>
            </a:r>
            <a:r>
              <a:rPr lang="es-MX" sz="2600" dirty="0" smtClean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s-MX" sz="2600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inventario </a:t>
            </a:r>
            <a:r>
              <a:rPr lang="es-MX" sz="2600" dirty="0" smtClean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 </a:t>
            </a:r>
            <a:r>
              <a:rPr lang="es-MX" sz="2600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aplicación móvil</a:t>
            </a:r>
            <a:endParaRPr sz="2600" dirty="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dirty="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Crear una opción de promociones/fidelización de clientes.</a:t>
            </a:r>
            <a:endParaRPr sz="2600" dirty="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dirty="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dirty="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dirty="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9" name="Google Shape;139;p1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Próximos pasos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" name="Google Shape;14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tabLst/>
              <a:defRPr/>
            </a:pPr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1490329" y="1454683"/>
            <a:ext cx="7214400" cy="56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tabLst/>
              <a:defRPr/>
            </a:pPr>
            <a:r>
              <a:rPr lang="es-MX" sz="4000" b="1" noProof="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SISTEMAS DE AUTOMATIZACIÓN Y MANTENIEMIENTO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tabLst/>
              <a:defRPr/>
            </a:pPr>
            <a:endParaRPr kumimoji="0" lang="es-MX" sz="4000" b="1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tabLst/>
              <a:defRPr/>
            </a:pPr>
            <a:r>
              <a:rPr lang="es-MX" sz="32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Gerente: David Ríos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tabLst/>
              <a:defRPr/>
            </a:pPr>
            <a:r>
              <a:rPr lang="es-MX" sz="32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UI/UX </a:t>
            </a:r>
            <a:r>
              <a:rPr lang="es-MX" sz="3200" b="1" dirty="0" err="1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Designer</a:t>
            </a:r>
            <a:r>
              <a:rPr lang="es-MX" sz="32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Adriana </a:t>
            </a:r>
            <a:r>
              <a:rPr lang="es-MX" sz="3200" b="1" dirty="0" err="1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Ramirez</a:t>
            </a:r>
            <a:endParaRPr lang="es-MX" sz="3200" b="1" dirty="0" smtClea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tabLst/>
              <a:defRPr/>
            </a:pPr>
            <a:r>
              <a:rPr lang="es-MX" sz="32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Desarrollador: </a:t>
            </a:r>
            <a:r>
              <a:rPr lang="es-MX" sz="3200" b="1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Allan Espitia</a:t>
            </a:r>
            <a:endParaRPr lang="es-MX" sz="3200" b="1" dirty="0" smtClea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tabLst/>
              <a:defRPr/>
            </a:pPr>
            <a:r>
              <a:rPr lang="es-MX" sz="32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Ing. De Diseño: Guillermo Limón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tabLst/>
              <a:defRPr/>
            </a:pPr>
            <a:endParaRPr lang="es-MX" sz="32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tabLst/>
              <a:defRPr/>
            </a:pPr>
            <a:r>
              <a:rPr lang="es-MX" sz="28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Contacto: gmlimon@gmail.com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tabLst/>
              <a:defRPr/>
            </a:pPr>
            <a:r>
              <a:rPr lang="es-MX" sz="32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1" name="Google Shape;23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1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3" name="Google Shape;23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15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/>
          <p:cNvSpPr txBox="1"/>
          <p:nvPr/>
        </p:nvSpPr>
        <p:spPr>
          <a:xfrm>
            <a:off x="3811690" y="607839"/>
            <a:ext cx="4376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/>
              <a:t>EQUIPO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1635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ee60fdfe5_0_56"/>
          <p:cNvSpPr txBox="1"/>
          <p:nvPr/>
        </p:nvSpPr>
        <p:spPr>
          <a:xfrm>
            <a:off x="1919900" y="2328925"/>
            <a:ext cx="11282700" cy="3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MX" sz="3600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 dice que pasamos gran parte de nuestro tiempo esperando: esperamos el transporte, que llegue un amigo, que comience una película, esperamos a que nos sirvan la comida e incluso esperamos el fin de semana.</a:t>
            </a:r>
            <a:endParaRPr sz="3600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i="1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9" name="Google Shape;59;g25ee60fdfe5_0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50777" y="615238"/>
            <a:ext cx="1620000" cy="6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/>
        </p:nvSpPr>
        <p:spPr>
          <a:xfrm>
            <a:off x="3192997" y="8385344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Desarrollo Móvil Android</a:t>
            </a:r>
            <a:endParaRPr sz="32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" name="Google Shape;65;p2"/>
          <p:cNvCxnSpPr/>
          <p:nvPr/>
        </p:nvCxnSpPr>
        <p:spPr>
          <a:xfrm>
            <a:off x="1586678" y="8385352"/>
            <a:ext cx="2896800" cy="0"/>
          </a:xfrm>
          <a:prstGeom prst="straightConnector1">
            <a:avLst/>
          </a:prstGeom>
          <a:noFill/>
          <a:ln w="28575" cap="flat" cmpd="sng">
            <a:solidFill>
              <a:srgbClr val="18222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2"/>
          <p:cNvSpPr txBox="1"/>
          <p:nvPr/>
        </p:nvSpPr>
        <p:spPr>
          <a:xfrm>
            <a:off x="9446925" y="4860725"/>
            <a:ext cx="5330400" cy="2323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5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35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6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Hacer fila en una cafetería o </a:t>
            </a:r>
            <a:r>
              <a:rPr lang="es-MX" sz="2600" dirty="0" smtClean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restaurante, </a:t>
            </a:r>
            <a:r>
              <a:rPr lang="es-MX" sz="26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mientras vemos el menú y anticipamos ansiosamente nuestro turno</a:t>
            </a:r>
            <a:endParaRPr sz="26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912" y="687025"/>
            <a:ext cx="3373800" cy="68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148900" y="459200"/>
            <a:ext cx="5197800" cy="1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9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¿Cuántos de los presentes se encuentran familiarizados con este escenario?</a:t>
            </a:r>
            <a:endParaRPr sz="29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g25ee60fdfe5_0_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0700" y="6904567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25ee60fdfe5_0_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50777" y="615238"/>
            <a:ext cx="1620000" cy="6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25ee60fdfe5_0_3"/>
          <p:cNvSpPr txBox="1"/>
          <p:nvPr/>
        </p:nvSpPr>
        <p:spPr>
          <a:xfrm>
            <a:off x="4921500" y="2656950"/>
            <a:ext cx="10065600" cy="4493700"/>
          </a:xfrm>
          <a:prstGeom prst="rect">
            <a:avLst/>
          </a:prstGeom>
          <a:solidFill>
            <a:srgbClr val="783F0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MX" sz="4300" i="1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Según una encuesta reciente, el consumidor promedio pasa casi </a:t>
            </a:r>
            <a:r>
              <a:rPr lang="es-MX" sz="4300" b="1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50 minutos</a:t>
            </a:r>
            <a:r>
              <a:rPr lang="es-MX" sz="4300" i="1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 la semana esperando en la fila para tomar un café.</a:t>
            </a:r>
            <a:endParaRPr sz="4300" i="1" dirty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i="1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6" name="Google Shape;76;g25ee60fdfe5_0_3"/>
          <p:cNvSpPr txBox="1"/>
          <p:nvPr/>
        </p:nvSpPr>
        <p:spPr>
          <a:xfrm>
            <a:off x="4393288" y="5982600"/>
            <a:ext cx="11282700" cy="1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0" i="1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— </a:t>
            </a:r>
            <a:r>
              <a:rPr lang="es-MX" sz="30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State of Waiting in Line (2023)</a:t>
            </a:r>
            <a:endParaRPr sz="3000" b="0" i="1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ee60fdfe5_0_29"/>
          <p:cNvSpPr txBox="1"/>
          <p:nvPr/>
        </p:nvSpPr>
        <p:spPr>
          <a:xfrm>
            <a:off x="1919900" y="1781175"/>
            <a:ext cx="112827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MX" sz="4500" i="1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El 70% de los consumidores asocia la espera en la fila con sentimientos negativos como aburrimiento, molestia, frustración e impaciencia.</a:t>
            </a:r>
            <a:endParaRPr sz="4500" b="0" i="1" u="none" strike="noStrike" cap="non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2" name="Google Shape;82;g25ee60fdfe5_0_29"/>
          <p:cNvSpPr txBox="1"/>
          <p:nvPr/>
        </p:nvSpPr>
        <p:spPr>
          <a:xfrm>
            <a:off x="1919913" y="5307400"/>
            <a:ext cx="11282700" cy="1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0" i="1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— </a:t>
            </a:r>
            <a:r>
              <a:rPr lang="es-MX" sz="30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State of Waiting in Line (2023)</a:t>
            </a:r>
            <a:endParaRPr sz="3000" b="0" i="1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g25ee60fdfe5_0_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0700" y="6904567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25ee60fdfe5_0_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50777" y="615238"/>
            <a:ext cx="1620000" cy="6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25ee60fdfe5_0_29"/>
          <p:cNvPicPr preferRelativeResize="0"/>
          <p:nvPr/>
        </p:nvPicPr>
        <p:blipFill rotWithShape="1">
          <a:blip r:embed="rId5">
            <a:alphaModFix amt="30000"/>
          </a:blip>
          <a:srcRect b="4297"/>
          <a:stretch/>
        </p:blipFill>
        <p:spPr>
          <a:xfrm>
            <a:off x="524276" y="0"/>
            <a:ext cx="13899938" cy="88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 amt="50000"/>
          </a:blip>
          <a:srcRect t="199" b="208"/>
          <a:stretch/>
        </p:blipFill>
        <p:spPr>
          <a:xfrm>
            <a:off x="4194263" y="798681"/>
            <a:ext cx="6734005" cy="632425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928575" y="2064675"/>
            <a:ext cx="112827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MX" sz="4500" i="1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Las nuevas generaciones (</a:t>
            </a:r>
            <a:r>
              <a:rPr lang="es-MX" sz="4500" i="1" dirty="0" err="1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millenials</a:t>
            </a:r>
            <a:r>
              <a:rPr lang="es-MX" sz="4500" i="1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y generación z) prefieren realizar sus ordenes en </a:t>
            </a:r>
            <a:r>
              <a:rPr lang="es-MX" sz="4500" i="1" dirty="0" err="1" smtClean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lnea</a:t>
            </a:r>
            <a:r>
              <a:rPr lang="es-MX" sz="4500" i="1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, para llevar o entregar.</a:t>
            </a:r>
            <a:endParaRPr sz="4500" b="0" i="1" u="none" strike="noStrike" cap="none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928575" y="5856975"/>
            <a:ext cx="11282700" cy="1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0" i="1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— </a:t>
            </a:r>
            <a:r>
              <a:rPr lang="es-MX" sz="30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Generational Consumer Trend Report 2020</a:t>
            </a:r>
            <a:endParaRPr sz="3000" b="0" i="1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0700" y="6904567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50777" y="615238"/>
            <a:ext cx="1620000" cy="6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 rotWithShape="1">
          <a:blip r:embed="rId6">
            <a:alphaModFix/>
          </a:blip>
          <a:srcRect b="17943"/>
          <a:stretch/>
        </p:blipFill>
        <p:spPr>
          <a:xfrm>
            <a:off x="10924103" y="2465572"/>
            <a:ext cx="4707850" cy="5456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8DC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25ee60fdfe5_0_14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3192998" y="0"/>
            <a:ext cx="11929528" cy="792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5ee60fdfe5_0_14"/>
          <p:cNvSpPr txBox="1"/>
          <p:nvPr/>
        </p:nvSpPr>
        <p:spPr>
          <a:xfrm>
            <a:off x="3192997" y="8385344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Desarrollo Móvil Android</a:t>
            </a:r>
            <a:endParaRPr sz="32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g25ee60fdfe5_0_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07160" y="4925971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g25ee60fdfe5_0_14"/>
          <p:cNvCxnSpPr/>
          <p:nvPr/>
        </p:nvCxnSpPr>
        <p:spPr>
          <a:xfrm>
            <a:off x="1298678" y="4648152"/>
            <a:ext cx="2896800" cy="0"/>
          </a:xfrm>
          <a:prstGeom prst="straightConnector1">
            <a:avLst/>
          </a:prstGeom>
          <a:noFill/>
          <a:ln w="28575" cap="flat" cmpd="sng">
            <a:solidFill>
              <a:srgbClr val="18222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g25ee60fdfe5_0_14"/>
          <p:cNvSpPr/>
          <p:nvPr/>
        </p:nvSpPr>
        <p:spPr>
          <a:xfrm>
            <a:off x="789300" y="739050"/>
            <a:ext cx="4629600" cy="6026400"/>
          </a:xfrm>
          <a:prstGeom prst="rect">
            <a:avLst/>
          </a:prstGeom>
          <a:solidFill>
            <a:srgbClr val="18222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25ee60fdfe5_0_14"/>
          <p:cNvSpPr txBox="1"/>
          <p:nvPr/>
        </p:nvSpPr>
        <p:spPr>
          <a:xfrm>
            <a:off x="966450" y="920800"/>
            <a:ext cx="3873600" cy="22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Objetivo:</a:t>
            </a:r>
            <a:r>
              <a:rPr lang="es-MX" sz="2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MX" sz="2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2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Desarrollar u</a:t>
            </a:r>
            <a:r>
              <a:rPr lang="es-MX" sz="2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 </a:t>
            </a:r>
            <a:r>
              <a:rPr lang="es-MX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aplicación móvil en la que los usuarios de un comercio de cafetería puedan realizar sus órdenes de manera sencilla. </a:t>
            </a:r>
            <a:endParaRPr sz="2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7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2" name="Google Shape;1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7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Los consumidores se benefician de una aplicación que les permita adelantar sus pedidos y llegar por ellos.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Se evitan las molestas filas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Es posible dedicar esfuerzos a otras áreas de la cadena productiva.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Oportunidad de mercado 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1" y="4428800"/>
            <a:ext cx="75045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Café Bedu</a:t>
            </a:r>
            <a:endParaRPr sz="7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130" y="536223"/>
            <a:ext cx="3918059" cy="974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629882" y="6665495"/>
            <a:ext cx="2982980" cy="66482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>
            <a:off x="0" y="251700"/>
            <a:ext cx="4891200" cy="13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8875" y="96039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2131817" y="543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Solución</a:t>
            </a:r>
            <a:endParaRPr sz="40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407</Words>
  <Application>Microsoft Office PowerPoint</Application>
  <PresentationFormat>Custom</PresentationFormat>
  <Paragraphs>62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Courier New</vt:lpstr>
      <vt:lpstr>Montserrat</vt:lpstr>
      <vt:lpstr>Montserrat SemiBold</vt:lpstr>
      <vt:lpstr>Calibri</vt:lpstr>
      <vt:lpstr>Arial</vt:lpstr>
      <vt:lpstr>Montserrat 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Guillermo Limón</dc:creator>
  <cp:lastModifiedBy>UpBc</cp:lastModifiedBy>
  <cp:revision>8</cp:revision>
  <dcterms:modified xsi:type="dcterms:W3CDTF">2023-08-09T23:23:37Z</dcterms:modified>
</cp:coreProperties>
</file>