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921625" cx="15122525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000000"/>
          </p15:clr>
        </p15:guide>
        <p15:guide id="2" pos="699">
          <p15:clr>
            <a:srgbClr val="000000"/>
          </p15:clr>
        </p15:guide>
        <p15:guide id="3" pos="2191">
          <p15:clr>
            <a:srgbClr val="9AA0A6"/>
          </p15:clr>
        </p15:guide>
        <p15:guide id="4" orient="horz" pos="1122">
          <p15:clr>
            <a:srgbClr val="9AA0A6"/>
          </p15:clr>
        </p15:guide>
      </p15:sldGuideLst>
    </p:ext>
    <p:ext uri="GoogleSlidesCustomDataVersion2">
      <go:slidesCustomData xmlns:go="http://customooxmlschemas.google.com/" r:id="rId27" roundtripDataSignature="AMtx7mj8AClsm0zc1WngCL1suWF1wxOt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  <p:guide pos="699"/>
        <p:guide pos="2191"/>
        <p:guide pos="11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5ee60fdfe5_0_56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25ee60fdf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e60fdfe5_0_3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ee60fdf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ee60fdfe5_0_29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5ee60fdf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e60fdfe5_0_14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5ee60fdf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Colocar como fondo para que los elementos sobresalgan encima de la imagen.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55575" y="685800"/>
            <a:ext cx="654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p40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40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ee60fdfe5_0_56"/>
          <p:cNvSpPr txBox="1"/>
          <p:nvPr/>
        </p:nvSpPr>
        <p:spPr>
          <a:xfrm>
            <a:off x="1919900" y="2328925"/>
            <a:ext cx="112827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MX" sz="36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 dice que pasamos gran parte de nuestro tiempo esperando: esperamos el transporte, que llegue un amigo, que comience una película, esperamos a que nos sirvan la comida e incluso esperamos el fin de semana.</a:t>
            </a:r>
            <a:endParaRPr sz="36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i="1" sz="4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g25ee60fdfe5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3192997" y="838534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Desarrollo Móvil Android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1586678" y="83853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"/>
          <p:cNvSpPr txBox="1"/>
          <p:nvPr/>
        </p:nvSpPr>
        <p:spPr>
          <a:xfrm>
            <a:off x="9446925" y="4860725"/>
            <a:ext cx="5330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3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Hacer fila en una cafetería o restaurante de comida rápida, mientras vemos el menú y anticipamos ansiosamente nuestro turno</a:t>
            </a:r>
            <a:endParaRPr sz="2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912" y="687025"/>
            <a:ext cx="3373800" cy="6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48900" y="459200"/>
            <a:ext cx="5197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¿</a:t>
            </a:r>
            <a:r>
              <a:rPr lang="es-MX" sz="29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Cuántos de los presentes se encuentran familiarizados con este escenario?</a:t>
            </a:r>
            <a:endParaRPr sz="29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25ee60fdfe5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5ee60fdfe5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5ee60fdfe5_0_3"/>
          <p:cNvSpPr txBox="1"/>
          <p:nvPr/>
        </p:nvSpPr>
        <p:spPr>
          <a:xfrm>
            <a:off x="4921500" y="2656950"/>
            <a:ext cx="10065600" cy="4493700"/>
          </a:xfrm>
          <a:prstGeom prst="rect">
            <a:avLst/>
          </a:prstGeom>
          <a:solidFill>
            <a:srgbClr val="783F0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MX" sz="4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Según una encuesta reciente, el consumidor promedio pasa casi </a:t>
            </a:r>
            <a:r>
              <a:rPr b="1" i="1" lang="es-MX" sz="4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 minutos</a:t>
            </a:r>
            <a:r>
              <a:rPr i="1" lang="es-MX" sz="4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la semana esperando en la fila para tomar un café.</a:t>
            </a:r>
            <a:endParaRPr i="1" sz="4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i="1" sz="4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g25ee60fdfe5_0_3"/>
          <p:cNvSpPr txBox="1"/>
          <p:nvPr/>
        </p:nvSpPr>
        <p:spPr>
          <a:xfrm>
            <a:off x="4393288" y="5982600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i="1" lang="es-MX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State of Waiting in Line (2023)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e60fdfe5_0_29"/>
          <p:cNvSpPr txBox="1"/>
          <p:nvPr/>
        </p:nvSpPr>
        <p:spPr>
          <a:xfrm>
            <a:off x="1919900" y="1781175"/>
            <a:ext cx="112827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MX" sz="4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70% de los consumidores asocia la espera en la fila con sentimientos negativos como aburrimiento, molestia, frustración e impaciencia.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25ee60fdfe5_0_29"/>
          <p:cNvSpPr txBox="1"/>
          <p:nvPr/>
        </p:nvSpPr>
        <p:spPr>
          <a:xfrm>
            <a:off x="1919913" y="5307400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i="1" lang="es-MX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State of Waiting in Line (2023)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g25ee60fdfe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5ee60fdfe5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5ee60fdfe5_0_29"/>
          <p:cNvPicPr preferRelativeResize="0"/>
          <p:nvPr/>
        </p:nvPicPr>
        <p:blipFill rotWithShape="1">
          <a:blip r:embed="rId5">
            <a:alphaModFix amt="30000"/>
          </a:blip>
          <a:srcRect b="4297" l="0" r="0" t="0"/>
          <a:stretch/>
        </p:blipFill>
        <p:spPr>
          <a:xfrm>
            <a:off x="524276" y="0"/>
            <a:ext cx="13899938" cy="88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A3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 amt="50000"/>
          </a:blip>
          <a:srcRect b="208" l="0" r="0" t="19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28575" y="2064675"/>
            <a:ext cx="112827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s-MX" sz="4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Las nuevas generaciones (millenials y generación z) prefieren realizar sus ordenes en linea, para llevar o entregar.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28575" y="5856975"/>
            <a:ext cx="11282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</a:t>
            </a:r>
            <a:r>
              <a:rPr i="1" lang="es-MX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Generational Consumer Trend Report 2020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 b="17943" l="0" r="0" t="0"/>
          <a:stretch/>
        </p:blipFill>
        <p:spPr>
          <a:xfrm>
            <a:off x="10924103" y="2465572"/>
            <a:ext cx="4707850" cy="545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5ee60fdfe5_0_1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192998" y="0"/>
            <a:ext cx="11929528" cy="79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5ee60fdfe5_0_14"/>
          <p:cNvSpPr txBox="1"/>
          <p:nvPr/>
        </p:nvSpPr>
        <p:spPr>
          <a:xfrm>
            <a:off x="3192997" y="8385344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Desarrollo Móvil Android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25ee60fdfe5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g25ee60fdfe5_0_14"/>
          <p:cNvCxnSpPr/>
          <p:nvPr/>
        </p:nvCxnSpPr>
        <p:spPr>
          <a:xfrm>
            <a:off x="1298678" y="4648152"/>
            <a:ext cx="2896800" cy="0"/>
          </a:xfrm>
          <a:prstGeom prst="straightConnector1">
            <a:avLst/>
          </a:prstGeom>
          <a:noFill/>
          <a:ln cap="flat" cmpd="sng" w="28575">
            <a:solidFill>
              <a:srgbClr val="1822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25ee60fdfe5_0_14"/>
          <p:cNvSpPr/>
          <p:nvPr/>
        </p:nvSpPr>
        <p:spPr>
          <a:xfrm>
            <a:off x="789300" y="739050"/>
            <a:ext cx="4629600" cy="6026400"/>
          </a:xfrm>
          <a:prstGeom prst="rect">
            <a:avLst/>
          </a:prstGeom>
          <a:solidFill>
            <a:srgbClr val="1822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ee60fdfe5_0_14"/>
          <p:cNvSpPr txBox="1"/>
          <p:nvPr/>
        </p:nvSpPr>
        <p:spPr>
          <a:xfrm>
            <a:off x="966450" y="920800"/>
            <a:ext cx="38736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Objetivo:</a:t>
            </a:r>
            <a:r>
              <a:rPr b="1" i="0" lang="es-MX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s-MX" sz="2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Desarrollar u</a:t>
            </a:r>
            <a:r>
              <a:rPr b="0" i="0" lang="es-MX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</a:t>
            </a: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aplicación móvil en la que los usuarios de un comercio de cafetería puedan realizar sus </a:t>
            </a: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órdenes</a:t>
            </a:r>
            <a:r>
              <a:rPr lang="es-MX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manera sencilla. 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7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Los consumidores se benefician de una aplicación que les permita adelantar sus pedidos y llegar por ellos.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Se evitan las molestas filas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03C"/>
              </a:buClr>
              <a:buSzPts val="2600"/>
              <a:buFont typeface="Montserrat"/>
              <a:buChar char="●"/>
            </a:pPr>
            <a:r>
              <a:rPr lang="es-MX" sz="2600">
                <a:solidFill>
                  <a:srgbClr val="2B303C"/>
                </a:solidFill>
                <a:latin typeface="Montserrat"/>
                <a:ea typeface="Montserrat"/>
                <a:cs typeface="Montserrat"/>
                <a:sym typeface="Montserrat"/>
              </a:rPr>
              <a:t>Es posible dedicar esfuerzos a otras áreas de la cadena productiva.</a:t>
            </a:r>
            <a:endParaRPr sz="2600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Oportunidad de mercado 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" y="4428800"/>
            <a:ext cx="75045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lang="es-MX" sz="7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Café Bedu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30" y="536223"/>
            <a:ext cx="3918059" cy="974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9882" y="6665495"/>
            <a:ext cx="2982980" cy="664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0" y="251700"/>
            <a:ext cx="4891200" cy="13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875" y="96039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131817" y="543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Solución</a:t>
            </a:r>
            <a:endParaRPr b="0" i="0" sz="4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FF6A3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6944575" y="1590875"/>
            <a:ext cx="5656200" cy="5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el menú de perfil, en el que los usuarios pueden ver su historial de compras, asi como editar datos de perfil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Aumentar inventario en aplicación móvil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-MX" sz="2600">
                <a:solidFill>
                  <a:srgbClr val="2B303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Crear una opción de promociones/fidelización de clientes.</a:t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rgbClr val="2B303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Próximos pasos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