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Monda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4A791D-5BB9-4631-ABE5-B78BE90EB873}">
  <a:tblStyle styleId="{224A791D-5BB9-4631-ABE5-B78BE90EB8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d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e54be803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e54be803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7" name="Google Shape;187;gde54be803e_0_25:notes"/>
          <p:cNvSpPr txBox="1"/>
          <p:nvPr>
            <p:ph idx="12" type="sldNum"/>
          </p:nvPr>
        </p:nvSpPr>
        <p:spPr>
          <a:xfrm>
            <a:off x="3884930" y="8685530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54be803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e54be803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gde54be803e_0_39:notes"/>
          <p:cNvSpPr txBox="1"/>
          <p:nvPr>
            <p:ph idx="12" type="sldNum"/>
          </p:nvPr>
        </p:nvSpPr>
        <p:spPr>
          <a:xfrm>
            <a:off x="3884930" y="8685530"/>
            <a:ext cx="2971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e54be80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de54be80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4be803e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de54be803e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54be803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de54be803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68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355"/>
            <a:ext cx="9144000" cy="165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173" y="-1256347"/>
            <a:ext cx="435165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273" y="1956752"/>
            <a:ext cx="5812155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273" y="-595948"/>
            <a:ext cx="5812155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10055"/>
            <a:ext cx="10515600" cy="2852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780"/>
            <a:ext cx="10515600" cy="1499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8C8C"/>
              </a:buClr>
              <a:buSzPts val="2400"/>
              <a:buNone/>
              <a:defRPr sz="2400">
                <a:solidFill>
                  <a:srgbClr val="8C8C8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2000"/>
              <a:buNone/>
              <a:defRPr sz="2000">
                <a:solidFill>
                  <a:srgbClr val="8C8C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 sz="1800">
                <a:solidFill>
                  <a:srgbClr val="8C8C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8C"/>
              </a:buClr>
              <a:buSzPts val="1600"/>
              <a:buNone/>
              <a:defRPr sz="1600">
                <a:solidFill>
                  <a:srgbClr val="8C8C8C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40105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40105" y="1681480"/>
            <a:ext cx="5157470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40105" y="2505075"/>
            <a:ext cx="5157470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480"/>
            <a:ext cx="5183505" cy="823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505" cy="3684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40105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505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40105" y="2057400"/>
            <a:ext cx="3931920" cy="38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hyperlink" Target="https://www.facebook.com/incom2/" TargetMode="External"/><Relationship Id="rId13" Type="http://schemas.openxmlformats.org/officeDocument/2006/relationships/image" Target="../media/image11.png"/><Relationship Id="rId12" Type="http://schemas.openxmlformats.org/officeDocument/2006/relationships/hyperlink" Target="http://api.whatsapp.com/send?phone=5197001394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hyperlink" Target="mailto:omija@incom2.com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://www.incom2.com/" TargetMode="External"/><Relationship Id="rId8" Type="http://schemas.openxmlformats.org/officeDocument/2006/relationships/hyperlink" Target="https://www.linkedin.com/company/inversiones-y-consultor%C3%ADa-en-m%C2%B2/?viewAsMember=tr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hyperlink" Target="https://incom2.com/" TargetMode="External"/><Relationship Id="rId9" Type="http://schemas.openxmlformats.org/officeDocument/2006/relationships/hyperlink" Target="https://www.facebook.com/incom2/" TargetMode="External"/><Relationship Id="rId5" Type="http://schemas.openxmlformats.org/officeDocument/2006/relationships/hyperlink" Target="mailto:propiedades@cbb.com.pe" TargetMode="External"/><Relationship Id="rId6" Type="http://schemas.openxmlformats.org/officeDocument/2006/relationships/image" Target="../media/image13.png"/><Relationship Id="rId7" Type="http://schemas.openxmlformats.org/officeDocument/2006/relationships/hyperlink" Target="https://www.linkedin.com/company/inversiones-y-consultor%C3%ADa-en-m%C2%B2/?viewAsMember=true" TargetMode="External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41419" l="10100" r="74150" t="31980"/>
          <a:stretch/>
        </p:blipFill>
        <p:spPr>
          <a:xfrm>
            <a:off x="255270" y="134620"/>
            <a:ext cx="840105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1095375" y="4965700"/>
            <a:ext cx="74226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LOCAL</a:t>
            </a:r>
            <a:endParaRPr b="0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040781" y="4103375"/>
            <a:ext cx="74772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ALQUILER</a:t>
            </a:r>
            <a:r>
              <a:rPr b="1" i="0" lang="es-PE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6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859520" y="2398395"/>
            <a:ext cx="333248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“Nuestro mayor diferenciador es la calidad de nuestro servicio”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9379585" y="3752850"/>
            <a:ext cx="263525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FBA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rgbClr val="7CAFBA"/>
                </a:solidFill>
                <a:latin typeface="Arial"/>
                <a:ea typeface="Arial"/>
                <a:cs typeface="Arial"/>
                <a:sym typeface="Arial"/>
              </a:rPr>
              <a:t>Conectando personas y bienes, a la perfección</a:t>
            </a:r>
            <a:endParaRPr b="0" i="0" sz="2000" u="none" cap="none" strike="noStrike">
              <a:solidFill>
                <a:srgbClr val="7CA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040782" y="5706750"/>
            <a:ext cx="7422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1" i="0" lang="es-PE" sz="6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INDUSTRIAL</a:t>
            </a:r>
            <a:endParaRPr b="0" i="0" sz="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6166063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{{image_5_2}}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0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{{image_4_2}}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42590" l="11590" r="75099" t="33769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/>
          <p:nvPr/>
        </p:nvSpPr>
        <p:spPr>
          <a:xfrm>
            <a:off x="1200785" y="1011555"/>
            <a:ext cx="952500" cy="45720"/>
          </a:xfrm>
          <a:custGeom>
            <a:rect b="b" l="l" r="r" t="t"/>
            <a:pathLst>
              <a:path extrusionOk="0" h="45720" w="952500">
                <a:moveTo>
                  <a:pt x="0" y="0"/>
                </a:moveTo>
                <a:lnTo>
                  <a:pt x="952184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 rot="10800000">
            <a:off x="4705984" y="-18415"/>
            <a:ext cx="7486015" cy="1917700"/>
            <a:chOff x="4705985" y="-18415"/>
            <a:chExt cx="7486015" cy="1917700"/>
          </a:xfrm>
        </p:grpSpPr>
        <p:sp>
          <p:nvSpPr>
            <p:cNvPr id="194" name="Google Shape;194;p22"/>
            <p:cNvSpPr/>
            <p:nvPr/>
          </p:nvSpPr>
          <p:spPr>
            <a:xfrm>
              <a:off x="4705985" y="-1841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705985" y="94742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705985" y="94361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{{direccion_2}}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Interior – </a:t>
            </a:r>
            <a:r>
              <a:rPr b="1" lang="es-PE" sz="2000">
                <a:solidFill>
                  <a:srgbClr val="3885A0"/>
                </a:solidFill>
              </a:rPr>
              <a:t>{{opcion_2}}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42590" l="11590" r="75099" t="33769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23"/>
          <p:cNvGraphicFramePr/>
          <p:nvPr/>
        </p:nvGraphicFramePr>
        <p:xfrm>
          <a:off x="1103630" y="162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{224A791D-5BB9-4631-ABE5-B78BE90EB873}</a:tableStyleId>
              </a:tblPr>
              <a:tblGrid>
                <a:gridCol w="4104650"/>
                <a:gridCol w="6480800"/>
              </a:tblGrid>
              <a:tr h="5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2000"/>
                        <a:buFont typeface="Arial"/>
                        <a:buNone/>
                      </a:pPr>
                      <a:r>
                        <a:rPr lang="es-PE" sz="2000">
                          <a:solidFill>
                            <a:srgbClr val="3885A0"/>
                          </a:solidFill>
                        </a:rPr>
                        <a:t>{{titulo_2}}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DE TERRENO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METRAJE DE LA FACHADA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{{metraje_2}}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CONSTRUIDA: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{{area_construida_2}}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{{zonificacion_2}}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ALTURA MÁXIMA DE EDIFICACIÓN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{{altura_2}}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PRECIO DE ALQUILER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{{precio_alquiler_metro_2}}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{{precio_alquiler_total_2}}</a:t>
                      </a:r>
                      <a:endParaRPr/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>
                          <a:solidFill>
                            <a:srgbClr val="3885A0"/>
                          </a:solidFill>
                        </a:rPr>
                        <a:t>PRECIO DE VENTA</a:t>
                      </a:r>
                      <a:endParaRPr>
                        <a:solidFill>
                          <a:srgbClr val="3885A0"/>
                        </a:solidFill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{{precio_venta_metro_2}}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{{precio_venta_total_2}}</a:t>
                      </a:r>
                      <a:endParaRPr/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1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CARACTERÍSTICAS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{{caracteristicas_2}}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3"/>
          <p:cNvSpPr/>
          <p:nvPr/>
        </p:nvSpPr>
        <p:spPr>
          <a:xfrm>
            <a:off x="11325860" y="767715"/>
            <a:ext cx="489600" cy="405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11361420" y="2717800"/>
            <a:ext cx="489000" cy="473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1374120" y="2132965"/>
            <a:ext cx="436200" cy="34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1200765" y="1413510"/>
            <a:ext cx="730800" cy="513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3"/>
          <p:cNvGrpSpPr/>
          <p:nvPr/>
        </p:nvGrpSpPr>
        <p:grpSpPr>
          <a:xfrm>
            <a:off x="0" y="4957445"/>
            <a:ext cx="7486015" cy="1917700"/>
            <a:chOff x="0" y="4957445"/>
            <a:chExt cx="7486015" cy="1917700"/>
          </a:xfrm>
        </p:grpSpPr>
        <p:sp>
          <p:nvSpPr>
            <p:cNvPr id="212" name="Google Shape;212;p23"/>
            <p:cNvSpPr/>
            <p:nvPr/>
          </p:nvSpPr>
          <p:spPr>
            <a:xfrm>
              <a:off x="0" y="495744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0" y="592328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0" y="591947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3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{{direccion_2}}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Descripción – </a:t>
            </a:r>
            <a:r>
              <a:rPr b="1" lang="es-PE" sz="2000">
                <a:solidFill>
                  <a:srgbClr val="3885A0"/>
                </a:solidFill>
              </a:rPr>
              <a:t>{{opcion_2}}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525"/>
            <a:ext cx="1215009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59840" l="17700" r="59290" t="25230"/>
          <a:stretch/>
        </p:blipFill>
        <p:spPr>
          <a:xfrm>
            <a:off x="2498725" y="1812925"/>
            <a:ext cx="1193800" cy="10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4">
            <a:alphaModFix/>
          </a:blip>
          <a:srcRect b="32509" l="19489" r="57500" t="52310"/>
          <a:stretch/>
        </p:blipFill>
        <p:spPr>
          <a:xfrm>
            <a:off x="884555" y="198755"/>
            <a:ext cx="1064260" cy="93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58999" l="64820" r="17000" t="27030"/>
          <a:stretch/>
        </p:blipFill>
        <p:spPr>
          <a:xfrm>
            <a:off x="4449445" y="3531235"/>
            <a:ext cx="1194435" cy="12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2381885" y="2844800"/>
            <a:ext cx="1562100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COMERCIAL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734060" y="1108075"/>
            <a:ext cx="139573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s-PE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OFICINAS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264025" y="4629150"/>
            <a:ext cx="156527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INDUSTRIAL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442075" y="2442210"/>
            <a:ext cx="421259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Gerente de Operaciones</a:t>
            </a:r>
            <a:endParaRPr b="0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INCOM2 – Inversiones y Consultoría en M2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Celular: (51) 970013947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</a:t>
            </a:r>
            <a:r>
              <a:rPr b="0" i="0" lang="es-PE" sz="1600" u="sng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omija@incom2.com</a:t>
            </a:r>
            <a:endParaRPr b="0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0"/>
              <a:buFont typeface="Arial"/>
              <a:buNone/>
            </a:pPr>
            <a:r>
              <a:t/>
            </a:r>
            <a:endParaRPr b="1" i="0" sz="1940" u="none" cap="none" strike="noStrike">
              <a:solidFill>
                <a:srgbClr val="FF0000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433185" y="2032635"/>
            <a:ext cx="168021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2400"/>
              <a:buFont typeface="Arial"/>
              <a:buNone/>
            </a:pPr>
            <a:r>
              <a:rPr b="0" i="0" lang="es-PE" sz="24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Omar Mija</a:t>
            </a:r>
            <a:endParaRPr b="0" i="0" sz="24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2550" y="4597400"/>
            <a:ext cx="1352550" cy="1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6433185" y="1412240"/>
            <a:ext cx="548449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-PE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Contacto</a:t>
            </a:r>
            <a:r>
              <a:rPr b="0" i="0" lang="es-PE" sz="2800" u="none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6433185" y="4142740"/>
            <a:ext cx="2063115" cy="64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800"/>
              <a:buFont typeface="Arial"/>
              <a:buNone/>
            </a:pPr>
            <a:r>
              <a:rPr b="0" i="0" lang="es-PE" sz="1800" u="sng" cap="none" strike="noStrike">
                <a:solidFill>
                  <a:srgbClr val="3885A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www.incom2.com</a:t>
            </a:r>
            <a:endParaRPr b="0" i="0" sz="1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5" id="233" name="Google Shape;233;p2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63890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" id="234" name="Google Shape;234;p2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28075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" id="235" name="Google Shape;235;p24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01785" y="4817110"/>
            <a:ext cx="464185" cy="36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7945"/>
            <a:ext cx="12192000" cy="692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4962525" y="4455160"/>
            <a:ext cx="2266950" cy="187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Consultoría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Contamos con completo conocimiento del mercado inmobiliario a fin de lograr las mejores condiciones comerciales al comprar, vender o alquilar propiedades.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512685" y="187325"/>
            <a:ext cx="2224405" cy="252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 de Mercado Inmobiliario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Desarrollamos estudios específicos y analizamos las variables del mercado inmobiliario, reconociendo los factores críticos esenciales para tomar la mejor decisión posible.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9831705" y="4112895"/>
            <a:ext cx="2360295" cy="2369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Tasaciones y Valuaciones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Ofrecemos valorizaciones que son reconocidas a nivel local por la Superintendencia de Banca y Seguro, Registros Públicos y la Dirección Nacional de Construcción.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708660" y="2710815"/>
            <a:ext cx="6096000" cy="2031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Asesoramiento Personalizado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 rápido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P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expertos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711835" y="6132830"/>
            <a:ext cx="324231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B8CA"/>
              </a:buClr>
              <a:buSzPts val="2000"/>
              <a:buFont typeface="Arial"/>
              <a:buNone/>
            </a:pPr>
            <a:r>
              <a:rPr b="1" i="0" lang="es-PE" sz="2000" u="none" cap="none" strike="noStrike">
                <a:solidFill>
                  <a:srgbClr val="78B8CA"/>
                </a:solidFill>
                <a:latin typeface="Arial"/>
                <a:ea typeface="Arial"/>
                <a:cs typeface="Arial"/>
                <a:sym typeface="Arial"/>
              </a:rPr>
              <a:t>¡Tenemos lo que buscas!</a:t>
            </a:r>
            <a:endParaRPr b="1" i="0" sz="2000" u="none" cap="none" strike="noStrike">
              <a:solidFill>
                <a:srgbClr val="78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7945"/>
            <a:ext cx="12186285" cy="692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/>
          <p:nvPr/>
        </p:nvSpPr>
        <p:spPr>
          <a:xfrm>
            <a:off x="4246880" y="4784090"/>
            <a:ext cx="4028440" cy="173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Torre Interseguro, Javier Prado Este 488, piso 20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1922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 Isidro, Lima – Perú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41922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 (51) 998 188 225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informes@incom2.com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b="1" i="0" lang="es-PE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incom2</a:t>
            </a:r>
            <a:r>
              <a:rPr b="1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PE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Síguenos en:</a:t>
            </a:r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6">
            <a:alphaModFix/>
          </a:blip>
          <a:srcRect b="34990" l="0" r="0" t="28310"/>
          <a:stretch/>
        </p:blipFill>
        <p:spPr>
          <a:xfrm>
            <a:off x="-96520" y="4784090"/>
            <a:ext cx="4343400" cy="1125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" id="253" name="Google Shape;253;p2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71360" y="6146800"/>
            <a:ext cx="464185" cy="368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" id="254" name="Google Shape;254;p2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35545" y="6146800"/>
            <a:ext cx="464185" cy="36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{{image_1_1}}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27125" y="284480"/>
            <a:ext cx="8018780" cy="1478915"/>
          </a:xfrm>
          <a:prstGeom prst="rect">
            <a:avLst/>
          </a:prstGeom>
          <a:solidFill>
            <a:srgbClr val="000000">
              <a:alpha val="3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240149" y="456575"/>
            <a:ext cx="758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PE" sz="3200">
                <a:solidFill>
                  <a:schemeClr val="lt1"/>
                </a:solidFill>
              </a:rPr>
              <a:t>{{titulo_1}}</a:t>
            </a:r>
            <a:endParaRPr b="1" i="0" sz="32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240150" y="1006475"/>
            <a:ext cx="7716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 sz="2000">
                <a:solidFill>
                  <a:schemeClr val="lt1"/>
                </a:solidFill>
              </a:rPr>
              <a:t>{{direccion_1}}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9296400" y="6134735"/>
            <a:ext cx="2626360" cy="33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s-P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¡Tenemos lo que buscas!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</a:rPr>
              <a:t>{{image_2_1}}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Ubicación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i="0" sz="24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Satelital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{{image_3_1}}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6166063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{{image_5_1}}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0" y="2066100"/>
            <a:ext cx="6032700" cy="45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{{image_4_1}}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1200785" y="1011555"/>
            <a:ext cx="952500" cy="45720"/>
          </a:xfrm>
          <a:custGeom>
            <a:rect b="b" l="l" r="r" t="t"/>
            <a:pathLst>
              <a:path extrusionOk="0" h="45720" w="952500">
                <a:moveTo>
                  <a:pt x="0" y="0"/>
                </a:moveTo>
                <a:lnTo>
                  <a:pt x="952184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 rot="10800000">
            <a:off x="4705984" y="-18415"/>
            <a:ext cx="7486015" cy="1917700"/>
            <a:chOff x="4705985" y="-18415"/>
            <a:chExt cx="7486015" cy="1917700"/>
          </a:xfrm>
        </p:grpSpPr>
        <p:sp>
          <p:nvSpPr>
            <p:cNvPr id="133" name="Google Shape;133;p17"/>
            <p:cNvSpPr/>
            <p:nvPr/>
          </p:nvSpPr>
          <p:spPr>
            <a:xfrm>
              <a:off x="4705985" y="-1841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705985" y="94742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705985" y="94361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Interior</a:t>
            </a:r>
            <a:r>
              <a:rPr b="1" lang="es-PE" sz="2000">
                <a:solidFill>
                  <a:schemeClr val="dk1"/>
                </a:solidFill>
              </a:rPr>
              <a:t> 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42589" l="11590" r="75100" t="33770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8"/>
          <p:cNvGraphicFramePr/>
          <p:nvPr/>
        </p:nvGraphicFramePr>
        <p:xfrm>
          <a:off x="1103630" y="162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{224A791D-5BB9-4631-ABE5-B78BE90EB873}</a:tableStyleId>
              </a:tblPr>
              <a:tblGrid>
                <a:gridCol w="4104650"/>
                <a:gridCol w="6480800"/>
              </a:tblGrid>
              <a:tr h="56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2000"/>
                        <a:buFont typeface="Arial"/>
                        <a:buNone/>
                      </a:pPr>
                      <a:r>
                        <a:rPr lang="es-PE" sz="2000">
                          <a:solidFill>
                            <a:srgbClr val="3885A0"/>
                          </a:solidFill>
                        </a:rPr>
                        <a:t>{{titulo_1}}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DE TERRENO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METRAJE DE LA FACHADA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{{metraje_1}}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CONSTRUIDA: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{{area_construida_1}}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ZONIFICACIÓN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{{zonificacion_1}}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ALTURA MÁXIMA DE EDIFICACIÓN 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{{altura_1}}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PRECIO DE ALQUILER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{{precio_alquiler_metro_1}}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{{precio_alquiler_total_1}}</a:t>
                      </a:r>
                      <a:endParaRPr/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>
                          <a:solidFill>
                            <a:srgbClr val="3885A0"/>
                          </a:solidFill>
                        </a:rPr>
                        <a:t>PRECIO DE VENTA</a:t>
                      </a:r>
                      <a:endParaRPr>
                        <a:solidFill>
                          <a:srgbClr val="3885A0"/>
                        </a:solidFill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{{precio_venta_metro_1}}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>
                          <a:solidFill>
                            <a:schemeClr val="dk1"/>
                          </a:solidFill>
                        </a:rPr>
                        <a:t>{{precio_venta_total_1}}</a:t>
                      </a:r>
                      <a:endParaRPr/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1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85A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cap="none" strike="noStrike">
                          <a:solidFill>
                            <a:srgbClr val="3885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CARACTERÍSTICAS</a:t>
                      </a:r>
                      <a:endParaRPr sz="1400" u="none" cap="none" strike="noStrike">
                        <a:solidFill>
                          <a:srgbClr val="3885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PE"/>
                        <a:t>{{caracteristicas_1}}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750" marB="36200" marR="36200" marL="71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8"/>
          <p:cNvSpPr/>
          <p:nvPr/>
        </p:nvSpPr>
        <p:spPr>
          <a:xfrm>
            <a:off x="11325860" y="767715"/>
            <a:ext cx="489585" cy="4057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11361420" y="2717800"/>
            <a:ext cx="488950" cy="4730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1374120" y="2132965"/>
            <a:ext cx="436245" cy="3467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1200765" y="1413510"/>
            <a:ext cx="730885" cy="5137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0" y="4957445"/>
            <a:ext cx="7486015" cy="1917700"/>
            <a:chOff x="0" y="4957445"/>
            <a:chExt cx="7486015" cy="1917700"/>
          </a:xfrm>
        </p:grpSpPr>
        <p:sp>
          <p:nvSpPr>
            <p:cNvPr id="151" name="Google Shape;151;p18"/>
            <p:cNvSpPr/>
            <p:nvPr/>
          </p:nvSpPr>
          <p:spPr>
            <a:xfrm>
              <a:off x="0" y="4957445"/>
              <a:ext cx="1548765" cy="1917700"/>
            </a:xfrm>
            <a:custGeom>
              <a:rect b="b" l="l" r="r" t="t"/>
              <a:pathLst>
                <a:path extrusionOk="0" h="1917700" w="1548765">
                  <a:moveTo>
                    <a:pt x="0" y="0"/>
                  </a:moveTo>
                  <a:cubicBezTo>
                    <a:pt x="2274" y="639233"/>
                    <a:pt x="4548" y="1278467"/>
                    <a:pt x="6822" y="1917700"/>
                  </a:cubicBezTo>
                  <a:lnTo>
                    <a:pt x="1548765" y="1917700"/>
                  </a:lnTo>
                  <a:lnTo>
                    <a:pt x="368429" y="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75125" lIns="0" spcFirstLastPara="1" rIns="1548750" wrap="square" tIns="4957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0" y="5923280"/>
              <a:ext cx="7486015" cy="934720"/>
            </a:xfrm>
            <a:custGeom>
              <a:rect b="b" l="l" r="r" t="t"/>
              <a:pathLst>
                <a:path extrusionOk="0" h="934720" w="7486015">
                  <a:moveTo>
                    <a:pt x="0" y="927897"/>
                  </a:moveTo>
                  <a:lnTo>
                    <a:pt x="7486015" y="927897"/>
                  </a:lnTo>
                  <a:lnTo>
                    <a:pt x="0" y="0"/>
                  </a:lnTo>
                  <a:lnTo>
                    <a:pt x="0" y="927897"/>
                  </a:lnTo>
                  <a:close/>
                </a:path>
              </a:pathLst>
            </a:custGeom>
            <a:solidFill>
              <a:srgbClr val="78B8CA"/>
            </a:solidFill>
            <a:ln>
              <a:noFill/>
            </a:ln>
          </p:spPr>
          <p:txBody>
            <a:bodyPr anchorCtr="0" anchor="ctr" bIns="6858000" lIns="0" spcFirstLastPara="1" rIns="7486000" wrap="square" tIns="5923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0" y="5919470"/>
              <a:ext cx="1555750" cy="942340"/>
            </a:xfrm>
            <a:custGeom>
              <a:rect b="b" l="l" r="r" t="t"/>
              <a:pathLst>
                <a:path extrusionOk="0" h="942340" w="1555750">
                  <a:moveTo>
                    <a:pt x="0" y="0"/>
                  </a:moveTo>
                  <a:lnTo>
                    <a:pt x="0" y="942340"/>
                  </a:lnTo>
                  <a:lnTo>
                    <a:pt x="1555750" y="942340"/>
                  </a:lnTo>
                  <a:lnTo>
                    <a:pt x="1043990" y="129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85A0"/>
            </a:solidFill>
            <a:ln>
              <a:noFill/>
            </a:ln>
          </p:spPr>
          <p:txBody>
            <a:bodyPr anchorCtr="0" anchor="ctr" bIns="6861175" lIns="0" spcFirstLastPara="1" rIns="1555750" wrap="square" tIns="59194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8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{{direccion_1}}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Descripción </a:t>
            </a:r>
            <a:r>
              <a:rPr b="1" lang="es-PE" sz="2000">
                <a:solidFill>
                  <a:schemeClr val="dk1"/>
                </a:solidFill>
              </a:rPr>
              <a:t>– </a:t>
            </a:r>
            <a:r>
              <a:rPr b="1" lang="es-PE" sz="2000">
                <a:solidFill>
                  <a:srgbClr val="3885A0"/>
                </a:solidFill>
              </a:rPr>
              <a:t>{{opcion_1}}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12192000" cy="6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{{image_1_2}}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27125" y="284480"/>
            <a:ext cx="8018700" cy="1479000"/>
          </a:xfrm>
          <a:prstGeom prst="rect">
            <a:avLst/>
          </a:prstGeom>
          <a:solidFill>
            <a:srgbClr val="000000">
              <a:alpha val="368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240149" y="456575"/>
            <a:ext cx="758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PE" sz="3200">
                <a:solidFill>
                  <a:schemeClr val="lt1"/>
                </a:solidFill>
              </a:rPr>
              <a:t>{{titulo_2}}</a:t>
            </a:r>
            <a:endParaRPr b="1" i="0" sz="32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1240150" y="1006475"/>
            <a:ext cx="7716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s-PE" sz="2000">
                <a:solidFill>
                  <a:schemeClr val="lt1"/>
                </a:solidFill>
              </a:rPr>
              <a:t>{{direccion_2}}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9296400" y="6134735"/>
            <a:ext cx="2626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s-PE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¡Tenemos lo que buscas!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42590" l="11590" r="75099" t="33769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</a:rPr>
              <a:t>{{image_2_2}}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3">
            <a:alphaModFix/>
          </a:blip>
          <a:srcRect b="42590" l="11590" r="75099" t="33769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{{direccion_2}}</a:t>
            </a:r>
            <a:endParaRPr b="1" i="0" sz="16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Ubicación – </a:t>
            </a:r>
            <a:r>
              <a:rPr b="1" lang="es-PE" sz="2000">
                <a:solidFill>
                  <a:srgbClr val="3885A0"/>
                </a:solidFill>
              </a:rPr>
              <a:t>{{opcion_2}}</a:t>
            </a:r>
            <a:endParaRPr b="1" i="0" sz="2400" u="none" cap="none" strike="noStrike">
              <a:solidFill>
                <a:srgbClr val="3885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1200785" y="1011555"/>
            <a:ext cx="1529080" cy="0"/>
          </a:xfrm>
          <a:custGeom>
            <a:rect b="b" l="l" r="r" t="t"/>
            <a:pathLst>
              <a:path extrusionOk="0" h="120000" w="1529080">
                <a:moveTo>
                  <a:pt x="0" y="0"/>
                </a:moveTo>
                <a:lnTo>
                  <a:pt x="1528572" y="0"/>
                </a:lnTo>
              </a:path>
            </a:pathLst>
          </a:custGeom>
          <a:noFill/>
          <a:ln cap="flat" cmpd="sng" w="45700">
            <a:solidFill>
              <a:srgbClr val="3885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42590" l="11590" r="75099" t="33769"/>
          <a:stretch/>
        </p:blipFill>
        <p:spPr>
          <a:xfrm>
            <a:off x="376555" y="257810"/>
            <a:ext cx="641985" cy="80581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1113146" y="1045850"/>
            <a:ext cx="10747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885A0"/>
              </a:buClr>
              <a:buSzPts val="1600"/>
              <a:buFont typeface="Arial"/>
              <a:buNone/>
            </a:pPr>
            <a:r>
              <a:rPr b="1" lang="es-PE" sz="1600">
                <a:solidFill>
                  <a:srgbClr val="3885A0"/>
                </a:solidFill>
              </a:rPr>
              <a:t>{{direccion_2}}</a:t>
            </a:r>
            <a:endParaRPr b="1" sz="1600">
              <a:solidFill>
                <a:srgbClr val="3885A0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113144" y="652150"/>
            <a:ext cx="10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s-PE" sz="2000">
                <a:solidFill>
                  <a:schemeClr val="dk1"/>
                </a:solidFill>
              </a:rPr>
              <a:t>Plano de Satelital – </a:t>
            </a:r>
            <a:r>
              <a:rPr b="1" lang="es-PE" sz="2000">
                <a:solidFill>
                  <a:srgbClr val="3885A0"/>
                </a:solidFill>
              </a:rPr>
              <a:t>{{opcion_2}}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9625" y="1471625"/>
            <a:ext cx="12192000" cy="53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>
                <a:solidFill>
                  <a:schemeClr val="dk1"/>
                </a:solidFill>
              </a:rPr>
              <a:t>{{image_3_2}}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